
<file path=[Content_Types].xml><?xml version="1.0" encoding="utf-8"?>
<Types xmlns="http://schemas.openxmlformats.org/package/2006/content-types">
  <Default Extension="xml" ContentType="application/xml"/>
  <Default Extension="mov" ContentType="video/unknown"/>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tif" ContentType="image/tif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1"/>
    <p:sldMasterId id="2147483768" r:id="rId2"/>
  </p:sldMasterIdLst>
  <p:notesMasterIdLst>
    <p:notesMasterId r:id="rId33"/>
  </p:notesMasterIdLst>
  <p:handoutMasterIdLst>
    <p:handoutMasterId r:id="rId34"/>
  </p:handoutMasterIdLst>
  <p:sldIdLst>
    <p:sldId id="427" r:id="rId3"/>
    <p:sldId id="342" r:id="rId4"/>
    <p:sldId id="404" r:id="rId5"/>
    <p:sldId id="405" r:id="rId6"/>
    <p:sldId id="345" r:id="rId7"/>
    <p:sldId id="346" r:id="rId8"/>
    <p:sldId id="420" r:id="rId9"/>
    <p:sldId id="348" r:id="rId10"/>
    <p:sldId id="398" r:id="rId11"/>
    <p:sldId id="350" r:id="rId12"/>
    <p:sldId id="351" r:id="rId13"/>
    <p:sldId id="381" r:id="rId14"/>
    <p:sldId id="421" r:id="rId15"/>
    <p:sldId id="422" r:id="rId16"/>
    <p:sldId id="425" r:id="rId17"/>
    <p:sldId id="426" r:id="rId18"/>
    <p:sldId id="423" r:id="rId19"/>
    <p:sldId id="424" r:id="rId20"/>
    <p:sldId id="410" r:id="rId21"/>
    <p:sldId id="396" r:id="rId22"/>
    <p:sldId id="357" r:id="rId23"/>
    <p:sldId id="417" r:id="rId24"/>
    <p:sldId id="418" r:id="rId25"/>
    <p:sldId id="359" r:id="rId26"/>
    <p:sldId id="361" r:id="rId27"/>
    <p:sldId id="413" r:id="rId28"/>
    <p:sldId id="412" r:id="rId29"/>
    <p:sldId id="419" r:id="rId30"/>
    <p:sldId id="369" r:id="rId31"/>
    <p:sldId id="428" r:id="rId3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168" userDrawn="1">
          <p15:clr>
            <a:srgbClr val="A4A3A4"/>
          </p15:clr>
        </p15:guide>
        <p15:guide id="2" pos="558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7DA1"/>
    <a:srgbClr val="38A1DA"/>
    <a:srgbClr val="1B5CA0"/>
    <a:srgbClr val="2A7FC2"/>
    <a:srgbClr val="3DAEEA"/>
    <a:srgbClr val="1958AF"/>
    <a:srgbClr val="533BC6"/>
    <a:srgbClr val="226582"/>
    <a:srgbClr val="358899"/>
    <a:srgbClr val="185CA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0" autoAdjust="0"/>
    <p:restoredTop sz="99055" autoAdjust="0"/>
  </p:normalViewPr>
  <p:slideViewPr>
    <p:cSldViewPr snapToGrid="0" snapToObjects="1" showGuides="1">
      <p:cViewPr>
        <p:scale>
          <a:sx n="125" d="100"/>
          <a:sy n="125" d="100"/>
        </p:scale>
        <p:origin x="-144" y="-80"/>
      </p:cViewPr>
      <p:guideLst>
        <p:guide orient="horz" pos="432"/>
        <p:guide pos="55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4" d="100"/>
          <a:sy n="124" d="100"/>
        </p:scale>
        <p:origin x="4014" y="9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5"/>
              </a:solidFill>
            </c:spPr>
          </c:dPt>
          <c:dPt>
            <c:idx val="1"/>
            <c:bubble3D val="0"/>
            <c:spPr>
              <a:solidFill>
                <a:schemeClr val="accent1">
                  <a:lumMod val="75000"/>
                </a:schemeClr>
              </a:solidFill>
            </c:spPr>
          </c:dPt>
          <c:dPt>
            <c:idx val="2"/>
            <c:bubble3D val="0"/>
            <c:spPr>
              <a:solidFill>
                <a:srgbClr val="226582"/>
              </a:solidFill>
            </c:spPr>
          </c:dPt>
          <c:cat>
            <c:strRef>
              <c:f>Sheet1!$A$2:$A$4</c:f>
              <c:strCache>
                <c:ptCount val="3"/>
                <c:pt idx="0">
                  <c:v> Developer</c:v>
                </c:pt>
                <c:pt idx="1">
                  <c:v>Ops</c:v>
                </c:pt>
                <c:pt idx="2">
                  <c:v>Executiver</c:v>
                </c:pt>
              </c:strCache>
            </c:strRef>
          </c:cat>
          <c:val>
            <c:numRef>
              <c:f>Sheet1!$B$2:$B$4</c:f>
              <c:numCache>
                <c:formatCode>General</c:formatCode>
                <c:ptCount val="3"/>
                <c:pt idx="0">
                  <c:v>41917.0</c:v>
                </c:pt>
                <c:pt idx="1">
                  <c:v>18230.0</c:v>
                </c:pt>
                <c:pt idx="2">
                  <c:v>18600.0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0.55574</cdr:x>
      <cdr:y>0.38065</cdr:y>
    </cdr:from>
    <cdr:to>
      <cdr:x>0.76272</cdr:x>
      <cdr:y>0.62784</cdr:y>
    </cdr:to>
    <cdr:sp macro="" textlink="">
      <cdr:nvSpPr>
        <cdr:cNvPr id="2" name="TextBox 1"/>
        <cdr:cNvSpPr txBox="1"/>
      </cdr:nvSpPr>
      <cdr:spPr>
        <a:xfrm xmlns:a="http://schemas.openxmlformats.org/drawingml/2006/main">
          <a:off x="3973596" y="1534433"/>
          <a:ext cx="1479894" cy="996427"/>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4000" b="1" dirty="0" smtClean="0">
              <a:solidFill>
                <a:schemeClr val="bg1"/>
              </a:solidFill>
            </a:rPr>
            <a:t>53%</a:t>
          </a:r>
        </a:p>
        <a:p xmlns:a="http://schemas.openxmlformats.org/drawingml/2006/main">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dirty="0" smtClean="0">
              <a:solidFill>
                <a:schemeClr val="bg1"/>
              </a:solidFill>
            </a:rPr>
            <a:t>Developer</a:t>
          </a:r>
        </a:p>
      </cdr:txBody>
    </cdr:sp>
  </cdr:relSizeAnchor>
  <cdr:relSizeAnchor xmlns:cdr="http://schemas.openxmlformats.org/drawingml/2006/chartDrawing">
    <cdr:from>
      <cdr:x>0.30991</cdr:x>
      <cdr:y>0.53519</cdr:y>
    </cdr:from>
    <cdr:to>
      <cdr:x>0.54544</cdr:x>
      <cdr:y>0.78238</cdr:y>
    </cdr:to>
    <cdr:sp macro="" textlink="">
      <cdr:nvSpPr>
        <cdr:cNvPr id="3" name="TextBox 2"/>
        <cdr:cNvSpPr txBox="1"/>
      </cdr:nvSpPr>
      <cdr:spPr>
        <a:xfrm xmlns:a="http://schemas.openxmlformats.org/drawingml/2006/main">
          <a:off x="2215887" y="2157396"/>
          <a:ext cx="1684073" cy="996427"/>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4000" b="1" dirty="0" smtClean="0">
              <a:solidFill>
                <a:schemeClr val="bg1"/>
              </a:solidFill>
            </a:rPr>
            <a:t>23%</a:t>
          </a:r>
        </a:p>
        <a:p xmlns:a="http://schemas.openxmlformats.org/drawingml/2006/main">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dirty="0" smtClean="0">
              <a:solidFill>
                <a:schemeClr val="bg1"/>
              </a:solidFill>
            </a:rPr>
            <a:t>Ops</a:t>
          </a:r>
        </a:p>
      </cdr:txBody>
    </cdr:sp>
  </cdr:relSizeAnchor>
  <cdr:relSizeAnchor xmlns:cdr="http://schemas.openxmlformats.org/drawingml/2006/chartDrawing">
    <cdr:from>
      <cdr:x>0.31197</cdr:x>
      <cdr:y>0.21991</cdr:y>
    </cdr:from>
    <cdr:to>
      <cdr:x>0.55766</cdr:x>
      <cdr:y>0.44598</cdr:y>
    </cdr:to>
    <cdr:sp macro="" textlink="">
      <cdr:nvSpPr>
        <cdr:cNvPr id="4" name="TextBox 3"/>
        <cdr:cNvSpPr txBox="1"/>
      </cdr:nvSpPr>
      <cdr:spPr>
        <a:xfrm xmlns:a="http://schemas.openxmlformats.org/drawingml/2006/main">
          <a:off x="2382515" y="969280"/>
          <a:ext cx="1876326" cy="996427"/>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4000" b="1" dirty="0" smtClean="0">
              <a:solidFill>
                <a:schemeClr val="bg1"/>
              </a:solidFill>
            </a:rPr>
            <a:t>24%</a:t>
          </a:r>
        </a:p>
        <a:p xmlns:a="http://schemas.openxmlformats.org/drawingml/2006/main">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dirty="0" smtClean="0">
              <a:solidFill>
                <a:schemeClr val="bg1"/>
              </a:solidFill>
            </a:rPr>
            <a:t>Executive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C630C3-FFBB-4FFF-84FB-B5F6AF3DA18B}" type="datetimeFigureOut">
              <a:rPr lang="en-US" smtClean="0"/>
              <a:t>4/15/15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6E0A69-6CB3-414D-B93C-75DFD8FE57D7}" type="slidenum">
              <a:rPr lang="en-US" smtClean="0"/>
              <a:t>‹#›</a:t>
            </a:fld>
            <a:endParaRPr lang="en-US"/>
          </a:p>
        </p:txBody>
      </p:sp>
    </p:spTree>
    <p:extLst>
      <p:ext uri="{BB962C8B-B14F-4D97-AF65-F5344CB8AC3E}">
        <p14:creationId xmlns:p14="http://schemas.microsoft.com/office/powerpoint/2010/main" val="3719950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7AF2B-DA74-49C9-8A28-47E51096BFE8}" type="datetimeFigureOut">
              <a:rPr lang="en-US" smtClean="0"/>
              <a:t>4/15/15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B0907-053D-4ED0-AC50-E92932B515E4}" type="slidenum">
              <a:rPr lang="en-US" smtClean="0"/>
              <a:t>‹#›</a:t>
            </a:fld>
            <a:endParaRPr lang="en-US"/>
          </a:p>
        </p:txBody>
      </p:sp>
    </p:spTree>
    <p:extLst>
      <p:ext uri="{BB962C8B-B14F-4D97-AF65-F5344CB8AC3E}">
        <p14:creationId xmlns:p14="http://schemas.microsoft.com/office/powerpoint/2010/main" val="318898096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Biggest trend affecting our customers today</a:t>
            </a:r>
            <a:r>
              <a:rPr lang="en-US" baseline="0" dirty="0" smtClean="0"/>
              <a:t>.</a:t>
            </a:r>
          </a:p>
          <a:p>
            <a:endParaRPr lang="en-US" baseline="0" dirty="0" smtClean="0"/>
          </a:p>
          <a:p>
            <a:r>
              <a:rPr lang="en-US" baseline="0" dirty="0" smtClean="0"/>
              <a:t>Ruby on Rails is changing the way developers build software.</a:t>
            </a:r>
          </a:p>
          <a:p>
            <a:endParaRPr lang="en-US" baseline="0" dirty="0" smtClean="0"/>
          </a:p>
          <a:p>
            <a:r>
              <a:rPr lang="en-US" b="1" baseline="0" dirty="0" smtClean="0"/>
              <a:t>AND </a:t>
            </a:r>
            <a:r>
              <a:rPr lang="en-US" baseline="0" dirty="0" smtClean="0"/>
              <a:t>Our mission – help make ruby on rails websites faster.</a:t>
            </a:r>
          </a:p>
          <a:p>
            <a:endParaRPr lang="en-US" baseline="0" dirty="0" smtClean="0"/>
          </a:p>
          <a:p>
            <a:r>
              <a:rPr lang="en-US" baseline="0" dirty="0" smtClean="0"/>
              <a:t>[Pause]</a:t>
            </a:r>
          </a:p>
          <a:p>
            <a:endParaRPr lang="en-US" baseline="0" dirty="0" smtClean="0"/>
          </a:p>
          <a:p>
            <a:r>
              <a:rPr lang="en-US" baseline="0" dirty="0" smtClean="0"/>
              <a:t>I’m joking of course. But in 2008, this was the world as we saw it.</a:t>
            </a:r>
          </a:p>
          <a:p>
            <a:endParaRPr lang="en-US" baseline="0"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2</a:t>
            </a:fld>
            <a:endParaRPr lang="en-US"/>
          </a:p>
        </p:txBody>
      </p:sp>
    </p:spTree>
    <p:extLst>
      <p:ext uri="{BB962C8B-B14F-4D97-AF65-F5344CB8AC3E}">
        <p14:creationId xmlns:p14="http://schemas.microsoft.com/office/powerpoint/2010/main" val="1475094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The most interesting story of the year</a:t>
            </a:r>
          </a:p>
          <a:p>
            <a:endParaRPr lang="en-US" baseline="0" dirty="0" smtClean="0"/>
          </a:p>
          <a:p>
            <a:r>
              <a:rPr lang="en-US" baseline="0" dirty="0" smtClean="0"/>
              <a:t>Background</a:t>
            </a:r>
          </a:p>
          <a:p>
            <a:endParaRPr lang="en-US" baseline="0" dirty="0" smtClean="0"/>
          </a:p>
          <a:p>
            <a:r>
              <a:rPr lang="en-US" baseline="0" dirty="0" smtClean="0"/>
              <a:t>Corporate mandate to rewrite all 130 of their legacy software products. </a:t>
            </a:r>
          </a:p>
          <a:p>
            <a:endParaRPr lang="en-US" baseline="0" dirty="0" smtClean="0"/>
          </a:p>
          <a:p>
            <a:r>
              <a:rPr lang="en-US" baseline="0" dirty="0" smtClean="0"/>
              <a:t>Realization – they chose us not because of our current product functionality. They chose us because we represent what they want to become. They believe in our core principles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11</a:t>
            </a:fld>
            <a:endParaRPr lang="en-US"/>
          </a:p>
        </p:txBody>
      </p:sp>
    </p:spTree>
    <p:extLst>
      <p:ext uri="{BB962C8B-B14F-4D97-AF65-F5344CB8AC3E}">
        <p14:creationId xmlns:p14="http://schemas.microsoft.com/office/powerpoint/2010/main" val="1475094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Bold vision</a:t>
            </a:r>
            <a:r>
              <a:rPr lang="en-US" b="1" baseline="0" dirty="0" smtClean="0"/>
              <a:t> of the future</a:t>
            </a:r>
            <a:endParaRPr lang="en-US" b="1" dirty="0"/>
          </a:p>
        </p:txBody>
      </p:sp>
      <p:sp>
        <p:nvSpPr>
          <p:cNvPr id="4" name="Slide Number Placeholder 3"/>
          <p:cNvSpPr>
            <a:spLocks noGrp="1"/>
          </p:cNvSpPr>
          <p:nvPr>
            <p:ph type="sldNum" sz="quarter" idx="10"/>
          </p:nvPr>
        </p:nvSpPr>
        <p:spPr/>
        <p:txBody>
          <a:bodyPr/>
          <a:lstStyle/>
          <a:p>
            <a:fld id="{25EB0907-053D-4ED0-AC50-E92932B515E4}" type="slidenum">
              <a:rPr lang="en-US" smtClean="0"/>
              <a:t>12</a:t>
            </a:fld>
            <a:endParaRPr lang="en-US"/>
          </a:p>
        </p:txBody>
      </p:sp>
    </p:spTree>
    <p:extLst>
      <p:ext uri="{BB962C8B-B14F-4D97-AF65-F5344CB8AC3E}">
        <p14:creationId xmlns:p14="http://schemas.microsoft.com/office/powerpoint/2010/main" val="1475094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Here’s how it plays out</a:t>
            </a:r>
            <a:endParaRPr lang="en-US" b="1" dirty="0"/>
          </a:p>
        </p:txBody>
      </p:sp>
      <p:sp>
        <p:nvSpPr>
          <p:cNvPr id="4" name="Slide Number Placeholder 3"/>
          <p:cNvSpPr>
            <a:spLocks noGrp="1"/>
          </p:cNvSpPr>
          <p:nvPr>
            <p:ph type="sldNum" sz="quarter" idx="10"/>
          </p:nvPr>
        </p:nvSpPr>
        <p:spPr/>
        <p:txBody>
          <a:bodyPr/>
          <a:lstStyle/>
          <a:p>
            <a:fld id="{25EB0907-053D-4ED0-AC50-E92932B515E4}" type="slidenum">
              <a:rPr lang="en-US" smtClean="0"/>
              <a:t>13</a:t>
            </a:fld>
            <a:endParaRPr lang="en-US"/>
          </a:p>
        </p:txBody>
      </p:sp>
    </p:spTree>
    <p:extLst>
      <p:ext uri="{BB962C8B-B14F-4D97-AF65-F5344CB8AC3E}">
        <p14:creationId xmlns:p14="http://schemas.microsoft.com/office/powerpoint/2010/main" val="23850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17</a:t>
            </a:fld>
            <a:endParaRPr lang="en-US"/>
          </a:p>
        </p:txBody>
      </p:sp>
    </p:spTree>
    <p:extLst>
      <p:ext uri="{BB962C8B-B14F-4D97-AF65-F5344CB8AC3E}">
        <p14:creationId xmlns:p14="http://schemas.microsoft.com/office/powerpoint/2010/main" val="3496642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19</a:t>
            </a:fld>
            <a:endParaRPr lang="en-US"/>
          </a:p>
        </p:txBody>
      </p:sp>
    </p:spTree>
    <p:extLst>
      <p:ext uri="{BB962C8B-B14F-4D97-AF65-F5344CB8AC3E}">
        <p14:creationId xmlns:p14="http://schemas.microsoft.com/office/powerpoint/2010/main" val="1405744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Friction is the silent</a:t>
            </a:r>
            <a:r>
              <a:rPr lang="en-US" b="1" baseline="0" dirty="0" smtClean="0"/>
              <a:t> killer because it’s true impact is impossible to measure.</a:t>
            </a:r>
          </a:p>
          <a:p>
            <a:endParaRPr lang="en-US" dirty="0" smtClean="0"/>
          </a:p>
          <a:p>
            <a:r>
              <a:rPr lang="en-US" b="1" dirty="0" smtClean="0"/>
              <a:t>I find myself more sensitive to it these days because things</a:t>
            </a:r>
            <a:r>
              <a:rPr lang="en-US" b="1" baseline="0" dirty="0" smtClean="0"/>
              <a:t> are getting so much easier.</a:t>
            </a:r>
          </a:p>
          <a:p>
            <a:endParaRPr lang="en-US" b="1" baseline="0" dirty="0" smtClean="0"/>
          </a:p>
          <a:p>
            <a:r>
              <a:rPr lang="en-US" b="1" baseline="0" dirty="0" smtClean="0"/>
              <a:t>Airline check-in and boarding ticket on the phone vs. having to check-in at a kiosk</a:t>
            </a:r>
            <a:endParaRPr lang="en-US" b="1" dirty="0" smtClean="0"/>
          </a:p>
          <a:p>
            <a:endParaRPr lang="en-US" b="1" dirty="0" smtClean="0"/>
          </a:p>
          <a:p>
            <a:r>
              <a:rPr lang="en-US" baseline="0" dirty="0" smtClean="0"/>
              <a:t>[Talk to each point]</a:t>
            </a:r>
          </a:p>
          <a:p>
            <a:endParaRPr lang="en-US" dirty="0" smtClean="0"/>
          </a:p>
        </p:txBody>
      </p:sp>
      <p:sp>
        <p:nvSpPr>
          <p:cNvPr id="4" name="Slide Number Placeholder 3"/>
          <p:cNvSpPr>
            <a:spLocks noGrp="1"/>
          </p:cNvSpPr>
          <p:nvPr>
            <p:ph type="sldNum" sz="quarter" idx="10"/>
          </p:nvPr>
        </p:nvSpPr>
        <p:spPr/>
        <p:txBody>
          <a:bodyPr/>
          <a:lstStyle/>
          <a:p>
            <a:fld id="{209B3EE8-BC78-CE4E-9450-F597117378CC}" type="slidenum">
              <a:rPr lang="en-US" smtClean="0"/>
              <a:pPr/>
              <a:t>20</a:t>
            </a:fld>
            <a:endParaRPr lang="en-US" dirty="0"/>
          </a:p>
        </p:txBody>
      </p:sp>
    </p:spTree>
    <p:extLst>
      <p:ext uri="{BB962C8B-B14F-4D97-AF65-F5344CB8AC3E}">
        <p14:creationId xmlns:p14="http://schemas.microsoft.com/office/powerpoint/2010/main" val="1260601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 Maps</a:t>
            </a:r>
          </a:p>
          <a:p>
            <a:endParaRPr lang="en-US" b="1" dirty="0" smtClean="0"/>
          </a:p>
          <a:p>
            <a:r>
              <a:rPr lang="en-US" b="0" dirty="0" smtClean="0"/>
              <a:t>Customers care about</a:t>
            </a:r>
            <a:r>
              <a:rPr lang="en-US" b="0" baseline="0" dirty="0" smtClean="0"/>
              <a:t> this because they often manage many internal web services that connect in complex ways.</a:t>
            </a:r>
            <a:endParaRPr lang="en-US" b="0" dirty="0"/>
          </a:p>
        </p:txBody>
      </p:sp>
      <p:sp>
        <p:nvSpPr>
          <p:cNvPr id="4" name="Slide Number Placeholder 3"/>
          <p:cNvSpPr>
            <a:spLocks noGrp="1"/>
          </p:cNvSpPr>
          <p:nvPr>
            <p:ph type="sldNum" sz="quarter" idx="10"/>
          </p:nvPr>
        </p:nvSpPr>
        <p:spPr/>
        <p:txBody>
          <a:bodyPr/>
          <a:lstStyle/>
          <a:p>
            <a:fld id="{209B3EE8-BC78-CE4E-9450-F597117378CC}" type="slidenum">
              <a:rPr lang="en-US" smtClean="0"/>
              <a:pPr/>
              <a:t>21</a:t>
            </a:fld>
            <a:endParaRPr lang="en-US" dirty="0"/>
          </a:p>
        </p:txBody>
      </p:sp>
    </p:spTree>
    <p:extLst>
      <p:ext uri="{BB962C8B-B14F-4D97-AF65-F5344CB8AC3E}">
        <p14:creationId xmlns:p14="http://schemas.microsoft.com/office/powerpoint/2010/main" val="1286755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Major</a:t>
            </a:r>
            <a:r>
              <a:rPr lang="en-US" b="1" baseline="0" dirty="0" smtClean="0"/>
              <a:t> Alerting improvements</a:t>
            </a:r>
          </a:p>
          <a:p>
            <a:endParaRPr lang="en-US" baseline="0" dirty="0" smtClean="0"/>
          </a:p>
          <a:p>
            <a:r>
              <a:rPr lang="en-US" baseline="0" dirty="0" smtClean="0"/>
              <a:t>Customers care about this because alerts are one of the primary interfaces that large teams have with our product.</a:t>
            </a: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22</a:t>
            </a:fld>
            <a:endParaRPr lang="en-US"/>
          </a:p>
        </p:txBody>
      </p:sp>
    </p:spTree>
    <p:extLst>
      <p:ext uri="{BB962C8B-B14F-4D97-AF65-F5344CB8AC3E}">
        <p14:creationId xmlns:p14="http://schemas.microsoft.com/office/powerpoint/2010/main" val="289189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First class AWS support</a:t>
            </a:r>
          </a:p>
          <a:p>
            <a:endParaRPr lang="en-US" dirty="0" smtClean="0"/>
          </a:p>
          <a:p>
            <a:r>
              <a:rPr lang="en-US" dirty="0" smtClean="0"/>
              <a:t>Customers</a:t>
            </a:r>
            <a:r>
              <a:rPr lang="en-US" baseline="0" dirty="0" smtClean="0"/>
              <a:t> on AWS care about this because they want to correlate AWS data with the rest of the information they’re tracking in New Relic.</a:t>
            </a: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23</a:t>
            </a:fld>
            <a:endParaRPr lang="en-US"/>
          </a:p>
        </p:txBody>
      </p:sp>
    </p:spTree>
    <p:extLst>
      <p:ext uri="{BB962C8B-B14F-4D97-AF65-F5344CB8AC3E}">
        <p14:creationId xmlns:p14="http://schemas.microsoft.com/office/powerpoint/2010/main" val="188733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Browser Aggregate resource</a:t>
            </a:r>
            <a:r>
              <a:rPr lang="en-US" b="1" baseline="0" dirty="0" smtClean="0"/>
              <a:t> timing </a:t>
            </a:r>
          </a:p>
          <a:p>
            <a:endParaRPr lang="en-US" b="0" baseline="0" dirty="0" smtClean="0"/>
          </a:p>
          <a:p>
            <a:r>
              <a:rPr lang="en-US" b="0" baseline="0" dirty="0" smtClean="0"/>
              <a:t>Customers care about this because their web pages use dozens of third party services (such as tags and CDNs) and a problem in one of these services can affect their site. </a:t>
            </a:r>
          </a:p>
          <a:p>
            <a:endParaRPr lang="en-US" b="0" baseline="0" dirty="0" smtClean="0"/>
          </a:p>
          <a:p>
            <a:r>
              <a:rPr lang="en-US" b="0" baseline="0" dirty="0" smtClean="0"/>
              <a:t>Their web pages are complex, similar to their back-end systems.</a:t>
            </a:r>
          </a:p>
          <a:p>
            <a:endParaRPr lang="en-US" b="0" dirty="0"/>
          </a:p>
        </p:txBody>
      </p:sp>
      <p:sp>
        <p:nvSpPr>
          <p:cNvPr id="4" name="Slide Number Placeholder 3"/>
          <p:cNvSpPr>
            <a:spLocks noGrp="1"/>
          </p:cNvSpPr>
          <p:nvPr>
            <p:ph type="sldNum" sz="quarter" idx="10"/>
          </p:nvPr>
        </p:nvSpPr>
        <p:spPr/>
        <p:txBody>
          <a:bodyPr/>
          <a:lstStyle/>
          <a:p>
            <a:fld id="{209B3EE8-BC78-CE4E-9450-F597117378CC}" type="slidenum">
              <a:rPr lang="en-US" smtClean="0"/>
              <a:pPr/>
              <a:t>24</a:t>
            </a:fld>
            <a:endParaRPr lang="en-US" dirty="0"/>
          </a:p>
        </p:txBody>
      </p:sp>
    </p:spTree>
    <p:extLst>
      <p:ext uri="{BB962C8B-B14F-4D97-AF65-F5344CB8AC3E}">
        <p14:creationId xmlns:p14="http://schemas.microsoft.com/office/powerpoint/2010/main" val="128675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This is really what’s happening</a:t>
            </a:r>
            <a:r>
              <a:rPr lang="en-US" b="0" baseline="0" dirty="0" smtClean="0"/>
              <a:t> – </a:t>
            </a:r>
            <a:r>
              <a:rPr lang="en-US" b="1" baseline="0" dirty="0" smtClean="0"/>
              <a:t>8 mega trends</a:t>
            </a:r>
            <a:endParaRPr lang="en-US" b="1" dirty="0" smtClean="0"/>
          </a:p>
          <a:p>
            <a:endParaRPr lang="en-US" baseline="0" dirty="0" smtClean="0"/>
          </a:p>
          <a:p>
            <a:r>
              <a:rPr lang="en-US" b="1" baseline="0" dirty="0" smtClean="0"/>
              <a:t>Mobile</a:t>
            </a:r>
            <a:r>
              <a:rPr lang="en-US" baseline="0" dirty="0" smtClean="0"/>
              <a:t> – people spend almost 3 hours a day on their phones. Apple generates as much revenue through mobile purchase as they do through desktop web browsers.</a:t>
            </a:r>
          </a:p>
          <a:p>
            <a:r>
              <a:rPr lang="en-US" b="1" baseline="0" dirty="0" smtClean="0"/>
              <a:t>Social</a:t>
            </a:r>
            <a:r>
              <a:rPr lang="en-US" baseline="0" dirty="0" smtClean="0"/>
              <a:t> – transparent, authentic. There’s no place for bad experiences to hide. </a:t>
            </a:r>
          </a:p>
          <a:p>
            <a:r>
              <a:rPr lang="en-US" b="1" baseline="0" dirty="0" smtClean="0"/>
              <a:t>Cloud</a:t>
            </a:r>
            <a:r>
              <a:rPr lang="en-US" baseline="0" dirty="0" smtClean="0"/>
              <a:t> – don’t trust the cloud, without New Relic. Lots of opportunity for speed of implementation, lots of risk </a:t>
            </a:r>
          </a:p>
          <a:p>
            <a:r>
              <a:rPr lang="en-US" b="1" baseline="0" dirty="0" smtClean="0"/>
              <a:t>Big Data </a:t>
            </a:r>
            <a:r>
              <a:rPr lang="en-US" baseline="0" dirty="0" smtClean="0"/>
              <a:t>– businesses want to serve their customers better and they want to use data to help make decisions</a:t>
            </a:r>
          </a:p>
          <a:p>
            <a:r>
              <a:rPr lang="en-US" b="1" baseline="0" dirty="0" smtClean="0"/>
              <a:t>Developers</a:t>
            </a:r>
            <a:r>
              <a:rPr lang="en-US" baseline="0" dirty="0" smtClean="0"/>
              <a:t> – King makers. Once relegated to working on systems that support the business, developers hold the keys to the business</a:t>
            </a:r>
          </a:p>
          <a:p>
            <a:r>
              <a:rPr lang="en-US" b="1" baseline="0" dirty="0" smtClean="0"/>
              <a:t>Agile</a:t>
            </a:r>
            <a:r>
              <a:rPr lang="en-US" baseline="0" dirty="0" smtClean="0"/>
              <a:t> – if your business depends on software, then you’ll want to use modern software development techniques to move quickly. Speed</a:t>
            </a:r>
          </a:p>
          <a:p>
            <a:r>
              <a:rPr lang="en-US" b="1" baseline="0" dirty="0" err="1" smtClean="0"/>
              <a:t>Dev</a:t>
            </a:r>
            <a:r>
              <a:rPr lang="en-US" b="1" baseline="0" dirty="0" smtClean="0"/>
              <a:t>/Ops </a:t>
            </a:r>
            <a:r>
              <a:rPr lang="en-US" baseline="0" dirty="0" smtClean="0"/>
              <a:t>– another result of this transformation. Operations teams are having to adapt to increasingly complex infrastructure by managing the problem with software.</a:t>
            </a:r>
          </a:p>
          <a:p>
            <a:r>
              <a:rPr lang="en-US" b="1" baseline="0" dirty="0" err="1" smtClean="0"/>
              <a:t>SaaS</a:t>
            </a:r>
            <a:r>
              <a:rPr lang="en-US" baseline="0" dirty="0" smtClean="0"/>
              <a:t> – and finally, it excepted, and expected, that pure multi-tenant </a:t>
            </a:r>
            <a:r>
              <a:rPr lang="en-US" baseline="0" dirty="0" err="1" smtClean="0"/>
              <a:t>SaaS</a:t>
            </a:r>
            <a:r>
              <a:rPr lang="en-US" baseline="0" dirty="0" smtClean="0"/>
              <a:t> is the superior software delivery model. </a:t>
            </a:r>
          </a:p>
        </p:txBody>
      </p:sp>
      <p:sp>
        <p:nvSpPr>
          <p:cNvPr id="4" name="Slide Number Placeholder 3"/>
          <p:cNvSpPr>
            <a:spLocks noGrp="1"/>
          </p:cNvSpPr>
          <p:nvPr>
            <p:ph type="sldNum" sz="quarter" idx="10"/>
          </p:nvPr>
        </p:nvSpPr>
        <p:spPr/>
        <p:txBody>
          <a:bodyPr/>
          <a:lstStyle/>
          <a:p>
            <a:fld id="{25EB0907-053D-4ED0-AC50-E92932B515E4}" type="slidenum">
              <a:rPr lang="en-US" smtClean="0"/>
              <a:t>3</a:t>
            </a:fld>
            <a:endParaRPr lang="en-US"/>
          </a:p>
        </p:txBody>
      </p:sp>
    </p:spTree>
    <p:extLst>
      <p:ext uri="{BB962C8B-B14F-4D97-AF65-F5344CB8AC3E}">
        <p14:creationId xmlns:p14="http://schemas.microsoft.com/office/powerpoint/2010/main" val="2372975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Mobile gestures</a:t>
            </a:r>
          </a:p>
          <a:p>
            <a:endParaRPr lang="en-US" b="1" dirty="0" smtClean="0"/>
          </a:p>
          <a:p>
            <a:r>
              <a:rPr lang="en-US" b="0" dirty="0" smtClean="0"/>
              <a:t>Customers care about this</a:t>
            </a:r>
            <a:r>
              <a:rPr lang="en-US" b="0" baseline="0" dirty="0" smtClean="0"/>
              <a:t> because mobile is critically important and the more information they can get about what users are doing the more they can improve the experience.</a:t>
            </a:r>
            <a:endParaRPr lang="en-US" b="0" dirty="0"/>
          </a:p>
        </p:txBody>
      </p:sp>
      <p:sp>
        <p:nvSpPr>
          <p:cNvPr id="4" name="Slide Number Placeholder 3"/>
          <p:cNvSpPr>
            <a:spLocks noGrp="1"/>
          </p:cNvSpPr>
          <p:nvPr>
            <p:ph type="sldNum" sz="quarter" idx="10"/>
          </p:nvPr>
        </p:nvSpPr>
        <p:spPr/>
        <p:txBody>
          <a:bodyPr/>
          <a:lstStyle/>
          <a:p>
            <a:fld id="{209B3EE8-BC78-CE4E-9450-F597117378CC}" type="slidenum">
              <a:rPr lang="en-US" smtClean="0"/>
              <a:pPr/>
              <a:t>25</a:t>
            </a:fld>
            <a:endParaRPr lang="en-US" dirty="0"/>
          </a:p>
        </p:txBody>
      </p:sp>
    </p:spTree>
    <p:extLst>
      <p:ext uri="{BB962C8B-B14F-4D97-AF65-F5344CB8AC3E}">
        <p14:creationId xmlns:p14="http://schemas.microsoft.com/office/powerpoint/2010/main" val="1286755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Pivot Visual Data Explorer</a:t>
            </a:r>
          </a:p>
          <a:p>
            <a:endParaRPr lang="en-US" dirty="0" smtClean="0"/>
          </a:p>
          <a:p>
            <a:r>
              <a:rPr lang="en-US" dirty="0" smtClean="0"/>
              <a:t>Customers care about this because they want to navigate</a:t>
            </a:r>
            <a:r>
              <a:rPr lang="en-US" baseline="0" dirty="0" smtClean="0"/>
              <a:t> and explore insights data without having to learn NRQL. This makes Insights more approachable by non technical users.</a:t>
            </a:r>
            <a:endParaRPr lang="en-US" dirty="0" smtClean="0"/>
          </a:p>
          <a:p>
            <a:endParaRPr lang="en-US" dirty="0"/>
          </a:p>
        </p:txBody>
      </p:sp>
      <p:sp>
        <p:nvSpPr>
          <p:cNvPr id="4" name="Slide Number Placeholder 3"/>
          <p:cNvSpPr>
            <a:spLocks noGrp="1"/>
          </p:cNvSpPr>
          <p:nvPr>
            <p:ph type="sldNum" sz="quarter" idx="10"/>
          </p:nvPr>
        </p:nvSpPr>
        <p:spPr/>
        <p:txBody>
          <a:bodyPr/>
          <a:lstStyle/>
          <a:p>
            <a:fld id="{209B3EE8-BC78-CE4E-9450-F597117378CC}" type="slidenum">
              <a:rPr lang="en-US" smtClean="0"/>
              <a:pPr/>
              <a:t>26</a:t>
            </a:fld>
            <a:endParaRPr lang="en-US" dirty="0"/>
          </a:p>
        </p:txBody>
      </p:sp>
    </p:spTree>
    <p:extLst>
      <p:ext uri="{BB962C8B-B14F-4D97-AF65-F5344CB8AC3E}">
        <p14:creationId xmlns:p14="http://schemas.microsoft.com/office/powerpoint/2010/main" val="1286755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b="1" dirty="0" smtClean="0"/>
              <a:t>Dashboards</a:t>
            </a:r>
          </a:p>
          <a:p>
            <a:endParaRPr lang="en-US" dirty="0" smtClean="0"/>
          </a:p>
          <a:p>
            <a:r>
              <a:rPr lang="en-US" dirty="0" smtClean="0"/>
              <a:t>Customer care about this because they want to create</a:t>
            </a:r>
            <a:r>
              <a:rPr lang="en-US" baseline="0" dirty="0" smtClean="0"/>
              <a:t> dashboards of data that’s important to them and this data can come from many different systems, like New Relic, SFDC, </a:t>
            </a:r>
            <a:r>
              <a:rPr lang="en-US" baseline="0" dirty="0" err="1" smtClean="0"/>
              <a:t>Zendesk</a:t>
            </a:r>
            <a:r>
              <a:rPr lang="en-US" baseline="0" dirty="0" smtClean="0"/>
              <a:t>, </a:t>
            </a:r>
            <a:r>
              <a:rPr lang="en-US" baseline="0" dirty="0" err="1" smtClean="0"/>
              <a:t>Marketo</a:t>
            </a:r>
            <a:r>
              <a:rPr lang="en-US" baseline="0" dirty="0" smtClean="0"/>
              <a:t>.</a:t>
            </a:r>
          </a:p>
          <a:p>
            <a:endParaRPr lang="en-US" baseline="0" dirty="0" smtClean="0"/>
          </a:p>
          <a:p>
            <a:r>
              <a:rPr lang="en-US" baseline="0" dirty="0" smtClean="0"/>
              <a:t>We believe this will be a paid SKU.</a:t>
            </a:r>
            <a:endParaRPr lang="en-US" dirty="0"/>
          </a:p>
        </p:txBody>
      </p:sp>
      <p:sp>
        <p:nvSpPr>
          <p:cNvPr id="4" name="Slide Number Placeholder 3"/>
          <p:cNvSpPr>
            <a:spLocks noGrp="1"/>
          </p:cNvSpPr>
          <p:nvPr>
            <p:ph type="sldNum" sz="quarter" idx="10"/>
          </p:nvPr>
        </p:nvSpPr>
        <p:spPr/>
        <p:txBody>
          <a:bodyPr/>
          <a:lstStyle/>
          <a:p>
            <a:fld id="{209B3EE8-BC78-CE4E-9450-F597117378CC}" type="slidenum">
              <a:rPr lang="en-US" smtClean="0"/>
              <a:pPr/>
              <a:t>27</a:t>
            </a:fld>
            <a:endParaRPr lang="en-US" dirty="0"/>
          </a:p>
        </p:txBody>
      </p:sp>
    </p:spTree>
    <p:extLst>
      <p:ext uri="{BB962C8B-B14F-4D97-AF65-F5344CB8AC3E}">
        <p14:creationId xmlns:p14="http://schemas.microsoft.com/office/powerpoint/2010/main" val="1286755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mn-lt"/>
                <a:ea typeface="+mn-ea"/>
                <a:cs typeface="+mn-cs"/>
              </a:rPr>
              <a:t>Roadmaps are</a:t>
            </a:r>
            <a:r>
              <a:rPr lang="en-US" sz="900" b="1" kern="1200" baseline="0" dirty="0" smtClean="0">
                <a:solidFill>
                  <a:schemeClr val="tx1"/>
                </a:solidFill>
                <a:latin typeface="+mn-lt"/>
                <a:ea typeface="+mn-ea"/>
                <a:cs typeface="+mn-cs"/>
              </a:rPr>
              <a:t> great, but...</a:t>
            </a:r>
            <a:r>
              <a:rPr lang="en-US" sz="900" b="1" kern="1200" dirty="0" smtClean="0">
                <a:solidFill>
                  <a:schemeClr val="tx1"/>
                </a:solidFill>
                <a:latin typeface="+mn-lt"/>
                <a:ea typeface="+mn-ea"/>
                <a:cs typeface="+mn-cs"/>
              </a:rPr>
              <a:t>.</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More important than any roadmap is this. There is nobody in our market that has </a:t>
            </a:r>
            <a:r>
              <a:rPr lang="en-US" sz="900" b="1" kern="1200" dirty="0" smtClean="0">
                <a:solidFill>
                  <a:schemeClr val="tx1"/>
                </a:solidFill>
                <a:latin typeface="+mn-lt"/>
                <a:ea typeface="+mn-ea"/>
                <a:cs typeface="+mn-cs"/>
              </a:rPr>
              <a:t>ANY </a:t>
            </a:r>
            <a:r>
              <a:rPr lang="en-US" sz="900" kern="1200" dirty="0" smtClean="0">
                <a:solidFill>
                  <a:schemeClr val="tx1"/>
                </a:solidFill>
                <a:latin typeface="+mn-lt"/>
                <a:ea typeface="+mn-ea"/>
                <a:cs typeface="+mn-cs"/>
              </a:rPr>
              <a:t>of these principles, let alone all three. Yes, our competitors have features that we don’t, but in the long term we will have those features, and more, and these core principles are why we will win.”</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I believe one company will emerge</a:t>
            </a:r>
            <a:r>
              <a:rPr lang="en-US" sz="900" kern="1200" baseline="0" dirty="0" smtClean="0">
                <a:solidFill>
                  <a:schemeClr val="tx1"/>
                </a:solidFill>
                <a:latin typeface="+mn-lt"/>
                <a:ea typeface="+mn-ea"/>
                <a:cs typeface="+mn-cs"/>
              </a:rPr>
              <a:t> as the clear winning in our market. And I believe that company will be New Relic.</a:t>
            </a: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28</a:t>
            </a:fld>
            <a:endParaRPr lang="en-US"/>
          </a:p>
        </p:txBody>
      </p:sp>
    </p:spTree>
    <p:extLst>
      <p:ext uri="{BB962C8B-B14F-4D97-AF65-F5344CB8AC3E}">
        <p14:creationId xmlns:p14="http://schemas.microsoft.com/office/powerpoint/2010/main" val="2021493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29</a:t>
            </a:fld>
            <a:endParaRPr lang="en-US"/>
          </a:p>
        </p:txBody>
      </p:sp>
    </p:spTree>
    <p:extLst>
      <p:ext uri="{BB962C8B-B14F-4D97-AF65-F5344CB8AC3E}">
        <p14:creationId xmlns:p14="http://schemas.microsoft.com/office/powerpoint/2010/main" val="147509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We are in the middle of this.</a:t>
            </a:r>
          </a:p>
          <a:p>
            <a:endParaRPr lang="en-US" baseline="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Each of these trends on their own would be one thing, however combined they are an absolute tidal wave of change.</a:t>
            </a:r>
          </a:p>
          <a:p>
            <a:pPr marL="0" marR="0" indent="0" algn="l" defTabSz="6858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D</a:t>
            </a:r>
            <a:r>
              <a:rPr lang="en-US" dirty="0" smtClean="0"/>
              <a:t>igital Revolution.</a:t>
            </a:r>
            <a:r>
              <a:rPr lang="en-US" baseline="0" dirty="0" smtClean="0"/>
              <a:t> </a:t>
            </a:r>
            <a:r>
              <a:rPr lang="en-US" dirty="0" smtClean="0"/>
              <a:t>Every company,</a:t>
            </a:r>
            <a:r>
              <a:rPr lang="en-US" baseline="0" dirty="0" smtClean="0"/>
              <a:t> every company, is trying to figure out how they fit into the modern Internet world. Business models are being turned upside down. Entire industries are being shaken to their core.</a:t>
            </a:r>
          </a:p>
          <a:p>
            <a:pPr marL="0" marR="0" indent="0" algn="l" defTabSz="6858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4</a:t>
            </a:fld>
            <a:endParaRPr lang="en-US"/>
          </a:p>
        </p:txBody>
      </p:sp>
    </p:spTree>
    <p:extLst>
      <p:ext uri="{BB962C8B-B14F-4D97-AF65-F5344CB8AC3E}">
        <p14:creationId xmlns:p14="http://schemas.microsoft.com/office/powerpoint/2010/main" val="2372975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Helvetica Neue"/>
              </a:rPr>
              <a:t>Why are we in the middle</a:t>
            </a:r>
            <a:r>
              <a:rPr lang="en-US" b="1" baseline="0" dirty="0" smtClean="0">
                <a:latin typeface="Helvetica Neue"/>
              </a:rPr>
              <a:t> of this? Hold that thought for just one minute…</a:t>
            </a:r>
            <a:endParaRPr lang="en-US" b="1" dirty="0" smtClean="0">
              <a:latin typeface="Helvetica Neue"/>
            </a:endParaRPr>
          </a:p>
          <a:p>
            <a:endParaRPr lang="en-US" b="1" baseline="0" dirty="0" smtClean="0">
              <a:latin typeface="Helvetica Neue"/>
            </a:endParaRPr>
          </a:p>
          <a:p>
            <a:r>
              <a:rPr lang="en-US" b="1" baseline="0" dirty="0" smtClean="0">
                <a:latin typeface="Helvetica Neue"/>
              </a:rPr>
              <a:t>Before we talk about the product we have today, who are we?</a:t>
            </a:r>
          </a:p>
          <a:p>
            <a:endParaRPr lang="en-US" b="1" baseline="0" dirty="0" smtClean="0">
              <a:latin typeface="Helvetica Neue"/>
            </a:endParaRPr>
          </a:p>
          <a:p>
            <a:r>
              <a:rPr lang="en-US" b="1" baseline="0" dirty="0" smtClean="0">
                <a:latin typeface="Helvetica Neue"/>
              </a:rPr>
              <a:t>Product First – </a:t>
            </a:r>
            <a:r>
              <a:rPr lang="en-US" b="0" baseline="0" dirty="0" smtClean="0">
                <a:latin typeface="Helvetica Neue"/>
              </a:rPr>
              <a:t>This is why I am here. I love great products. Apple dream job. People matter – Magical experience. Prerequisite for a great business. Connect to the heart, not just to the mind. Customers fall in love with us.</a:t>
            </a:r>
          </a:p>
          <a:p>
            <a:endParaRPr lang="en-US" b="0" baseline="0" dirty="0" smtClean="0">
              <a:latin typeface="Helvetica Neue"/>
            </a:endParaRPr>
          </a:p>
          <a:p>
            <a:r>
              <a:rPr lang="en-US" b="1" baseline="0" dirty="0" smtClean="0">
                <a:latin typeface="Helvetica Neue"/>
              </a:rPr>
              <a:t>Pure </a:t>
            </a:r>
            <a:r>
              <a:rPr lang="en-US" b="1" baseline="0" dirty="0" err="1" smtClean="0">
                <a:latin typeface="Helvetica Neue"/>
              </a:rPr>
              <a:t>SaaS</a:t>
            </a:r>
            <a:r>
              <a:rPr lang="en-US" b="1" baseline="0" dirty="0" smtClean="0">
                <a:latin typeface="Helvetica Neue"/>
              </a:rPr>
              <a:t> – </a:t>
            </a:r>
            <a:r>
              <a:rPr lang="en-US" b="0" baseline="0" dirty="0" smtClean="0">
                <a:latin typeface="Helvetica Neue"/>
              </a:rPr>
              <a:t>Uncompromising in this belief. Pure </a:t>
            </a:r>
            <a:r>
              <a:rPr lang="en-US" b="0" baseline="0" dirty="0" err="1" smtClean="0">
                <a:latin typeface="Helvetica Neue"/>
              </a:rPr>
              <a:t>SaaS</a:t>
            </a:r>
            <a:r>
              <a:rPr lang="en-US" b="0" baseline="0" dirty="0" smtClean="0">
                <a:latin typeface="Helvetica Neue"/>
              </a:rPr>
              <a:t>, not On-</a:t>
            </a:r>
            <a:r>
              <a:rPr lang="en-US" b="0" baseline="0" dirty="0" err="1" smtClean="0">
                <a:latin typeface="Helvetica Neue"/>
              </a:rPr>
              <a:t>Prem</a:t>
            </a:r>
            <a:r>
              <a:rPr lang="en-US" b="0" baseline="0" dirty="0" smtClean="0">
                <a:latin typeface="Helvetica Neue"/>
              </a:rPr>
              <a:t>, Off-</a:t>
            </a:r>
            <a:r>
              <a:rPr lang="en-US" b="0" baseline="0" dirty="0" err="1" smtClean="0">
                <a:latin typeface="Helvetica Neue"/>
              </a:rPr>
              <a:t>Prem</a:t>
            </a:r>
            <a:r>
              <a:rPr lang="en-US" b="0" baseline="0" dirty="0" smtClean="0">
                <a:latin typeface="Helvetica Neue"/>
              </a:rPr>
              <a:t>, Both - garbage. Agile. Low friction. Simple. Easy. Speed of innovation. </a:t>
            </a:r>
            <a:r>
              <a:rPr lang="en-US" b="1" baseline="0" dirty="0" smtClean="0">
                <a:latin typeface="Helvetica Neue"/>
              </a:rPr>
              <a:t>Business Model Efficiency</a:t>
            </a:r>
            <a:r>
              <a:rPr lang="en-US" b="0" baseline="0" dirty="0" smtClean="0">
                <a:latin typeface="Helvetica Neue"/>
              </a:rPr>
              <a:t>.</a:t>
            </a:r>
          </a:p>
          <a:p>
            <a:endParaRPr lang="en-US" b="0" baseline="0" dirty="0" smtClean="0">
              <a:latin typeface="Helvetica Neue"/>
            </a:endParaRPr>
          </a:p>
          <a:p>
            <a:r>
              <a:rPr lang="en-US" b="1" baseline="0" dirty="0" smtClean="0">
                <a:latin typeface="Helvetica Neue"/>
              </a:rPr>
              <a:t>Ubiquity – </a:t>
            </a:r>
            <a:r>
              <a:rPr lang="en-US" b="0" baseline="0" dirty="0" smtClean="0">
                <a:latin typeface="Helvetica Neue"/>
              </a:rPr>
              <a:t>Democratizing Enterprise Software. Making a Big Impact. Low Friction is critical.</a:t>
            </a:r>
          </a:p>
          <a:p>
            <a:endParaRPr lang="en-US" b="1" baseline="0" dirty="0" smtClean="0">
              <a:latin typeface="Helvetica Neue"/>
            </a:endParaRPr>
          </a:p>
          <a:p>
            <a:r>
              <a:rPr lang="en-US" b="1" baseline="0" dirty="0" smtClean="0">
                <a:latin typeface="Helvetica Neue"/>
              </a:rPr>
              <a:t>Who Wins? </a:t>
            </a:r>
            <a:r>
              <a:rPr lang="en-US" b="0" baseline="0" dirty="0" smtClean="0">
                <a:latin typeface="Helvetica Neue"/>
              </a:rPr>
              <a:t>The customer</a:t>
            </a:r>
            <a:r>
              <a:rPr lang="en-US" b="1" baseline="0" dirty="0" smtClean="0">
                <a:latin typeface="Helvetica Neue"/>
              </a:rPr>
              <a:t>. </a:t>
            </a:r>
            <a:r>
              <a:rPr lang="en-US" b="0" baseline="0" dirty="0" smtClean="0">
                <a:latin typeface="Helvetica Neue"/>
              </a:rPr>
              <a:t>They get the best product with the lowest total cost of ownership.</a:t>
            </a:r>
            <a:endParaRPr lang="en-US" b="1" baseline="0" dirty="0" smtClean="0">
              <a:latin typeface="Helvetica Neue"/>
            </a:endParaRPr>
          </a:p>
          <a:p>
            <a:endParaRPr lang="en-US" b="1" baseline="0" dirty="0" smtClean="0">
              <a:latin typeface="Helvetica Neue"/>
            </a:endParaRPr>
          </a:p>
          <a:p>
            <a:r>
              <a:rPr lang="en-US" b="1" baseline="0" dirty="0" smtClean="0">
                <a:latin typeface="Helvetica Neue"/>
              </a:rPr>
              <a:t>These are powerful. Nobody in our market looks like us. Unfair Natural Advantage.</a:t>
            </a:r>
          </a:p>
          <a:p>
            <a:endParaRPr lang="en-US" b="1" baseline="0" dirty="0" smtClean="0">
              <a:latin typeface="Helvetica Neue"/>
            </a:endParaRPr>
          </a:p>
          <a:p>
            <a:r>
              <a:rPr lang="en-US" b="1" baseline="0" dirty="0" smtClean="0">
                <a:latin typeface="Helvetica Neue"/>
              </a:rPr>
              <a:t>This formula is inspiring companies to be like us.</a:t>
            </a:r>
          </a:p>
        </p:txBody>
      </p:sp>
      <p:sp>
        <p:nvSpPr>
          <p:cNvPr id="4" name="Slide Number Placeholder 3"/>
          <p:cNvSpPr>
            <a:spLocks noGrp="1"/>
          </p:cNvSpPr>
          <p:nvPr>
            <p:ph type="sldNum" sz="quarter" idx="10"/>
          </p:nvPr>
        </p:nvSpPr>
        <p:spPr/>
        <p:txBody>
          <a:bodyPr/>
          <a:lstStyle/>
          <a:p>
            <a:fld id="{25EB0907-053D-4ED0-AC50-E92932B515E4}" type="slidenum">
              <a:rPr lang="en-US" smtClean="0"/>
              <a:t>5</a:t>
            </a:fld>
            <a:endParaRPr lang="en-US"/>
          </a:p>
        </p:txBody>
      </p:sp>
    </p:spTree>
    <p:extLst>
      <p:ext uri="{BB962C8B-B14F-4D97-AF65-F5344CB8AC3E}">
        <p14:creationId xmlns:p14="http://schemas.microsoft.com/office/powerpoint/2010/main" val="2021493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Customer</a:t>
            </a:r>
            <a:r>
              <a:rPr lang="en-US" b="1" baseline="0" dirty="0" smtClean="0"/>
              <a:t> Value – breaks down into three buckets</a:t>
            </a:r>
            <a:endParaRPr lang="en-US" b="1" dirty="0"/>
          </a:p>
        </p:txBody>
      </p:sp>
      <p:sp>
        <p:nvSpPr>
          <p:cNvPr id="4" name="Slide Number Placeholder 3"/>
          <p:cNvSpPr>
            <a:spLocks noGrp="1"/>
          </p:cNvSpPr>
          <p:nvPr>
            <p:ph type="sldNum" sz="quarter" idx="10"/>
          </p:nvPr>
        </p:nvSpPr>
        <p:spPr/>
        <p:txBody>
          <a:bodyPr/>
          <a:lstStyle/>
          <a:p>
            <a:fld id="{E65D14A0-A9CA-4E2D-9F7F-1430BE9424CA}" type="slidenum">
              <a:rPr lang="en-US" smtClean="0"/>
              <a:pPr/>
              <a:t>6</a:t>
            </a:fld>
            <a:endParaRPr lang="en-US"/>
          </a:p>
        </p:txBody>
      </p:sp>
    </p:spTree>
    <p:extLst>
      <p:ext uri="{BB962C8B-B14F-4D97-AF65-F5344CB8AC3E}">
        <p14:creationId xmlns:p14="http://schemas.microsoft.com/office/powerpoint/2010/main" val="396936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Here’s the amazing thing we have today</a:t>
            </a:r>
          </a:p>
          <a:p>
            <a:endParaRPr lang="en-US" b="1" baseline="0" dirty="0" smtClean="0"/>
          </a:p>
          <a:p>
            <a:r>
              <a:rPr lang="en-US" b="0" baseline="0" dirty="0" smtClean="0"/>
              <a:t>Seven years in the making</a:t>
            </a:r>
          </a:p>
          <a:p>
            <a:r>
              <a:rPr lang="en-US" b="0" baseline="0" dirty="0" smtClean="0"/>
              <a:t>Last year, 3 new products</a:t>
            </a:r>
          </a:p>
          <a:p>
            <a:r>
              <a:rPr lang="en-US" b="0" baseline="0" dirty="0" smtClean="0"/>
              <a:t>We’re calling this our SW Analytics Platform</a:t>
            </a:r>
          </a:p>
        </p:txBody>
      </p:sp>
      <p:sp>
        <p:nvSpPr>
          <p:cNvPr id="4" name="Slide Number Placeholder 3"/>
          <p:cNvSpPr>
            <a:spLocks noGrp="1"/>
          </p:cNvSpPr>
          <p:nvPr>
            <p:ph type="sldNum" sz="quarter" idx="10"/>
          </p:nvPr>
        </p:nvSpPr>
        <p:spPr/>
        <p:txBody>
          <a:bodyPr/>
          <a:lstStyle/>
          <a:p>
            <a:fld id="{E65D14A0-A9CA-4E2D-9F7F-1430BE9424CA}" type="slidenum">
              <a:rPr lang="en-US" smtClean="0"/>
              <a:pPr/>
              <a:t>7</a:t>
            </a:fld>
            <a:endParaRPr lang="en-US"/>
          </a:p>
        </p:txBody>
      </p:sp>
    </p:spTree>
    <p:extLst>
      <p:ext uri="{BB962C8B-B14F-4D97-AF65-F5344CB8AC3E}">
        <p14:creationId xmlns:p14="http://schemas.microsoft.com/office/powerpoint/2010/main" val="396936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Hundreds of thousands of Users</a:t>
            </a:r>
            <a:r>
              <a:rPr lang="en-US" b="1" baseline="0" dirty="0" smtClean="0"/>
              <a:t> rely on us.</a:t>
            </a:r>
            <a:endParaRPr lang="en-US" b="1" dirty="0" smtClean="0"/>
          </a:p>
          <a:p>
            <a:endParaRPr lang="en-US" b="1" dirty="0" smtClean="0"/>
          </a:p>
          <a:p>
            <a:r>
              <a:rPr lang="en-US" b="1" dirty="0" smtClean="0"/>
              <a:t>The</a:t>
            </a:r>
            <a:r>
              <a:rPr lang="en-US" b="1" baseline="0" dirty="0" smtClean="0"/>
              <a:t> platform scales.</a:t>
            </a:r>
          </a:p>
          <a:p>
            <a:endParaRPr lang="en-US" b="1" baseline="0" dirty="0" smtClean="0"/>
          </a:p>
          <a:p>
            <a:r>
              <a:rPr lang="en-US" b="1" baseline="0" dirty="0" smtClean="0"/>
              <a:t>Every 5 minutes we fill up the hard drive that comes in your laptop</a:t>
            </a:r>
          </a:p>
          <a:p>
            <a:endParaRPr lang="en-US" b="1" baseline="0" dirty="0" smtClean="0"/>
          </a:p>
          <a:p>
            <a:endParaRPr lang="en-US" b="1" baseline="0" dirty="0" smtClean="0"/>
          </a:p>
          <a:p>
            <a:endParaRPr lang="en-US" b="1"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8</a:t>
            </a:fld>
            <a:endParaRPr lang="en-US"/>
          </a:p>
        </p:txBody>
      </p:sp>
    </p:spTree>
    <p:extLst>
      <p:ext uri="{BB962C8B-B14F-4D97-AF65-F5344CB8AC3E}">
        <p14:creationId xmlns:p14="http://schemas.microsoft.com/office/powerpoint/2010/main" val="2963570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We’re not just a Developer’s best friend.</a:t>
            </a:r>
          </a:p>
          <a:p>
            <a:endParaRPr lang="en-US" b="1" dirty="0" smtClean="0"/>
          </a:p>
          <a:p>
            <a:r>
              <a:rPr lang="en-US" b="1" dirty="0" smtClean="0"/>
              <a:t>IT</a:t>
            </a:r>
            <a:r>
              <a:rPr lang="en-US" b="1" baseline="0" dirty="0" smtClean="0"/>
              <a:t> Ops people love us as well</a:t>
            </a:r>
          </a:p>
          <a:p>
            <a:endParaRPr lang="en-US" b="1" baseline="0" dirty="0" smtClean="0"/>
          </a:p>
          <a:p>
            <a:r>
              <a:rPr lang="en-US" b="1" baseline="0" dirty="0" smtClean="0"/>
              <a:t>As do company executives – Strategic</a:t>
            </a:r>
          </a:p>
          <a:p>
            <a:endParaRPr lang="en-US" b="1" baseline="0" dirty="0" smtClean="0"/>
          </a:p>
          <a:p>
            <a:r>
              <a:rPr lang="en-US" b="1" baseline="0" dirty="0" smtClean="0"/>
              <a:t>THIS IS IMPORTANT</a:t>
            </a:r>
          </a:p>
          <a:p>
            <a:endParaRPr lang="en-US" b="1" dirty="0" smtClean="0"/>
          </a:p>
        </p:txBody>
      </p:sp>
      <p:sp>
        <p:nvSpPr>
          <p:cNvPr id="4" name="Slide Number Placeholder 3"/>
          <p:cNvSpPr>
            <a:spLocks noGrp="1"/>
          </p:cNvSpPr>
          <p:nvPr>
            <p:ph type="sldNum" sz="quarter" idx="10"/>
          </p:nvPr>
        </p:nvSpPr>
        <p:spPr/>
        <p:txBody>
          <a:bodyPr/>
          <a:lstStyle/>
          <a:p>
            <a:fld id="{E65D14A0-A9CA-4E2D-9F7F-1430BE9424CA}" type="slidenum">
              <a:rPr lang="en-US" smtClean="0"/>
              <a:pPr/>
              <a:t>9</a:t>
            </a:fld>
            <a:endParaRPr lang="en-US"/>
          </a:p>
        </p:txBody>
      </p:sp>
    </p:spTree>
    <p:extLst>
      <p:ext uri="{BB962C8B-B14F-4D97-AF65-F5344CB8AC3E}">
        <p14:creationId xmlns:p14="http://schemas.microsoft.com/office/powerpoint/2010/main" val="3983668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baseline="0" dirty="0" smtClean="0"/>
              <a:t>We serve companies of all sizes</a:t>
            </a:r>
          </a:p>
        </p:txBody>
      </p:sp>
      <p:sp>
        <p:nvSpPr>
          <p:cNvPr id="4" name="Slide Number Placeholder 3"/>
          <p:cNvSpPr>
            <a:spLocks noGrp="1"/>
          </p:cNvSpPr>
          <p:nvPr>
            <p:ph type="sldNum" sz="quarter" idx="10"/>
          </p:nvPr>
        </p:nvSpPr>
        <p:spPr/>
        <p:txBody>
          <a:bodyPr/>
          <a:lstStyle/>
          <a:p>
            <a:fld id="{E65D14A0-A9CA-4E2D-9F7F-1430BE9424CA}"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68264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t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t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ti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t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t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78950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l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6783353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5 Peak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2705100" y="3905250"/>
            <a:ext cx="6257925" cy="828675"/>
          </a:xfrm>
          <a:prstGeom prst="rect">
            <a:avLst/>
          </a:prstGeom>
        </p:spPr>
        <p:txBody>
          <a:bodyPr lIns="68580" tIns="34290" rIns="68580" bIns="34290" anchor="b" anchorCtr="0"/>
          <a:lstStyle>
            <a:lvl1pPr marL="0" indent="0">
              <a:buNone/>
              <a:defRPr sz="4500">
                <a:solidFill>
                  <a:schemeClr val="bg1"/>
                </a:solidFill>
                <a:latin typeface="Gotham Medium" pitchFamily="50" charset="0"/>
                <a:cs typeface="Gotham Medium" pitchFamily="50" charset="0"/>
              </a:defRPr>
            </a:lvl1pPr>
          </a:lstStyle>
          <a:p>
            <a:pPr lvl="0"/>
            <a:r>
              <a:rPr lang="en-US" dirty="0" smtClean="0"/>
              <a:t>Click to add Title</a:t>
            </a:r>
          </a:p>
        </p:txBody>
      </p:sp>
      <p:sp>
        <p:nvSpPr>
          <p:cNvPr id="7" name="Text Placeholder 4"/>
          <p:cNvSpPr>
            <a:spLocks noGrp="1"/>
          </p:cNvSpPr>
          <p:nvPr>
            <p:ph type="body" sz="quarter" idx="11" hasCustomPrompt="1"/>
          </p:nvPr>
        </p:nvSpPr>
        <p:spPr>
          <a:xfrm>
            <a:off x="2733675" y="4591050"/>
            <a:ext cx="6257925" cy="371475"/>
          </a:xfrm>
          <a:prstGeom prst="rect">
            <a:avLst/>
          </a:prstGeom>
        </p:spPr>
        <p:txBody>
          <a:bodyPr lIns="68580" tIns="34290" rIns="68580" bIns="34290" anchor="b" anchorCtr="0"/>
          <a:lstStyle>
            <a:lvl1pPr marL="0" indent="0" algn="l" defTabSz="685800" rtl="0" eaLnBrk="1" latinLnBrk="0" hangingPunct="1">
              <a:buNone/>
              <a:defRPr lang="en-US" sz="1800" kern="1200" dirty="0" smtClean="0">
                <a:solidFill>
                  <a:schemeClr val="bg1"/>
                </a:solidFill>
                <a:latin typeface="+mn-lt"/>
                <a:ea typeface="+mn-ea"/>
                <a:cs typeface="+mn-cs"/>
              </a:defRPr>
            </a:lvl1pPr>
          </a:lstStyle>
          <a:p>
            <a:pPr lvl="0"/>
            <a:r>
              <a:rPr lang="en-US" dirty="0" smtClean="0"/>
              <a:t>Click to add Title</a:t>
            </a:r>
          </a:p>
        </p:txBody>
      </p:sp>
    </p:spTree>
    <p:extLst>
      <p:ext uri="{BB962C8B-B14F-4D97-AF65-F5344CB8AC3E}">
        <p14:creationId xmlns:p14="http://schemas.microsoft.com/office/powerpoint/2010/main" val="276866064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i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2705100" y="3905250"/>
            <a:ext cx="6257925" cy="828675"/>
          </a:xfrm>
          <a:prstGeom prst="rect">
            <a:avLst/>
          </a:prstGeom>
        </p:spPr>
        <p:txBody>
          <a:bodyPr lIns="68580" tIns="34290" rIns="68580" bIns="34290" anchor="b" anchorCtr="0"/>
          <a:lstStyle>
            <a:lvl1pPr marL="0" indent="0">
              <a:buNone/>
              <a:defRPr sz="4500">
                <a:solidFill>
                  <a:schemeClr val="bg1"/>
                </a:solidFill>
                <a:latin typeface="Gotham Medium" pitchFamily="50" charset="0"/>
                <a:cs typeface="Gotham Medium" pitchFamily="50" charset="0"/>
              </a:defRPr>
            </a:lvl1pPr>
          </a:lstStyle>
          <a:p>
            <a:pPr lvl="0"/>
            <a:r>
              <a:rPr lang="en-US" dirty="0" smtClean="0"/>
              <a:t>Click to add Title</a:t>
            </a:r>
          </a:p>
        </p:txBody>
      </p:sp>
      <p:sp>
        <p:nvSpPr>
          <p:cNvPr id="7" name="Text Placeholder 4"/>
          <p:cNvSpPr>
            <a:spLocks noGrp="1"/>
          </p:cNvSpPr>
          <p:nvPr>
            <p:ph type="body" sz="quarter" idx="11" hasCustomPrompt="1"/>
          </p:nvPr>
        </p:nvSpPr>
        <p:spPr>
          <a:xfrm>
            <a:off x="2733675" y="4591050"/>
            <a:ext cx="6257925" cy="371475"/>
          </a:xfrm>
          <a:prstGeom prst="rect">
            <a:avLst/>
          </a:prstGeom>
        </p:spPr>
        <p:txBody>
          <a:bodyPr lIns="68580" tIns="34290" rIns="68580" bIns="34290" anchor="b" anchorCtr="0"/>
          <a:lstStyle>
            <a:lvl1pPr marL="0" indent="0" algn="l" defTabSz="685800" rtl="0" eaLnBrk="1" latinLnBrk="0" hangingPunct="1">
              <a:buNone/>
              <a:defRPr lang="en-US" sz="1800" kern="1200" dirty="0" smtClean="0">
                <a:solidFill>
                  <a:schemeClr val="bg1"/>
                </a:solidFill>
                <a:latin typeface="+mn-lt"/>
                <a:ea typeface="+mn-ea"/>
                <a:cs typeface="+mn-cs"/>
              </a:defRPr>
            </a:lvl1pPr>
          </a:lstStyle>
          <a:p>
            <a:pPr lvl="0"/>
            <a:r>
              <a:rPr lang="en-US" dirty="0" smtClean="0"/>
              <a:t>Click to add Title</a:t>
            </a:r>
          </a:p>
        </p:txBody>
      </p:sp>
    </p:spTree>
    <p:extLst>
      <p:ext uri="{BB962C8B-B14F-4D97-AF65-F5344CB8AC3E}">
        <p14:creationId xmlns:p14="http://schemas.microsoft.com/office/powerpoint/2010/main" val="1293662430"/>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i5 Chapt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1800225" y="3695700"/>
            <a:ext cx="6953250" cy="828675"/>
          </a:xfrm>
          <a:prstGeom prst="rect">
            <a:avLst/>
          </a:prstGeom>
        </p:spPr>
        <p:txBody>
          <a:bodyPr lIns="68580" tIns="34290" rIns="68580" bIns="34290" anchor="b" anchorCtr="0"/>
          <a:lstStyle>
            <a:lvl1pPr marL="0" indent="0">
              <a:buNone/>
              <a:defRPr sz="3300">
                <a:solidFill>
                  <a:schemeClr val="tx1">
                    <a:lumMod val="65000"/>
                    <a:lumOff val="35000"/>
                  </a:schemeClr>
                </a:solidFill>
                <a:latin typeface="Gotham Medium" pitchFamily="50" charset="0"/>
                <a:cs typeface="Gotham Medium" pitchFamily="50" charset="0"/>
              </a:defRPr>
            </a:lvl1pPr>
          </a:lstStyle>
          <a:p>
            <a:pPr lvl="0"/>
            <a:r>
              <a:rPr lang="en-US" dirty="0" smtClean="0"/>
              <a:t>CLICK TO ADD TITLE</a:t>
            </a:r>
          </a:p>
        </p:txBody>
      </p:sp>
    </p:spTree>
    <p:extLst>
      <p:ext uri="{BB962C8B-B14F-4D97-AF65-F5344CB8AC3E}">
        <p14:creationId xmlns:p14="http://schemas.microsoft.com/office/powerpoint/2010/main" val="251267336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i5 Vis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295275" y="3181350"/>
            <a:ext cx="8543925" cy="1200150"/>
          </a:xfrm>
          <a:prstGeom prst="rect">
            <a:avLst/>
          </a:prstGeom>
        </p:spPr>
        <p:txBody>
          <a:bodyPr lIns="68580" tIns="34290" rIns="68580" bIns="34290" anchor="t" anchorCtr="0"/>
          <a:lstStyle>
            <a:lvl1pPr marL="0" indent="0" algn="ctr">
              <a:buNone/>
              <a:defRPr sz="2700">
                <a:solidFill>
                  <a:srgbClr val="973579"/>
                </a:solidFill>
                <a:latin typeface="Gotham Medium" pitchFamily="50" charset="0"/>
                <a:cs typeface="Gotham Medium" pitchFamily="50" charset="0"/>
              </a:defRPr>
            </a:lvl1pPr>
          </a:lstStyle>
          <a:p>
            <a:pPr lvl="0"/>
            <a:r>
              <a:rPr lang="en-US" dirty="0" smtClean="0"/>
              <a:t>CLICK TO ADD BIG VISION</a:t>
            </a:r>
          </a:p>
        </p:txBody>
      </p:sp>
    </p:spTree>
    <p:extLst>
      <p:ext uri="{BB962C8B-B14F-4D97-AF65-F5344CB8AC3E}">
        <p14:creationId xmlns:p14="http://schemas.microsoft.com/office/powerpoint/2010/main" val="4137126425"/>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46436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18" name="Text Placeholder 5"/>
          <p:cNvSpPr>
            <a:spLocks noGrp="1"/>
          </p:cNvSpPr>
          <p:nvPr>
            <p:ph type="body" sz="quarter" idx="13" hasCustomPrompt="1"/>
          </p:nvPr>
        </p:nvSpPr>
        <p:spPr>
          <a:xfrm>
            <a:off x="376430" y="367690"/>
            <a:ext cx="8391141" cy="479822"/>
          </a:xfrm>
          <a:prstGeom prst="rect">
            <a:avLst/>
          </a:prstGeom>
          <a:ln>
            <a:noFill/>
          </a:ln>
        </p:spPr>
        <p:txBody>
          <a:bodyPr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lang="en-US" sz="2400" b="1" kern="1200" spc="-60" baseline="0" dirty="0" smtClean="0">
                <a:solidFill>
                  <a:schemeClr val="tx1">
                    <a:lumMod val="75000"/>
                    <a:lumOff val="25000"/>
                  </a:schemeClr>
                </a:solidFill>
                <a:latin typeface="+mn-lt"/>
                <a:ea typeface="+mn-ea"/>
                <a:cs typeface="+mn-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smtClean="0"/>
              <a:t>Add your Title Here (1 Column layout)</a:t>
            </a:r>
          </a:p>
        </p:txBody>
      </p:sp>
      <p:sp>
        <p:nvSpPr>
          <p:cNvPr id="39" name="Text Placeholder 2"/>
          <p:cNvSpPr>
            <a:spLocks noGrp="1"/>
          </p:cNvSpPr>
          <p:nvPr>
            <p:ph type="body" sz="quarter" idx="36"/>
          </p:nvPr>
        </p:nvSpPr>
        <p:spPr>
          <a:xfrm>
            <a:off x="382083" y="1102995"/>
            <a:ext cx="8385488" cy="3686175"/>
          </a:xfrm>
          <a:prstGeom prst="rect">
            <a:avLst/>
          </a:prstGeom>
        </p:spPr>
        <p:txBody>
          <a:bodyPr vert="horz"/>
          <a:lstStyle>
            <a:lvl1pPr marL="171450" indent="-171450">
              <a:buClr>
                <a:schemeClr val="accent2"/>
              </a:buClr>
              <a:buSzPct val="80000"/>
              <a:buFont typeface="Wingdings" panose="05000000000000000000" pitchFamily="2" charset="2"/>
              <a:buChar char="§"/>
              <a:defRPr sz="1800" spc="0">
                <a:solidFill>
                  <a:srgbClr val="53585F"/>
                </a:solidFill>
              </a:defRPr>
            </a:lvl1pPr>
            <a:lvl2pPr marL="285750" indent="-157163">
              <a:buClr>
                <a:schemeClr val="accent2"/>
              </a:buClr>
              <a:buSzPct val="80000"/>
              <a:buFont typeface="Wingdings" panose="05000000000000000000" pitchFamily="2" charset="2"/>
              <a:buChar char="§"/>
              <a:defRPr sz="1350" spc="0">
                <a:solidFill>
                  <a:srgbClr val="53585F"/>
                </a:solidFill>
              </a:defRPr>
            </a:lvl2pPr>
            <a:lvl3pPr marL="388144" indent="-130969">
              <a:buClr>
                <a:schemeClr val="accent2"/>
              </a:buClr>
              <a:buSzPct val="80000"/>
              <a:buFont typeface="Wingdings" panose="05000000000000000000" pitchFamily="2" charset="2"/>
              <a:buChar char="§"/>
              <a:defRPr sz="1200" spc="0">
                <a:solidFill>
                  <a:srgbClr val="53585F"/>
                </a:solidFill>
              </a:defRPr>
            </a:lvl3pPr>
            <a:lvl4pPr marL="514350" indent="-128588">
              <a:buClr>
                <a:schemeClr val="accent2"/>
              </a:buClr>
              <a:buSzPct val="80000"/>
              <a:buFont typeface="Wingdings" panose="05000000000000000000" pitchFamily="2" charset="2"/>
              <a:buChar char="§"/>
              <a:defRPr sz="1050" spc="0">
                <a:solidFill>
                  <a:srgbClr val="53585F"/>
                </a:solidFill>
              </a:defRPr>
            </a:lvl4pPr>
            <a:lvl5pPr marL="645319" indent="-130969">
              <a:buClr>
                <a:schemeClr val="accent2"/>
              </a:buClr>
              <a:buSzPct val="80000"/>
              <a:buFont typeface="Wingdings" panose="05000000000000000000" pitchFamily="2" charset="2"/>
              <a:buChar char="§"/>
              <a:defRPr sz="900" spc="0">
                <a:solidFill>
                  <a:srgbClr val="53585F"/>
                </a:solidFill>
              </a:defRPr>
            </a:lvl5pPr>
            <a:lvl6pPr marL="709910" indent="-66973">
              <a:buNone/>
              <a:defRPr sz="788"/>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3" name="Group 4"/>
          <p:cNvGrpSpPr>
            <a:grpSpLocks noChangeAspect="1"/>
          </p:cNvGrpSpPr>
          <p:nvPr userDrawn="1"/>
        </p:nvGrpSpPr>
        <p:grpSpPr bwMode="auto">
          <a:xfrm>
            <a:off x="8301942" y="4965140"/>
            <a:ext cx="394048" cy="77657"/>
            <a:chOff x="-122" y="-581"/>
            <a:chExt cx="5810" cy="1145"/>
          </a:xfrm>
        </p:grpSpPr>
        <p:sp>
          <p:nvSpPr>
            <p:cNvPr id="44" name="Freeform 5"/>
            <p:cNvSpPr>
              <a:spLocks/>
            </p:cNvSpPr>
            <p:nvPr/>
          </p:nvSpPr>
          <p:spPr bwMode="auto">
            <a:xfrm>
              <a:off x="1588" y="-416"/>
              <a:ext cx="477" cy="704"/>
            </a:xfrm>
            <a:custGeom>
              <a:avLst/>
              <a:gdLst>
                <a:gd name="T0" fmla="*/ 3254 w 4385"/>
                <a:gd name="T1" fmla="*/ 6471 h 6471"/>
                <a:gd name="T2" fmla="*/ 1804 w 4385"/>
                <a:gd name="T3" fmla="*/ 3432 h 6471"/>
                <a:gd name="T4" fmla="*/ 981 w 4385"/>
                <a:gd name="T5" fmla="*/ 1515 h 6471"/>
                <a:gd name="T6" fmla="*/ 953 w 4385"/>
                <a:gd name="T7" fmla="*/ 1543 h 6471"/>
                <a:gd name="T8" fmla="*/ 1019 w 4385"/>
                <a:gd name="T9" fmla="*/ 3338 h 6471"/>
                <a:gd name="T10" fmla="*/ 1056 w 4385"/>
                <a:gd name="T11" fmla="*/ 6471 h 6471"/>
                <a:gd name="T12" fmla="*/ 0 w 4385"/>
                <a:gd name="T13" fmla="*/ 6471 h 6471"/>
                <a:gd name="T14" fmla="*/ 0 w 4385"/>
                <a:gd name="T15" fmla="*/ 0 h 6471"/>
                <a:gd name="T16" fmla="*/ 1215 w 4385"/>
                <a:gd name="T17" fmla="*/ 0 h 6471"/>
                <a:gd name="T18" fmla="*/ 2786 w 4385"/>
                <a:gd name="T19" fmla="*/ 3160 h 6471"/>
                <a:gd name="T20" fmla="*/ 3450 w 4385"/>
                <a:gd name="T21" fmla="*/ 4825 h 6471"/>
                <a:gd name="T22" fmla="*/ 3478 w 4385"/>
                <a:gd name="T23" fmla="*/ 4797 h 6471"/>
                <a:gd name="T24" fmla="*/ 3385 w 4385"/>
                <a:gd name="T25" fmla="*/ 2955 h 6471"/>
                <a:gd name="T26" fmla="*/ 3366 w 4385"/>
                <a:gd name="T27" fmla="*/ 0 h 6471"/>
                <a:gd name="T28" fmla="*/ 4385 w 4385"/>
                <a:gd name="T29" fmla="*/ 0 h 6471"/>
                <a:gd name="T30" fmla="*/ 4385 w 4385"/>
                <a:gd name="T31" fmla="*/ 6471 h 6471"/>
                <a:gd name="T32" fmla="*/ 3254 w 4385"/>
                <a:gd name="T33" fmla="*/ 6471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85" h="6471">
                  <a:moveTo>
                    <a:pt x="3254" y="6471"/>
                  </a:moveTo>
                  <a:cubicBezTo>
                    <a:pt x="1804" y="3432"/>
                    <a:pt x="1804" y="3432"/>
                    <a:pt x="1804" y="3432"/>
                  </a:cubicBezTo>
                  <a:cubicBezTo>
                    <a:pt x="1458" y="2712"/>
                    <a:pt x="1103" y="1898"/>
                    <a:pt x="981" y="1515"/>
                  </a:cubicBezTo>
                  <a:cubicBezTo>
                    <a:pt x="953" y="1543"/>
                    <a:pt x="953" y="1543"/>
                    <a:pt x="953" y="1543"/>
                  </a:cubicBezTo>
                  <a:cubicBezTo>
                    <a:pt x="1000" y="2085"/>
                    <a:pt x="1009" y="2768"/>
                    <a:pt x="1019" y="3338"/>
                  </a:cubicBezTo>
                  <a:cubicBezTo>
                    <a:pt x="1056" y="6471"/>
                    <a:pt x="1056" y="6471"/>
                    <a:pt x="1056" y="6471"/>
                  </a:cubicBezTo>
                  <a:cubicBezTo>
                    <a:pt x="0" y="6471"/>
                    <a:pt x="0" y="6471"/>
                    <a:pt x="0" y="6471"/>
                  </a:cubicBezTo>
                  <a:cubicBezTo>
                    <a:pt x="0" y="0"/>
                    <a:pt x="0" y="0"/>
                    <a:pt x="0" y="0"/>
                  </a:cubicBezTo>
                  <a:cubicBezTo>
                    <a:pt x="1215" y="0"/>
                    <a:pt x="1215" y="0"/>
                    <a:pt x="1215" y="0"/>
                  </a:cubicBezTo>
                  <a:cubicBezTo>
                    <a:pt x="2786" y="3160"/>
                    <a:pt x="2786" y="3160"/>
                    <a:pt x="2786" y="3160"/>
                  </a:cubicBezTo>
                  <a:cubicBezTo>
                    <a:pt x="3085" y="3759"/>
                    <a:pt x="3366" y="4526"/>
                    <a:pt x="3450" y="4825"/>
                  </a:cubicBezTo>
                  <a:cubicBezTo>
                    <a:pt x="3478" y="4797"/>
                    <a:pt x="3478" y="4797"/>
                    <a:pt x="3478" y="4797"/>
                  </a:cubicBezTo>
                  <a:cubicBezTo>
                    <a:pt x="3450" y="4470"/>
                    <a:pt x="3385" y="3544"/>
                    <a:pt x="3385" y="2955"/>
                  </a:cubicBezTo>
                  <a:cubicBezTo>
                    <a:pt x="3366" y="0"/>
                    <a:pt x="3366" y="0"/>
                    <a:pt x="3366" y="0"/>
                  </a:cubicBezTo>
                  <a:cubicBezTo>
                    <a:pt x="4385" y="0"/>
                    <a:pt x="4385" y="0"/>
                    <a:pt x="4385" y="0"/>
                  </a:cubicBezTo>
                  <a:cubicBezTo>
                    <a:pt x="4385" y="6471"/>
                    <a:pt x="4385" y="6471"/>
                    <a:pt x="4385" y="6471"/>
                  </a:cubicBezTo>
                  <a:lnTo>
                    <a:pt x="3254" y="647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45" name="Freeform 6"/>
            <p:cNvSpPr>
              <a:spLocks noEditPoints="1"/>
            </p:cNvSpPr>
            <p:nvPr/>
          </p:nvSpPr>
          <p:spPr bwMode="auto">
            <a:xfrm>
              <a:off x="2151" y="-239"/>
              <a:ext cx="430" cy="540"/>
            </a:xfrm>
            <a:custGeom>
              <a:avLst/>
              <a:gdLst>
                <a:gd name="T0" fmla="*/ 1131 w 3956"/>
                <a:gd name="T1" fmla="*/ 2759 h 4965"/>
                <a:gd name="T2" fmla="*/ 1131 w 3956"/>
                <a:gd name="T3" fmla="*/ 2833 h 4965"/>
                <a:gd name="T4" fmla="*/ 2300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8 w 3956"/>
                <a:gd name="T19" fmla="*/ 486 h 4965"/>
                <a:gd name="T20" fmla="*/ 3956 w 3956"/>
                <a:gd name="T21" fmla="*/ 2543 h 4965"/>
                <a:gd name="T22" fmla="*/ 3956 w 3956"/>
                <a:gd name="T23" fmla="*/ 2759 h 4965"/>
                <a:gd name="T24" fmla="*/ 1131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1" y="2759"/>
                  </a:moveTo>
                  <a:cubicBezTo>
                    <a:pt x="1131" y="2833"/>
                    <a:pt x="1131" y="2833"/>
                    <a:pt x="1131" y="2833"/>
                  </a:cubicBezTo>
                  <a:cubicBezTo>
                    <a:pt x="1131" y="3488"/>
                    <a:pt x="1375" y="4180"/>
                    <a:pt x="2300" y="4180"/>
                  </a:cubicBezTo>
                  <a:cubicBezTo>
                    <a:pt x="2740" y="4180"/>
                    <a:pt x="3123"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2" y="196"/>
                    <a:pt x="1440" y="0"/>
                    <a:pt x="2039" y="0"/>
                  </a:cubicBezTo>
                  <a:cubicBezTo>
                    <a:pt x="2506" y="0"/>
                    <a:pt x="2936" y="121"/>
                    <a:pt x="3338" y="486"/>
                  </a:cubicBezTo>
                  <a:cubicBezTo>
                    <a:pt x="3750" y="860"/>
                    <a:pt x="3956" y="1440"/>
                    <a:pt x="3956" y="2543"/>
                  </a:cubicBezTo>
                  <a:cubicBezTo>
                    <a:pt x="3956" y="2759"/>
                    <a:pt x="3956" y="2759"/>
                    <a:pt x="3956" y="2759"/>
                  </a:cubicBezTo>
                  <a:lnTo>
                    <a:pt x="1131"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46" name="Freeform 7"/>
            <p:cNvSpPr>
              <a:spLocks/>
            </p:cNvSpPr>
            <p:nvPr/>
          </p:nvSpPr>
          <p:spPr bwMode="auto">
            <a:xfrm>
              <a:off x="2632" y="-235"/>
              <a:ext cx="689" cy="525"/>
            </a:xfrm>
            <a:custGeom>
              <a:avLst/>
              <a:gdLst>
                <a:gd name="T0" fmla="*/ 5003 w 6340"/>
                <a:gd name="T1" fmla="*/ 4826 h 4826"/>
                <a:gd name="T2" fmla="*/ 4040 w 6340"/>
                <a:gd name="T3" fmla="*/ 4826 h 4826"/>
                <a:gd name="T4" fmla="*/ 3460 w 6340"/>
                <a:gd name="T5" fmla="*/ 2647 h 4826"/>
                <a:gd name="T6" fmla="*/ 3151 w 6340"/>
                <a:gd name="T7" fmla="*/ 1356 h 4826"/>
                <a:gd name="T8" fmla="*/ 3132 w 6340"/>
                <a:gd name="T9" fmla="*/ 1356 h 4826"/>
                <a:gd name="T10" fmla="*/ 2824 w 6340"/>
                <a:gd name="T11" fmla="*/ 2693 h 4826"/>
                <a:gd name="T12" fmla="*/ 2253 w 6340"/>
                <a:gd name="T13" fmla="*/ 4826 h 4826"/>
                <a:gd name="T14" fmla="*/ 1290 w 6340"/>
                <a:gd name="T15" fmla="*/ 4826 h 4826"/>
                <a:gd name="T16" fmla="*/ 0 w 6340"/>
                <a:gd name="T17" fmla="*/ 141 h 4826"/>
                <a:gd name="T18" fmla="*/ 1019 w 6340"/>
                <a:gd name="T19" fmla="*/ 0 h 4826"/>
                <a:gd name="T20" fmla="*/ 1533 w 6340"/>
                <a:gd name="T21" fmla="*/ 2291 h 4826"/>
                <a:gd name="T22" fmla="*/ 1777 w 6340"/>
                <a:gd name="T23" fmla="*/ 3535 h 4826"/>
                <a:gd name="T24" fmla="*/ 1805 w 6340"/>
                <a:gd name="T25" fmla="*/ 3535 h 4826"/>
                <a:gd name="T26" fmla="*/ 2076 w 6340"/>
                <a:gd name="T27" fmla="*/ 2263 h 4826"/>
                <a:gd name="T28" fmla="*/ 2684 w 6340"/>
                <a:gd name="T29" fmla="*/ 75 h 4826"/>
                <a:gd name="T30" fmla="*/ 3694 w 6340"/>
                <a:gd name="T31" fmla="*/ 75 h 4826"/>
                <a:gd name="T32" fmla="*/ 4227 w 6340"/>
                <a:gd name="T33" fmla="*/ 2207 h 4826"/>
                <a:gd name="T34" fmla="*/ 4526 w 6340"/>
                <a:gd name="T35" fmla="*/ 3554 h 4826"/>
                <a:gd name="T36" fmla="*/ 4554 w 6340"/>
                <a:gd name="T37" fmla="*/ 3554 h 4826"/>
                <a:gd name="T38" fmla="*/ 4788 w 6340"/>
                <a:gd name="T39" fmla="*/ 2282 h 4826"/>
                <a:gd name="T40" fmla="*/ 5274 w 6340"/>
                <a:gd name="T41" fmla="*/ 75 h 4826"/>
                <a:gd name="T42" fmla="*/ 6340 w 6340"/>
                <a:gd name="T43" fmla="*/ 75 h 4826"/>
                <a:gd name="T44" fmla="*/ 5003 w 6340"/>
                <a:gd name="T45" fmla="*/ 4826 h 4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0" h="4826">
                  <a:moveTo>
                    <a:pt x="5003" y="4826"/>
                  </a:moveTo>
                  <a:cubicBezTo>
                    <a:pt x="4040" y="4826"/>
                    <a:pt x="4040" y="4826"/>
                    <a:pt x="4040" y="4826"/>
                  </a:cubicBezTo>
                  <a:cubicBezTo>
                    <a:pt x="3460" y="2647"/>
                    <a:pt x="3460" y="2647"/>
                    <a:pt x="3460" y="2647"/>
                  </a:cubicBezTo>
                  <a:cubicBezTo>
                    <a:pt x="3310" y="2086"/>
                    <a:pt x="3151" y="1356"/>
                    <a:pt x="3151" y="1356"/>
                  </a:cubicBezTo>
                  <a:cubicBezTo>
                    <a:pt x="3132" y="1356"/>
                    <a:pt x="3132" y="1356"/>
                    <a:pt x="3132" y="1356"/>
                  </a:cubicBezTo>
                  <a:cubicBezTo>
                    <a:pt x="3132" y="1356"/>
                    <a:pt x="3058" y="1824"/>
                    <a:pt x="2824" y="2693"/>
                  </a:cubicBezTo>
                  <a:cubicBezTo>
                    <a:pt x="2253" y="4826"/>
                    <a:pt x="2253" y="4826"/>
                    <a:pt x="2253" y="4826"/>
                  </a:cubicBezTo>
                  <a:cubicBezTo>
                    <a:pt x="1290" y="4826"/>
                    <a:pt x="1290" y="4826"/>
                    <a:pt x="1290" y="4826"/>
                  </a:cubicBezTo>
                  <a:cubicBezTo>
                    <a:pt x="0" y="141"/>
                    <a:pt x="0" y="141"/>
                    <a:pt x="0" y="141"/>
                  </a:cubicBezTo>
                  <a:cubicBezTo>
                    <a:pt x="1019" y="0"/>
                    <a:pt x="1019" y="0"/>
                    <a:pt x="1019" y="0"/>
                  </a:cubicBezTo>
                  <a:cubicBezTo>
                    <a:pt x="1533" y="2291"/>
                    <a:pt x="1533" y="2291"/>
                    <a:pt x="1533" y="2291"/>
                  </a:cubicBezTo>
                  <a:cubicBezTo>
                    <a:pt x="1664" y="2881"/>
                    <a:pt x="1777" y="3535"/>
                    <a:pt x="1777" y="3535"/>
                  </a:cubicBezTo>
                  <a:cubicBezTo>
                    <a:pt x="1805" y="3535"/>
                    <a:pt x="1805" y="3535"/>
                    <a:pt x="1805" y="3535"/>
                  </a:cubicBezTo>
                  <a:cubicBezTo>
                    <a:pt x="1805" y="3535"/>
                    <a:pt x="1898" y="2918"/>
                    <a:pt x="2076" y="2263"/>
                  </a:cubicBezTo>
                  <a:cubicBezTo>
                    <a:pt x="2684" y="75"/>
                    <a:pt x="2684" y="75"/>
                    <a:pt x="2684" y="75"/>
                  </a:cubicBezTo>
                  <a:cubicBezTo>
                    <a:pt x="3694" y="75"/>
                    <a:pt x="3694" y="75"/>
                    <a:pt x="3694" y="75"/>
                  </a:cubicBezTo>
                  <a:cubicBezTo>
                    <a:pt x="4227" y="2207"/>
                    <a:pt x="4227" y="2207"/>
                    <a:pt x="4227" y="2207"/>
                  </a:cubicBezTo>
                  <a:cubicBezTo>
                    <a:pt x="4423" y="2974"/>
                    <a:pt x="4526" y="3554"/>
                    <a:pt x="4526" y="3554"/>
                  </a:cubicBezTo>
                  <a:cubicBezTo>
                    <a:pt x="4554" y="3554"/>
                    <a:pt x="4554" y="3554"/>
                    <a:pt x="4554" y="3554"/>
                  </a:cubicBezTo>
                  <a:cubicBezTo>
                    <a:pt x="4554" y="3554"/>
                    <a:pt x="4666" y="2834"/>
                    <a:pt x="4788" y="2282"/>
                  </a:cubicBezTo>
                  <a:cubicBezTo>
                    <a:pt x="5274" y="75"/>
                    <a:pt x="5274" y="75"/>
                    <a:pt x="5274" y="75"/>
                  </a:cubicBezTo>
                  <a:cubicBezTo>
                    <a:pt x="6340" y="75"/>
                    <a:pt x="6340" y="75"/>
                    <a:pt x="6340" y="75"/>
                  </a:cubicBezTo>
                  <a:lnTo>
                    <a:pt x="5003" y="48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47" name="Freeform 8"/>
            <p:cNvSpPr>
              <a:spLocks noEditPoints="1"/>
            </p:cNvSpPr>
            <p:nvPr/>
          </p:nvSpPr>
          <p:spPr bwMode="auto">
            <a:xfrm>
              <a:off x="3631" y="-416"/>
              <a:ext cx="481" cy="704"/>
            </a:xfrm>
            <a:custGeom>
              <a:avLst/>
              <a:gdLst>
                <a:gd name="T0" fmla="*/ 3142 w 4423"/>
                <a:gd name="T1" fmla="*/ 6471 h 6471"/>
                <a:gd name="T2" fmla="*/ 2581 w 4423"/>
                <a:gd name="T3" fmla="*/ 5470 h 6471"/>
                <a:gd name="T4" fmla="*/ 1477 w 4423"/>
                <a:gd name="T5" fmla="*/ 3871 h 6471"/>
                <a:gd name="T6" fmla="*/ 1056 w 4423"/>
                <a:gd name="T7" fmla="*/ 3675 h 6471"/>
                <a:gd name="T8" fmla="*/ 1056 w 4423"/>
                <a:gd name="T9" fmla="*/ 6471 h 6471"/>
                <a:gd name="T10" fmla="*/ 0 w 4423"/>
                <a:gd name="T11" fmla="*/ 6471 h 6471"/>
                <a:gd name="T12" fmla="*/ 0 w 4423"/>
                <a:gd name="T13" fmla="*/ 0 h 6471"/>
                <a:gd name="T14" fmla="*/ 1973 w 4423"/>
                <a:gd name="T15" fmla="*/ 0 h 6471"/>
                <a:gd name="T16" fmla="*/ 4077 w 4423"/>
                <a:gd name="T17" fmla="*/ 1851 h 6471"/>
                <a:gd name="T18" fmla="*/ 2469 w 4423"/>
                <a:gd name="T19" fmla="*/ 3628 h 6471"/>
                <a:gd name="T20" fmla="*/ 3469 w 4423"/>
                <a:gd name="T21" fmla="*/ 4919 h 6471"/>
                <a:gd name="T22" fmla="*/ 4423 w 4423"/>
                <a:gd name="T23" fmla="*/ 6471 h 6471"/>
                <a:gd name="T24" fmla="*/ 3142 w 4423"/>
                <a:gd name="T25" fmla="*/ 6471 h 6471"/>
                <a:gd name="T26" fmla="*/ 1646 w 4423"/>
                <a:gd name="T27" fmla="*/ 869 h 6471"/>
                <a:gd name="T28" fmla="*/ 1056 w 4423"/>
                <a:gd name="T29" fmla="*/ 869 h 6471"/>
                <a:gd name="T30" fmla="*/ 1056 w 4423"/>
                <a:gd name="T31" fmla="*/ 2917 h 6471"/>
                <a:gd name="T32" fmla="*/ 1608 w 4423"/>
                <a:gd name="T33" fmla="*/ 2917 h 6471"/>
                <a:gd name="T34" fmla="*/ 2665 w 4423"/>
                <a:gd name="T35" fmla="*/ 2646 h 6471"/>
                <a:gd name="T36" fmla="*/ 2955 w 4423"/>
                <a:gd name="T37" fmla="*/ 1861 h 6471"/>
                <a:gd name="T38" fmla="*/ 1646 w 4423"/>
                <a:gd name="T39" fmla="*/ 869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23" h="6471">
                  <a:moveTo>
                    <a:pt x="3142" y="6471"/>
                  </a:moveTo>
                  <a:cubicBezTo>
                    <a:pt x="2581" y="5470"/>
                    <a:pt x="2581" y="5470"/>
                    <a:pt x="2581" y="5470"/>
                  </a:cubicBezTo>
                  <a:cubicBezTo>
                    <a:pt x="2132" y="4675"/>
                    <a:pt x="1833" y="4227"/>
                    <a:pt x="1477" y="3871"/>
                  </a:cubicBezTo>
                  <a:cubicBezTo>
                    <a:pt x="1356" y="3750"/>
                    <a:pt x="1262" y="3684"/>
                    <a:pt x="1056" y="3675"/>
                  </a:cubicBezTo>
                  <a:cubicBezTo>
                    <a:pt x="1056" y="6471"/>
                    <a:pt x="1056" y="6471"/>
                    <a:pt x="1056" y="6471"/>
                  </a:cubicBezTo>
                  <a:cubicBezTo>
                    <a:pt x="0" y="6471"/>
                    <a:pt x="0" y="6471"/>
                    <a:pt x="0" y="6471"/>
                  </a:cubicBezTo>
                  <a:cubicBezTo>
                    <a:pt x="0" y="0"/>
                    <a:pt x="0" y="0"/>
                    <a:pt x="0" y="0"/>
                  </a:cubicBezTo>
                  <a:cubicBezTo>
                    <a:pt x="1973" y="0"/>
                    <a:pt x="1973" y="0"/>
                    <a:pt x="1973" y="0"/>
                  </a:cubicBezTo>
                  <a:cubicBezTo>
                    <a:pt x="3422" y="0"/>
                    <a:pt x="4077" y="841"/>
                    <a:pt x="4077" y="1851"/>
                  </a:cubicBezTo>
                  <a:cubicBezTo>
                    <a:pt x="4077" y="2777"/>
                    <a:pt x="3478" y="3628"/>
                    <a:pt x="2469" y="3628"/>
                  </a:cubicBezTo>
                  <a:cubicBezTo>
                    <a:pt x="2702" y="3750"/>
                    <a:pt x="3132" y="4376"/>
                    <a:pt x="3469" y="4919"/>
                  </a:cubicBezTo>
                  <a:cubicBezTo>
                    <a:pt x="4423" y="6471"/>
                    <a:pt x="4423" y="6471"/>
                    <a:pt x="4423" y="6471"/>
                  </a:cubicBezTo>
                  <a:lnTo>
                    <a:pt x="3142" y="6471"/>
                  </a:lnTo>
                  <a:close/>
                  <a:moveTo>
                    <a:pt x="1646" y="869"/>
                  </a:moveTo>
                  <a:cubicBezTo>
                    <a:pt x="1056" y="869"/>
                    <a:pt x="1056" y="869"/>
                    <a:pt x="1056" y="869"/>
                  </a:cubicBezTo>
                  <a:cubicBezTo>
                    <a:pt x="1056" y="2917"/>
                    <a:pt x="1056" y="2917"/>
                    <a:pt x="1056" y="2917"/>
                  </a:cubicBezTo>
                  <a:cubicBezTo>
                    <a:pt x="1608" y="2917"/>
                    <a:pt x="1608" y="2917"/>
                    <a:pt x="1608" y="2917"/>
                  </a:cubicBezTo>
                  <a:cubicBezTo>
                    <a:pt x="2169" y="2917"/>
                    <a:pt x="2469" y="2843"/>
                    <a:pt x="2665" y="2646"/>
                  </a:cubicBezTo>
                  <a:cubicBezTo>
                    <a:pt x="2843" y="2469"/>
                    <a:pt x="2955" y="2197"/>
                    <a:pt x="2955" y="1861"/>
                  </a:cubicBezTo>
                  <a:cubicBezTo>
                    <a:pt x="2955" y="1206"/>
                    <a:pt x="2599" y="869"/>
                    <a:pt x="1646" y="86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48" name="Freeform 9"/>
            <p:cNvSpPr>
              <a:spLocks noEditPoints="1"/>
            </p:cNvSpPr>
            <p:nvPr/>
          </p:nvSpPr>
          <p:spPr bwMode="auto">
            <a:xfrm>
              <a:off x="4142" y="-239"/>
              <a:ext cx="430" cy="540"/>
            </a:xfrm>
            <a:custGeom>
              <a:avLst/>
              <a:gdLst>
                <a:gd name="T0" fmla="*/ 1132 w 3956"/>
                <a:gd name="T1" fmla="*/ 2759 h 4965"/>
                <a:gd name="T2" fmla="*/ 1132 w 3956"/>
                <a:gd name="T3" fmla="*/ 2833 h 4965"/>
                <a:gd name="T4" fmla="*/ 2301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9 w 3956"/>
                <a:gd name="T19" fmla="*/ 486 h 4965"/>
                <a:gd name="T20" fmla="*/ 3956 w 3956"/>
                <a:gd name="T21" fmla="*/ 2543 h 4965"/>
                <a:gd name="T22" fmla="*/ 3956 w 3956"/>
                <a:gd name="T23" fmla="*/ 2759 h 4965"/>
                <a:gd name="T24" fmla="*/ 1132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2" y="2759"/>
                  </a:moveTo>
                  <a:cubicBezTo>
                    <a:pt x="1132" y="2833"/>
                    <a:pt x="1132" y="2833"/>
                    <a:pt x="1132" y="2833"/>
                  </a:cubicBezTo>
                  <a:cubicBezTo>
                    <a:pt x="1132" y="3488"/>
                    <a:pt x="1375" y="4180"/>
                    <a:pt x="2301" y="4180"/>
                  </a:cubicBezTo>
                  <a:cubicBezTo>
                    <a:pt x="2740" y="4180"/>
                    <a:pt x="3124"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3" y="196"/>
                    <a:pt x="1440" y="0"/>
                    <a:pt x="2039" y="0"/>
                  </a:cubicBezTo>
                  <a:cubicBezTo>
                    <a:pt x="2506" y="0"/>
                    <a:pt x="2937" y="121"/>
                    <a:pt x="3339" y="486"/>
                  </a:cubicBezTo>
                  <a:cubicBezTo>
                    <a:pt x="3750" y="860"/>
                    <a:pt x="3956" y="1440"/>
                    <a:pt x="3956" y="2543"/>
                  </a:cubicBezTo>
                  <a:cubicBezTo>
                    <a:pt x="3956" y="2759"/>
                    <a:pt x="3956" y="2759"/>
                    <a:pt x="3956" y="2759"/>
                  </a:cubicBezTo>
                  <a:lnTo>
                    <a:pt x="1132"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49" name="Freeform 10"/>
            <p:cNvSpPr>
              <a:spLocks/>
            </p:cNvSpPr>
            <p:nvPr/>
          </p:nvSpPr>
          <p:spPr bwMode="auto">
            <a:xfrm>
              <a:off x="4658" y="-460"/>
              <a:ext cx="191" cy="759"/>
            </a:xfrm>
            <a:custGeom>
              <a:avLst/>
              <a:gdLst>
                <a:gd name="T0" fmla="*/ 1132 w 1749"/>
                <a:gd name="T1" fmla="*/ 6986 h 6986"/>
                <a:gd name="T2" fmla="*/ 94 w 1749"/>
                <a:gd name="T3" fmla="*/ 5649 h 6986"/>
                <a:gd name="T4" fmla="*/ 94 w 1749"/>
                <a:gd name="T5" fmla="*/ 1618 h 6986"/>
                <a:gd name="T6" fmla="*/ 0 w 1749"/>
                <a:gd name="T7" fmla="*/ 234 h 6986"/>
                <a:gd name="T8" fmla="*/ 1057 w 1749"/>
                <a:gd name="T9" fmla="*/ 0 h 6986"/>
                <a:gd name="T10" fmla="*/ 1141 w 1749"/>
                <a:gd name="T11" fmla="*/ 1300 h 6986"/>
                <a:gd name="T12" fmla="*/ 1141 w 1749"/>
                <a:gd name="T13" fmla="*/ 5312 h 6986"/>
                <a:gd name="T14" fmla="*/ 1244 w 1749"/>
                <a:gd name="T15" fmla="*/ 6163 h 6986"/>
                <a:gd name="T16" fmla="*/ 1581 w 1749"/>
                <a:gd name="T17" fmla="*/ 6238 h 6986"/>
                <a:gd name="T18" fmla="*/ 1749 w 1749"/>
                <a:gd name="T19" fmla="*/ 6874 h 6986"/>
                <a:gd name="T20" fmla="*/ 1132 w 1749"/>
                <a:gd name="T21" fmla="*/ 6986 h 6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9" h="6986">
                  <a:moveTo>
                    <a:pt x="1132" y="6986"/>
                  </a:moveTo>
                  <a:cubicBezTo>
                    <a:pt x="94" y="6986"/>
                    <a:pt x="94" y="6051"/>
                    <a:pt x="94" y="5649"/>
                  </a:cubicBezTo>
                  <a:cubicBezTo>
                    <a:pt x="94" y="1618"/>
                    <a:pt x="94" y="1618"/>
                    <a:pt x="94" y="1618"/>
                  </a:cubicBezTo>
                  <a:cubicBezTo>
                    <a:pt x="94" y="973"/>
                    <a:pt x="66" y="627"/>
                    <a:pt x="0" y="234"/>
                  </a:cubicBezTo>
                  <a:cubicBezTo>
                    <a:pt x="1057" y="0"/>
                    <a:pt x="1057" y="0"/>
                    <a:pt x="1057" y="0"/>
                  </a:cubicBezTo>
                  <a:cubicBezTo>
                    <a:pt x="1132" y="290"/>
                    <a:pt x="1141" y="683"/>
                    <a:pt x="1141" y="1300"/>
                  </a:cubicBezTo>
                  <a:cubicBezTo>
                    <a:pt x="1141" y="5312"/>
                    <a:pt x="1141" y="5312"/>
                    <a:pt x="1141" y="5312"/>
                  </a:cubicBezTo>
                  <a:cubicBezTo>
                    <a:pt x="1141" y="5948"/>
                    <a:pt x="1169" y="6051"/>
                    <a:pt x="1244" y="6163"/>
                  </a:cubicBezTo>
                  <a:cubicBezTo>
                    <a:pt x="1300" y="6247"/>
                    <a:pt x="1459" y="6294"/>
                    <a:pt x="1581" y="6238"/>
                  </a:cubicBezTo>
                  <a:cubicBezTo>
                    <a:pt x="1749" y="6874"/>
                    <a:pt x="1749" y="6874"/>
                    <a:pt x="1749" y="6874"/>
                  </a:cubicBezTo>
                  <a:cubicBezTo>
                    <a:pt x="1562" y="6948"/>
                    <a:pt x="1366" y="6986"/>
                    <a:pt x="1132" y="698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50" name="Freeform 11"/>
            <p:cNvSpPr>
              <a:spLocks noEditPoints="1"/>
            </p:cNvSpPr>
            <p:nvPr/>
          </p:nvSpPr>
          <p:spPr bwMode="auto">
            <a:xfrm>
              <a:off x="4904" y="-452"/>
              <a:ext cx="147" cy="740"/>
            </a:xfrm>
            <a:custGeom>
              <a:avLst/>
              <a:gdLst>
                <a:gd name="T0" fmla="*/ 664 w 1356"/>
                <a:gd name="T1" fmla="*/ 1375 h 6808"/>
                <a:gd name="T2" fmla="*/ 0 w 1356"/>
                <a:gd name="T3" fmla="*/ 692 h 6808"/>
                <a:gd name="T4" fmla="*/ 683 w 1356"/>
                <a:gd name="T5" fmla="*/ 0 h 6808"/>
                <a:gd name="T6" fmla="*/ 1356 w 1356"/>
                <a:gd name="T7" fmla="*/ 692 h 6808"/>
                <a:gd name="T8" fmla="*/ 664 w 1356"/>
                <a:gd name="T9" fmla="*/ 1375 h 6808"/>
                <a:gd name="T10" fmla="*/ 150 w 1356"/>
                <a:gd name="T11" fmla="*/ 6808 h 6808"/>
                <a:gd name="T12" fmla="*/ 150 w 1356"/>
                <a:gd name="T13" fmla="*/ 2151 h 6808"/>
                <a:gd name="T14" fmla="*/ 1188 w 1356"/>
                <a:gd name="T15" fmla="*/ 1964 h 6808"/>
                <a:gd name="T16" fmla="*/ 1188 w 1356"/>
                <a:gd name="T17" fmla="*/ 6808 h 6808"/>
                <a:gd name="T18" fmla="*/ 150 w 1356"/>
                <a:gd name="T19" fmla="*/ 6808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6" h="6808">
                  <a:moveTo>
                    <a:pt x="664" y="1375"/>
                  </a:moveTo>
                  <a:cubicBezTo>
                    <a:pt x="290" y="1375"/>
                    <a:pt x="0" y="1066"/>
                    <a:pt x="0" y="692"/>
                  </a:cubicBezTo>
                  <a:cubicBezTo>
                    <a:pt x="0" y="309"/>
                    <a:pt x="299" y="0"/>
                    <a:pt x="683" y="0"/>
                  </a:cubicBezTo>
                  <a:cubicBezTo>
                    <a:pt x="1047" y="0"/>
                    <a:pt x="1356" y="299"/>
                    <a:pt x="1356" y="692"/>
                  </a:cubicBezTo>
                  <a:cubicBezTo>
                    <a:pt x="1356" y="1066"/>
                    <a:pt x="1047" y="1375"/>
                    <a:pt x="664" y="1375"/>
                  </a:cubicBezTo>
                  <a:close/>
                  <a:moveTo>
                    <a:pt x="150" y="6808"/>
                  </a:moveTo>
                  <a:cubicBezTo>
                    <a:pt x="150" y="2151"/>
                    <a:pt x="150" y="2151"/>
                    <a:pt x="150" y="2151"/>
                  </a:cubicBezTo>
                  <a:cubicBezTo>
                    <a:pt x="1188" y="1964"/>
                    <a:pt x="1188" y="1964"/>
                    <a:pt x="1188" y="1964"/>
                  </a:cubicBezTo>
                  <a:cubicBezTo>
                    <a:pt x="1188" y="6808"/>
                    <a:pt x="1188" y="6808"/>
                    <a:pt x="1188" y="6808"/>
                  </a:cubicBezTo>
                  <a:lnTo>
                    <a:pt x="150" y="680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51" name="Freeform 12"/>
            <p:cNvSpPr>
              <a:spLocks/>
            </p:cNvSpPr>
            <p:nvPr/>
          </p:nvSpPr>
          <p:spPr bwMode="auto">
            <a:xfrm>
              <a:off x="5134" y="-240"/>
              <a:ext cx="383" cy="541"/>
            </a:xfrm>
            <a:custGeom>
              <a:avLst/>
              <a:gdLst>
                <a:gd name="T0" fmla="*/ 2010 w 3525"/>
                <a:gd name="T1" fmla="*/ 4974 h 4974"/>
                <a:gd name="T2" fmla="*/ 0 w 3525"/>
                <a:gd name="T3" fmla="*/ 2543 h 4974"/>
                <a:gd name="T4" fmla="*/ 2085 w 3525"/>
                <a:gd name="T5" fmla="*/ 0 h 4974"/>
                <a:gd name="T6" fmla="*/ 3394 w 3525"/>
                <a:gd name="T7" fmla="*/ 514 h 4974"/>
                <a:gd name="T8" fmla="*/ 2880 w 3525"/>
                <a:gd name="T9" fmla="*/ 1197 h 4974"/>
                <a:gd name="T10" fmla="*/ 2085 w 3525"/>
                <a:gd name="T11" fmla="*/ 832 h 4974"/>
                <a:gd name="T12" fmla="*/ 1337 w 3525"/>
                <a:gd name="T13" fmla="*/ 1309 h 4974"/>
                <a:gd name="T14" fmla="*/ 1140 w 3525"/>
                <a:gd name="T15" fmla="*/ 2627 h 4974"/>
                <a:gd name="T16" fmla="*/ 1458 w 3525"/>
                <a:gd name="T17" fmla="*/ 3918 h 4974"/>
                <a:gd name="T18" fmla="*/ 2085 w 3525"/>
                <a:gd name="T19" fmla="*/ 4189 h 4974"/>
                <a:gd name="T20" fmla="*/ 3039 w 3525"/>
                <a:gd name="T21" fmla="*/ 3721 h 4974"/>
                <a:gd name="T22" fmla="*/ 3525 w 3525"/>
                <a:gd name="T23" fmla="*/ 4348 h 4974"/>
                <a:gd name="T24" fmla="*/ 2010 w 3525"/>
                <a:gd name="T25" fmla="*/ 4974 h 4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5" h="4974">
                  <a:moveTo>
                    <a:pt x="2010" y="4974"/>
                  </a:moveTo>
                  <a:cubicBezTo>
                    <a:pt x="720" y="4974"/>
                    <a:pt x="0" y="4067"/>
                    <a:pt x="0" y="2543"/>
                  </a:cubicBezTo>
                  <a:cubicBezTo>
                    <a:pt x="0" y="822"/>
                    <a:pt x="1028" y="0"/>
                    <a:pt x="2085" y="0"/>
                  </a:cubicBezTo>
                  <a:cubicBezTo>
                    <a:pt x="2599" y="0"/>
                    <a:pt x="2973" y="121"/>
                    <a:pt x="3394" y="514"/>
                  </a:cubicBezTo>
                  <a:cubicBezTo>
                    <a:pt x="2880" y="1197"/>
                    <a:pt x="2880" y="1197"/>
                    <a:pt x="2880" y="1197"/>
                  </a:cubicBezTo>
                  <a:cubicBezTo>
                    <a:pt x="2599" y="944"/>
                    <a:pt x="2356" y="832"/>
                    <a:pt x="2085" y="832"/>
                  </a:cubicBezTo>
                  <a:cubicBezTo>
                    <a:pt x="1758" y="832"/>
                    <a:pt x="1486" y="1000"/>
                    <a:pt x="1337" y="1309"/>
                  </a:cubicBezTo>
                  <a:cubicBezTo>
                    <a:pt x="1196" y="1599"/>
                    <a:pt x="1140" y="2038"/>
                    <a:pt x="1140" y="2627"/>
                  </a:cubicBezTo>
                  <a:cubicBezTo>
                    <a:pt x="1140" y="3273"/>
                    <a:pt x="1243" y="3684"/>
                    <a:pt x="1458" y="3918"/>
                  </a:cubicBezTo>
                  <a:cubicBezTo>
                    <a:pt x="1608" y="4086"/>
                    <a:pt x="1832" y="4189"/>
                    <a:pt x="2085" y="4189"/>
                  </a:cubicBezTo>
                  <a:cubicBezTo>
                    <a:pt x="2412" y="4189"/>
                    <a:pt x="2730" y="4030"/>
                    <a:pt x="3039" y="3721"/>
                  </a:cubicBezTo>
                  <a:cubicBezTo>
                    <a:pt x="3525" y="4348"/>
                    <a:pt x="3525" y="4348"/>
                    <a:pt x="3525" y="4348"/>
                  </a:cubicBezTo>
                  <a:cubicBezTo>
                    <a:pt x="3095" y="4778"/>
                    <a:pt x="2646" y="4974"/>
                    <a:pt x="2010" y="4974"/>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52" name="Freeform 13"/>
            <p:cNvSpPr>
              <a:spLocks noEditPoints="1"/>
            </p:cNvSpPr>
            <p:nvPr/>
          </p:nvSpPr>
          <p:spPr bwMode="auto">
            <a:xfrm>
              <a:off x="5538" y="148"/>
              <a:ext cx="150" cy="151"/>
            </a:xfrm>
            <a:custGeom>
              <a:avLst/>
              <a:gdLst>
                <a:gd name="T0" fmla="*/ 690 w 1381"/>
                <a:gd name="T1" fmla="*/ 1389 h 1389"/>
                <a:gd name="T2" fmla="*/ 0 w 1381"/>
                <a:gd name="T3" fmla="*/ 695 h 1389"/>
                <a:gd name="T4" fmla="*/ 690 w 1381"/>
                <a:gd name="T5" fmla="*/ 0 h 1389"/>
                <a:gd name="T6" fmla="*/ 1381 w 1381"/>
                <a:gd name="T7" fmla="*/ 695 h 1389"/>
                <a:gd name="T8" fmla="*/ 690 w 1381"/>
                <a:gd name="T9" fmla="*/ 1389 h 1389"/>
                <a:gd name="T10" fmla="*/ 690 w 1381"/>
                <a:gd name="T11" fmla="*/ 139 h 1389"/>
                <a:gd name="T12" fmla="*/ 158 w 1381"/>
                <a:gd name="T13" fmla="*/ 695 h 1389"/>
                <a:gd name="T14" fmla="*/ 690 w 1381"/>
                <a:gd name="T15" fmla="*/ 1255 h 1389"/>
                <a:gd name="T16" fmla="*/ 1224 w 1381"/>
                <a:gd name="T17" fmla="*/ 695 h 1389"/>
                <a:gd name="T18" fmla="*/ 690 w 1381"/>
                <a:gd name="T19" fmla="*/ 139 h 1389"/>
                <a:gd name="T20" fmla="*/ 827 w 1381"/>
                <a:gd name="T21" fmla="*/ 1079 h 1389"/>
                <a:gd name="T22" fmla="*/ 754 w 1381"/>
                <a:gd name="T23" fmla="*/ 951 h 1389"/>
                <a:gd name="T24" fmla="*/ 625 w 1381"/>
                <a:gd name="T25" fmla="*/ 760 h 1389"/>
                <a:gd name="T26" fmla="*/ 601 w 1381"/>
                <a:gd name="T27" fmla="*/ 755 h 1389"/>
                <a:gd name="T28" fmla="*/ 601 w 1381"/>
                <a:gd name="T29" fmla="*/ 1079 h 1389"/>
                <a:gd name="T30" fmla="*/ 448 w 1381"/>
                <a:gd name="T31" fmla="*/ 1079 h 1389"/>
                <a:gd name="T32" fmla="*/ 448 w 1381"/>
                <a:gd name="T33" fmla="*/ 301 h 1389"/>
                <a:gd name="T34" fmla="*/ 737 w 1381"/>
                <a:gd name="T35" fmla="*/ 301 h 1389"/>
                <a:gd name="T36" fmla="*/ 967 w 1381"/>
                <a:gd name="T37" fmla="*/ 529 h 1389"/>
                <a:gd name="T38" fmla="*/ 793 w 1381"/>
                <a:gd name="T39" fmla="*/ 743 h 1389"/>
                <a:gd name="T40" fmla="*/ 825 w 1381"/>
                <a:gd name="T41" fmla="*/ 777 h 1389"/>
                <a:gd name="T42" fmla="*/ 1011 w 1381"/>
                <a:gd name="T43" fmla="*/ 1079 h 1389"/>
                <a:gd name="T44" fmla="*/ 827 w 1381"/>
                <a:gd name="T45" fmla="*/ 1079 h 1389"/>
                <a:gd name="T46" fmla="*/ 745 w 1381"/>
                <a:gd name="T47" fmla="*/ 437 h 1389"/>
                <a:gd name="T48" fmla="*/ 657 w 1381"/>
                <a:gd name="T49" fmla="*/ 426 h 1389"/>
                <a:gd name="T50" fmla="*/ 601 w 1381"/>
                <a:gd name="T51" fmla="*/ 426 h 1389"/>
                <a:gd name="T52" fmla="*/ 601 w 1381"/>
                <a:gd name="T53" fmla="*/ 637 h 1389"/>
                <a:gd name="T54" fmla="*/ 653 w 1381"/>
                <a:gd name="T55" fmla="*/ 637 h 1389"/>
                <a:gd name="T56" fmla="*/ 771 w 1381"/>
                <a:gd name="T57" fmla="*/ 611 h 1389"/>
                <a:gd name="T58" fmla="*/ 800 w 1381"/>
                <a:gd name="T59" fmla="*/ 533 h 1389"/>
                <a:gd name="T60" fmla="*/ 745 w 1381"/>
                <a:gd name="T61" fmla="*/ 437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1" h="1389">
                  <a:moveTo>
                    <a:pt x="690" y="1389"/>
                  </a:moveTo>
                  <a:cubicBezTo>
                    <a:pt x="311" y="1389"/>
                    <a:pt x="0" y="1083"/>
                    <a:pt x="0" y="695"/>
                  </a:cubicBezTo>
                  <a:cubicBezTo>
                    <a:pt x="0" y="308"/>
                    <a:pt x="311" y="0"/>
                    <a:pt x="690" y="0"/>
                  </a:cubicBezTo>
                  <a:cubicBezTo>
                    <a:pt x="1069" y="0"/>
                    <a:pt x="1381" y="308"/>
                    <a:pt x="1381" y="695"/>
                  </a:cubicBezTo>
                  <a:cubicBezTo>
                    <a:pt x="1381" y="1083"/>
                    <a:pt x="1069" y="1389"/>
                    <a:pt x="690" y="1389"/>
                  </a:cubicBezTo>
                  <a:close/>
                  <a:moveTo>
                    <a:pt x="690" y="139"/>
                  </a:moveTo>
                  <a:cubicBezTo>
                    <a:pt x="395" y="139"/>
                    <a:pt x="158" y="385"/>
                    <a:pt x="158" y="695"/>
                  </a:cubicBezTo>
                  <a:cubicBezTo>
                    <a:pt x="158" y="1005"/>
                    <a:pt x="395" y="1255"/>
                    <a:pt x="690" y="1255"/>
                  </a:cubicBezTo>
                  <a:cubicBezTo>
                    <a:pt x="985" y="1255"/>
                    <a:pt x="1224" y="1005"/>
                    <a:pt x="1224" y="695"/>
                  </a:cubicBezTo>
                  <a:cubicBezTo>
                    <a:pt x="1224" y="385"/>
                    <a:pt x="985" y="139"/>
                    <a:pt x="690" y="139"/>
                  </a:cubicBezTo>
                  <a:close/>
                  <a:moveTo>
                    <a:pt x="827" y="1079"/>
                  </a:moveTo>
                  <a:cubicBezTo>
                    <a:pt x="797" y="1027"/>
                    <a:pt x="784" y="1007"/>
                    <a:pt x="754" y="951"/>
                  </a:cubicBezTo>
                  <a:cubicBezTo>
                    <a:pt x="677" y="811"/>
                    <a:pt x="653" y="772"/>
                    <a:pt x="625" y="760"/>
                  </a:cubicBezTo>
                  <a:cubicBezTo>
                    <a:pt x="618" y="757"/>
                    <a:pt x="610" y="755"/>
                    <a:pt x="601" y="755"/>
                  </a:cubicBezTo>
                  <a:cubicBezTo>
                    <a:pt x="601" y="1079"/>
                    <a:pt x="601" y="1079"/>
                    <a:pt x="601" y="1079"/>
                  </a:cubicBezTo>
                  <a:cubicBezTo>
                    <a:pt x="448" y="1079"/>
                    <a:pt x="448" y="1079"/>
                    <a:pt x="448" y="1079"/>
                  </a:cubicBezTo>
                  <a:cubicBezTo>
                    <a:pt x="448" y="301"/>
                    <a:pt x="448" y="301"/>
                    <a:pt x="448" y="301"/>
                  </a:cubicBezTo>
                  <a:cubicBezTo>
                    <a:pt x="737" y="301"/>
                    <a:pt x="737" y="301"/>
                    <a:pt x="737" y="301"/>
                  </a:cubicBezTo>
                  <a:cubicBezTo>
                    <a:pt x="875" y="301"/>
                    <a:pt x="967" y="392"/>
                    <a:pt x="967" y="529"/>
                  </a:cubicBezTo>
                  <a:cubicBezTo>
                    <a:pt x="967" y="646"/>
                    <a:pt x="888" y="742"/>
                    <a:pt x="793" y="743"/>
                  </a:cubicBezTo>
                  <a:cubicBezTo>
                    <a:pt x="808" y="757"/>
                    <a:pt x="815" y="764"/>
                    <a:pt x="825" y="777"/>
                  </a:cubicBezTo>
                  <a:cubicBezTo>
                    <a:pt x="870" y="833"/>
                    <a:pt x="1011" y="1079"/>
                    <a:pt x="1011" y="1079"/>
                  </a:cubicBezTo>
                  <a:lnTo>
                    <a:pt x="827" y="1079"/>
                  </a:lnTo>
                  <a:close/>
                  <a:moveTo>
                    <a:pt x="745" y="437"/>
                  </a:moveTo>
                  <a:cubicBezTo>
                    <a:pt x="728" y="432"/>
                    <a:pt x="694" y="426"/>
                    <a:pt x="657" y="426"/>
                  </a:cubicBezTo>
                  <a:cubicBezTo>
                    <a:pt x="601" y="426"/>
                    <a:pt x="601" y="426"/>
                    <a:pt x="601" y="426"/>
                  </a:cubicBezTo>
                  <a:cubicBezTo>
                    <a:pt x="601" y="637"/>
                    <a:pt x="601" y="637"/>
                    <a:pt x="601" y="637"/>
                  </a:cubicBezTo>
                  <a:cubicBezTo>
                    <a:pt x="653" y="637"/>
                    <a:pt x="653" y="637"/>
                    <a:pt x="653" y="637"/>
                  </a:cubicBezTo>
                  <a:cubicBezTo>
                    <a:pt x="720" y="637"/>
                    <a:pt x="750" y="630"/>
                    <a:pt x="771" y="611"/>
                  </a:cubicBezTo>
                  <a:cubicBezTo>
                    <a:pt x="789" y="592"/>
                    <a:pt x="800" y="564"/>
                    <a:pt x="800" y="533"/>
                  </a:cubicBezTo>
                  <a:cubicBezTo>
                    <a:pt x="800" y="484"/>
                    <a:pt x="782" y="452"/>
                    <a:pt x="745" y="43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53" name="Freeform 14"/>
            <p:cNvSpPr>
              <a:spLocks noEditPoints="1"/>
            </p:cNvSpPr>
            <p:nvPr/>
          </p:nvSpPr>
          <p:spPr bwMode="auto">
            <a:xfrm>
              <a:off x="-122" y="-581"/>
              <a:ext cx="1373" cy="1145"/>
            </a:xfrm>
            <a:custGeom>
              <a:avLst/>
              <a:gdLst>
                <a:gd name="T0" fmla="*/ 12082 w 12631"/>
                <a:gd name="T1" fmla="*/ 4008 h 10525"/>
                <a:gd name="T2" fmla="*/ 5322 w 12631"/>
                <a:gd name="T3" fmla="*/ 692 h 10525"/>
                <a:gd name="T4" fmla="*/ 549 w 12631"/>
                <a:gd name="T5" fmla="*/ 6516 h 10525"/>
                <a:gd name="T6" fmla="*/ 7309 w 12631"/>
                <a:gd name="T7" fmla="*/ 9832 h 10525"/>
                <a:gd name="T8" fmla="*/ 12082 w 12631"/>
                <a:gd name="T9" fmla="*/ 4008 h 10525"/>
                <a:gd name="T10" fmla="*/ 6316 w 12631"/>
                <a:gd name="T11" fmla="*/ 7589 h 10525"/>
                <a:gd name="T12" fmla="*/ 3989 w 12631"/>
                <a:gd name="T13" fmla="*/ 5262 h 10525"/>
                <a:gd name="T14" fmla="*/ 6316 w 12631"/>
                <a:gd name="T15" fmla="*/ 2936 h 10525"/>
                <a:gd name="T16" fmla="*/ 8642 w 12631"/>
                <a:gd name="T17" fmla="*/ 5262 h 10525"/>
                <a:gd name="T18" fmla="*/ 6316 w 12631"/>
                <a:gd name="T19" fmla="*/ 7589 h 10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31" h="10525">
                  <a:moveTo>
                    <a:pt x="12082" y="4008"/>
                  </a:moveTo>
                  <a:cubicBezTo>
                    <a:pt x="11534" y="1485"/>
                    <a:pt x="8507" y="0"/>
                    <a:pt x="5322" y="692"/>
                  </a:cubicBezTo>
                  <a:cubicBezTo>
                    <a:pt x="2137" y="1385"/>
                    <a:pt x="0" y="3992"/>
                    <a:pt x="549" y="6516"/>
                  </a:cubicBezTo>
                  <a:cubicBezTo>
                    <a:pt x="1098" y="9040"/>
                    <a:pt x="4125" y="10525"/>
                    <a:pt x="7309" y="9832"/>
                  </a:cubicBezTo>
                  <a:cubicBezTo>
                    <a:pt x="10494" y="9140"/>
                    <a:pt x="12631" y="6532"/>
                    <a:pt x="12082" y="4008"/>
                  </a:cubicBezTo>
                  <a:close/>
                  <a:moveTo>
                    <a:pt x="6316" y="7589"/>
                  </a:moveTo>
                  <a:cubicBezTo>
                    <a:pt x="5031" y="7589"/>
                    <a:pt x="3989" y="6547"/>
                    <a:pt x="3989" y="5262"/>
                  </a:cubicBezTo>
                  <a:cubicBezTo>
                    <a:pt x="3989" y="3977"/>
                    <a:pt x="5031" y="2936"/>
                    <a:pt x="6316" y="2936"/>
                  </a:cubicBezTo>
                  <a:cubicBezTo>
                    <a:pt x="7600" y="2936"/>
                    <a:pt x="8642" y="3977"/>
                    <a:pt x="8642" y="5262"/>
                  </a:cubicBezTo>
                  <a:cubicBezTo>
                    <a:pt x="8642" y="6547"/>
                    <a:pt x="7600" y="7589"/>
                    <a:pt x="6316" y="7589"/>
                  </a:cubicBezTo>
                  <a:close/>
                </a:path>
              </a:pathLst>
            </a:custGeom>
            <a:solidFill>
              <a:srgbClr val="348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54" name="Freeform 15"/>
            <p:cNvSpPr>
              <a:spLocks noEditPoints="1"/>
            </p:cNvSpPr>
            <p:nvPr/>
          </p:nvSpPr>
          <p:spPr bwMode="auto">
            <a:xfrm>
              <a:off x="257" y="-363"/>
              <a:ext cx="726" cy="727"/>
            </a:xfrm>
            <a:custGeom>
              <a:avLst/>
              <a:gdLst>
                <a:gd name="T0" fmla="*/ 3340 w 6681"/>
                <a:gd name="T1" fmla="*/ 0 h 6681"/>
                <a:gd name="T2" fmla="*/ 0 w 6681"/>
                <a:gd name="T3" fmla="*/ 3341 h 6681"/>
                <a:gd name="T4" fmla="*/ 3340 w 6681"/>
                <a:gd name="T5" fmla="*/ 6681 h 6681"/>
                <a:gd name="T6" fmla="*/ 6681 w 6681"/>
                <a:gd name="T7" fmla="*/ 3341 h 6681"/>
                <a:gd name="T8" fmla="*/ 3340 w 6681"/>
                <a:gd name="T9" fmla="*/ 0 h 6681"/>
                <a:gd name="T10" fmla="*/ 2826 w 6681"/>
                <a:gd name="T11" fmla="*/ 5290 h 6681"/>
                <a:gd name="T12" fmla="*/ 794 w 6681"/>
                <a:gd name="T13" fmla="*/ 3257 h 6681"/>
                <a:gd name="T14" fmla="*/ 2826 w 6681"/>
                <a:gd name="T15" fmla="*/ 1225 h 6681"/>
                <a:gd name="T16" fmla="*/ 4858 w 6681"/>
                <a:gd name="T17" fmla="*/ 3257 h 6681"/>
                <a:gd name="T18" fmla="*/ 2826 w 6681"/>
                <a:gd name="T19" fmla="*/ 5290 h 6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1" h="6681">
                  <a:moveTo>
                    <a:pt x="3340" y="0"/>
                  </a:moveTo>
                  <a:cubicBezTo>
                    <a:pt x="1496" y="0"/>
                    <a:pt x="0" y="1496"/>
                    <a:pt x="0" y="3341"/>
                  </a:cubicBezTo>
                  <a:cubicBezTo>
                    <a:pt x="0" y="5186"/>
                    <a:pt x="1496" y="6681"/>
                    <a:pt x="3340" y="6681"/>
                  </a:cubicBezTo>
                  <a:cubicBezTo>
                    <a:pt x="5185" y="6681"/>
                    <a:pt x="6681" y="5186"/>
                    <a:pt x="6681" y="3341"/>
                  </a:cubicBezTo>
                  <a:cubicBezTo>
                    <a:pt x="6681" y="1496"/>
                    <a:pt x="5185" y="0"/>
                    <a:pt x="3340" y="0"/>
                  </a:cubicBezTo>
                  <a:close/>
                  <a:moveTo>
                    <a:pt x="2826" y="5290"/>
                  </a:moveTo>
                  <a:cubicBezTo>
                    <a:pt x="1703" y="5290"/>
                    <a:pt x="794" y="4380"/>
                    <a:pt x="794" y="3257"/>
                  </a:cubicBezTo>
                  <a:cubicBezTo>
                    <a:pt x="794" y="2135"/>
                    <a:pt x="1703" y="1225"/>
                    <a:pt x="2826" y="1225"/>
                  </a:cubicBezTo>
                  <a:cubicBezTo>
                    <a:pt x="3948" y="1225"/>
                    <a:pt x="4858" y="2135"/>
                    <a:pt x="4858" y="3257"/>
                  </a:cubicBezTo>
                  <a:cubicBezTo>
                    <a:pt x="4858" y="4380"/>
                    <a:pt x="3948" y="5290"/>
                    <a:pt x="2826" y="5290"/>
                  </a:cubicBezTo>
                  <a:close/>
                </a:path>
              </a:pathLst>
            </a:custGeom>
            <a:solidFill>
              <a:srgbClr val="9B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grpSp>
      <p:sp>
        <p:nvSpPr>
          <p:cNvPr id="55" name="TextBox 54"/>
          <p:cNvSpPr txBox="1"/>
          <p:nvPr userDrawn="1"/>
        </p:nvSpPr>
        <p:spPr>
          <a:xfrm>
            <a:off x="6912389" y="4957803"/>
            <a:ext cx="1828385" cy="92333"/>
          </a:xfrm>
          <a:prstGeom prst="rect">
            <a:avLst/>
          </a:prstGeom>
          <a:noFill/>
          <a:ln w="9525">
            <a:noFill/>
            <a:round/>
            <a:headEnd/>
            <a:tailEnd/>
          </a:ln>
        </p:spPr>
        <p:txBody>
          <a:bodyPr wrap="square" lIns="0" tIns="0" rIns="0" bIns="0" rtlCol="0" anchor="ctr">
            <a:prstTxWarp prst="textNoShape">
              <a:avLst/>
            </a:prstTxWarp>
            <a:spAutoFit/>
          </a:bodyPr>
          <a:lstStyle/>
          <a:p>
            <a:pPr marL="0" marR="0" indent="0" algn="l" defTabSz="164306" rtl="0" eaLnBrk="1" fontAlgn="base" latinLnBrk="0" hangingPunct="0">
              <a:lnSpc>
                <a:spcPct val="100000"/>
              </a:lnSpc>
              <a:spcBef>
                <a:spcPct val="0"/>
              </a:spcBef>
              <a:spcAft>
                <a:spcPct val="0"/>
              </a:spcAft>
              <a:buClrTx/>
              <a:buSzTx/>
              <a:buFontTx/>
              <a:buNone/>
              <a:tabLst/>
            </a:pPr>
            <a:r>
              <a:rPr lang="en-US" sz="525" b="0" i="0" kern="1200" dirty="0" smtClean="0">
                <a:solidFill>
                  <a:schemeClr val="bg1">
                    <a:lumMod val="75000"/>
                  </a:schemeClr>
                </a:solidFill>
                <a:effectLst/>
                <a:latin typeface="+mj-lt"/>
                <a:ea typeface="Gill Sans" charset="0"/>
                <a:cs typeface="Gill Sans" charset="0"/>
                <a:sym typeface="Gill Sans" charset="0"/>
              </a:rPr>
              <a:t>©2008-15 New Relic, Inc. All rights reserved. </a:t>
            </a:r>
            <a:r>
              <a:rPr lang="en-US" sz="600" b="0" i="0" kern="1200" dirty="0" smtClean="0">
                <a:solidFill>
                  <a:schemeClr val="bg1">
                    <a:lumMod val="75000"/>
                  </a:schemeClr>
                </a:solidFill>
                <a:effectLst/>
                <a:latin typeface="Gill Sans" charset="0"/>
                <a:ea typeface="Gill Sans" charset="0"/>
                <a:cs typeface="Gill Sans" charset="0"/>
                <a:sym typeface="Gill Sans" charset="0"/>
              </a:rPr>
              <a:t> </a:t>
            </a:r>
            <a:endParaRPr lang="en-US" sz="600" dirty="0" smtClean="0">
              <a:solidFill>
                <a:schemeClr val="bg1">
                  <a:lumMod val="75000"/>
                </a:schemeClr>
              </a:solidFill>
              <a:latin typeface="+mj-lt"/>
            </a:endParaRPr>
          </a:p>
        </p:txBody>
      </p:sp>
      <p:sp>
        <p:nvSpPr>
          <p:cNvPr id="57" name="Slide Number Placeholder 5"/>
          <p:cNvSpPr>
            <a:spLocks noGrp="1"/>
          </p:cNvSpPr>
          <p:nvPr>
            <p:ph type="sldNum" sz="quarter" idx="4"/>
          </p:nvPr>
        </p:nvSpPr>
        <p:spPr>
          <a:xfrm>
            <a:off x="8635568" y="4809264"/>
            <a:ext cx="342900" cy="273844"/>
          </a:xfrm>
          <a:prstGeom prst="rect">
            <a:avLst/>
          </a:prstGeom>
        </p:spPr>
        <p:txBody>
          <a:bodyPr anchor="b" anchorCtr="0"/>
          <a:lstStyle>
            <a:lvl1pPr algn="r">
              <a:defRPr lang="en-US" sz="525" b="0" i="0" kern="1200" smtClean="0">
                <a:solidFill>
                  <a:schemeClr val="bg1">
                    <a:lumMod val="75000"/>
                  </a:schemeClr>
                </a:solidFill>
                <a:effectLst/>
                <a:latin typeface="+mj-lt"/>
                <a:ea typeface="Gill Sans" charset="0"/>
                <a:cs typeface="Gill Sans" charset="0"/>
              </a:defRPr>
            </a:lvl1pPr>
          </a:lstStyle>
          <a:p>
            <a:fld id="{9A68FE36-BDA6-4A87-8648-115964FC2835}" type="slidenum">
              <a:rPr lang="en-US" smtClean="0"/>
              <a:pPr/>
              <a:t>‹#›</a:t>
            </a:fld>
            <a:endParaRPr lang="en-US" dirty="0"/>
          </a:p>
        </p:txBody>
      </p:sp>
    </p:spTree>
    <p:extLst>
      <p:ext uri="{BB962C8B-B14F-4D97-AF65-F5344CB8AC3E}">
        <p14:creationId xmlns:p14="http://schemas.microsoft.com/office/powerpoint/2010/main" val="4112889483"/>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414">
          <p15:clr>
            <a:srgbClr val="FBAE40"/>
          </p15:clr>
        </p15:guide>
        <p15:guide id="2" orient="horz" pos="27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Multi-use">
    <p:spTree>
      <p:nvGrpSpPr>
        <p:cNvPr id="1" name=""/>
        <p:cNvGrpSpPr/>
        <p:nvPr/>
      </p:nvGrpSpPr>
      <p:grpSpPr>
        <a:xfrm>
          <a:off x="0" y="0"/>
          <a:ext cx="0" cy="0"/>
          <a:chOff x="0" y="0"/>
          <a:chExt cx="0" cy="0"/>
        </a:xfrm>
      </p:grpSpPr>
      <p:sp>
        <p:nvSpPr>
          <p:cNvPr id="18" name="Text Placeholder 5"/>
          <p:cNvSpPr>
            <a:spLocks noGrp="1"/>
          </p:cNvSpPr>
          <p:nvPr>
            <p:ph type="body" sz="quarter" idx="13" hasCustomPrompt="1"/>
          </p:nvPr>
        </p:nvSpPr>
        <p:spPr>
          <a:xfrm>
            <a:off x="376430" y="367690"/>
            <a:ext cx="8391141" cy="479822"/>
          </a:xfrm>
          <a:prstGeom prst="rect">
            <a:avLst/>
          </a:prstGeom>
        </p:spPr>
        <p:txBody>
          <a:bodyPr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lang="en-US" sz="2400" b="1" kern="1200" spc="-60" baseline="0" dirty="0" smtClean="0">
                <a:solidFill>
                  <a:schemeClr val="tx1">
                    <a:lumMod val="75000"/>
                    <a:lumOff val="25000"/>
                  </a:schemeClr>
                </a:solidFill>
                <a:latin typeface="+mn-lt"/>
                <a:ea typeface="+mn-ea"/>
                <a:cs typeface="+mn-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smtClean="0"/>
              <a:t>Add your Title Here (Multi-use)</a:t>
            </a:r>
          </a:p>
        </p:txBody>
      </p:sp>
      <p:grpSp>
        <p:nvGrpSpPr>
          <p:cNvPr id="19" name="Group 4"/>
          <p:cNvGrpSpPr>
            <a:grpSpLocks noChangeAspect="1"/>
          </p:cNvGrpSpPr>
          <p:nvPr userDrawn="1"/>
        </p:nvGrpSpPr>
        <p:grpSpPr bwMode="auto">
          <a:xfrm>
            <a:off x="8301942" y="4965140"/>
            <a:ext cx="394048" cy="77657"/>
            <a:chOff x="-122" y="-581"/>
            <a:chExt cx="5810" cy="1145"/>
          </a:xfrm>
        </p:grpSpPr>
        <p:sp>
          <p:nvSpPr>
            <p:cNvPr id="22" name="Freeform 5"/>
            <p:cNvSpPr>
              <a:spLocks/>
            </p:cNvSpPr>
            <p:nvPr/>
          </p:nvSpPr>
          <p:spPr bwMode="auto">
            <a:xfrm>
              <a:off x="1588" y="-416"/>
              <a:ext cx="477" cy="704"/>
            </a:xfrm>
            <a:custGeom>
              <a:avLst/>
              <a:gdLst>
                <a:gd name="T0" fmla="*/ 3254 w 4385"/>
                <a:gd name="T1" fmla="*/ 6471 h 6471"/>
                <a:gd name="T2" fmla="*/ 1804 w 4385"/>
                <a:gd name="T3" fmla="*/ 3432 h 6471"/>
                <a:gd name="T4" fmla="*/ 981 w 4385"/>
                <a:gd name="T5" fmla="*/ 1515 h 6471"/>
                <a:gd name="T6" fmla="*/ 953 w 4385"/>
                <a:gd name="T7" fmla="*/ 1543 h 6471"/>
                <a:gd name="T8" fmla="*/ 1019 w 4385"/>
                <a:gd name="T9" fmla="*/ 3338 h 6471"/>
                <a:gd name="T10" fmla="*/ 1056 w 4385"/>
                <a:gd name="T11" fmla="*/ 6471 h 6471"/>
                <a:gd name="T12" fmla="*/ 0 w 4385"/>
                <a:gd name="T13" fmla="*/ 6471 h 6471"/>
                <a:gd name="T14" fmla="*/ 0 w 4385"/>
                <a:gd name="T15" fmla="*/ 0 h 6471"/>
                <a:gd name="T16" fmla="*/ 1215 w 4385"/>
                <a:gd name="T17" fmla="*/ 0 h 6471"/>
                <a:gd name="T18" fmla="*/ 2786 w 4385"/>
                <a:gd name="T19" fmla="*/ 3160 h 6471"/>
                <a:gd name="T20" fmla="*/ 3450 w 4385"/>
                <a:gd name="T21" fmla="*/ 4825 h 6471"/>
                <a:gd name="T22" fmla="*/ 3478 w 4385"/>
                <a:gd name="T23" fmla="*/ 4797 h 6471"/>
                <a:gd name="T24" fmla="*/ 3385 w 4385"/>
                <a:gd name="T25" fmla="*/ 2955 h 6471"/>
                <a:gd name="T26" fmla="*/ 3366 w 4385"/>
                <a:gd name="T27" fmla="*/ 0 h 6471"/>
                <a:gd name="T28" fmla="*/ 4385 w 4385"/>
                <a:gd name="T29" fmla="*/ 0 h 6471"/>
                <a:gd name="T30" fmla="*/ 4385 w 4385"/>
                <a:gd name="T31" fmla="*/ 6471 h 6471"/>
                <a:gd name="T32" fmla="*/ 3254 w 4385"/>
                <a:gd name="T33" fmla="*/ 6471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85" h="6471">
                  <a:moveTo>
                    <a:pt x="3254" y="6471"/>
                  </a:moveTo>
                  <a:cubicBezTo>
                    <a:pt x="1804" y="3432"/>
                    <a:pt x="1804" y="3432"/>
                    <a:pt x="1804" y="3432"/>
                  </a:cubicBezTo>
                  <a:cubicBezTo>
                    <a:pt x="1458" y="2712"/>
                    <a:pt x="1103" y="1898"/>
                    <a:pt x="981" y="1515"/>
                  </a:cubicBezTo>
                  <a:cubicBezTo>
                    <a:pt x="953" y="1543"/>
                    <a:pt x="953" y="1543"/>
                    <a:pt x="953" y="1543"/>
                  </a:cubicBezTo>
                  <a:cubicBezTo>
                    <a:pt x="1000" y="2085"/>
                    <a:pt x="1009" y="2768"/>
                    <a:pt x="1019" y="3338"/>
                  </a:cubicBezTo>
                  <a:cubicBezTo>
                    <a:pt x="1056" y="6471"/>
                    <a:pt x="1056" y="6471"/>
                    <a:pt x="1056" y="6471"/>
                  </a:cubicBezTo>
                  <a:cubicBezTo>
                    <a:pt x="0" y="6471"/>
                    <a:pt x="0" y="6471"/>
                    <a:pt x="0" y="6471"/>
                  </a:cubicBezTo>
                  <a:cubicBezTo>
                    <a:pt x="0" y="0"/>
                    <a:pt x="0" y="0"/>
                    <a:pt x="0" y="0"/>
                  </a:cubicBezTo>
                  <a:cubicBezTo>
                    <a:pt x="1215" y="0"/>
                    <a:pt x="1215" y="0"/>
                    <a:pt x="1215" y="0"/>
                  </a:cubicBezTo>
                  <a:cubicBezTo>
                    <a:pt x="2786" y="3160"/>
                    <a:pt x="2786" y="3160"/>
                    <a:pt x="2786" y="3160"/>
                  </a:cubicBezTo>
                  <a:cubicBezTo>
                    <a:pt x="3085" y="3759"/>
                    <a:pt x="3366" y="4526"/>
                    <a:pt x="3450" y="4825"/>
                  </a:cubicBezTo>
                  <a:cubicBezTo>
                    <a:pt x="3478" y="4797"/>
                    <a:pt x="3478" y="4797"/>
                    <a:pt x="3478" y="4797"/>
                  </a:cubicBezTo>
                  <a:cubicBezTo>
                    <a:pt x="3450" y="4470"/>
                    <a:pt x="3385" y="3544"/>
                    <a:pt x="3385" y="2955"/>
                  </a:cubicBezTo>
                  <a:cubicBezTo>
                    <a:pt x="3366" y="0"/>
                    <a:pt x="3366" y="0"/>
                    <a:pt x="3366" y="0"/>
                  </a:cubicBezTo>
                  <a:cubicBezTo>
                    <a:pt x="4385" y="0"/>
                    <a:pt x="4385" y="0"/>
                    <a:pt x="4385" y="0"/>
                  </a:cubicBezTo>
                  <a:cubicBezTo>
                    <a:pt x="4385" y="6471"/>
                    <a:pt x="4385" y="6471"/>
                    <a:pt x="4385" y="6471"/>
                  </a:cubicBezTo>
                  <a:lnTo>
                    <a:pt x="3254" y="647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23" name="Freeform 6"/>
            <p:cNvSpPr>
              <a:spLocks noEditPoints="1"/>
            </p:cNvSpPr>
            <p:nvPr/>
          </p:nvSpPr>
          <p:spPr bwMode="auto">
            <a:xfrm>
              <a:off x="2151" y="-239"/>
              <a:ext cx="430" cy="540"/>
            </a:xfrm>
            <a:custGeom>
              <a:avLst/>
              <a:gdLst>
                <a:gd name="T0" fmla="*/ 1131 w 3956"/>
                <a:gd name="T1" fmla="*/ 2759 h 4965"/>
                <a:gd name="T2" fmla="*/ 1131 w 3956"/>
                <a:gd name="T3" fmla="*/ 2833 h 4965"/>
                <a:gd name="T4" fmla="*/ 2300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8 w 3956"/>
                <a:gd name="T19" fmla="*/ 486 h 4965"/>
                <a:gd name="T20" fmla="*/ 3956 w 3956"/>
                <a:gd name="T21" fmla="*/ 2543 h 4965"/>
                <a:gd name="T22" fmla="*/ 3956 w 3956"/>
                <a:gd name="T23" fmla="*/ 2759 h 4965"/>
                <a:gd name="T24" fmla="*/ 1131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1" y="2759"/>
                  </a:moveTo>
                  <a:cubicBezTo>
                    <a:pt x="1131" y="2833"/>
                    <a:pt x="1131" y="2833"/>
                    <a:pt x="1131" y="2833"/>
                  </a:cubicBezTo>
                  <a:cubicBezTo>
                    <a:pt x="1131" y="3488"/>
                    <a:pt x="1375" y="4180"/>
                    <a:pt x="2300" y="4180"/>
                  </a:cubicBezTo>
                  <a:cubicBezTo>
                    <a:pt x="2740" y="4180"/>
                    <a:pt x="3123"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2" y="196"/>
                    <a:pt x="1440" y="0"/>
                    <a:pt x="2039" y="0"/>
                  </a:cubicBezTo>
                  <a:cubicBezTo>
                    <a:pt x="2506" y="0"/>
                    <a:pt x="2936" y="121"/>
                    <a:pt x="3338" y="486"/>
                  </a:cubicBezTo>
                  <a:cubicBezTo>
                    <a:pt x="3750" y="860"/>
                    <a:pt x="3956" y="1440"/>
                    <a:pt x="3956" y="2543"/>
                  </a:cubicBezTo>
                  <a:cubicBezTo>
                    <a:pt x="3956" y="2759"/>
                    <a:pt x="3956" y="2759"/>
                    <a:pt x="3956" y="2759"/>
                  </a:cubicBezTo>
                  <a:lnTo>
                    <a:pt x="1131"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24" name="Freeform 7"/>
            <p:cNvSpPr>
              <a:spLocks/>
            </p:cNvSpPr>
            <p:nvPr/>
          </p:nvSpPr>
          <p:spPr bwMode="auto">
            <a:xfrm>
              <a:off x="2632" y="-235"/>
              <a:ext cx="689" cy="525"/>
            </a:xfrm>
            <a:custGeom>
              <a:avLst/>
              <a:gdLst>
                <a:gd name="T0" fmla="*/ 5003 w 6340"/>
                <a:gd name="T1" fmla="*/ 4826 h 4826"/>
                <a:gd name="T2" fmla="*/ 4040 w 6340"/>
                <a:gd name="T3" fmla="*/ 4826 h 4826"/>
                <a:gd name="T4" fmla="*/ 3460 w 6340"/>
                <a:gd name="T5" fmla="*/ 2647 h 4826"/>
                <a:gd name="T6" fmla="*/ 3151 w 6340"/>
                <a:gd name="T7" fmla="*/ 1356 h 4826"/>
                <a:gd name="T8" fmla="*/ 3132 w 6340"/>
                <a:gd name="T9" fmla="*/ 1356 h 4826"/>
                <a:gd name="T10" fmla="*/ 2824 w 6340"/>
                <a:gd name="T11" fmla="*/ 2693 h 4826"/>
                <a:gd name="T12" fmla="*/ 2253 w 6340"/>
                <a:gd name="T13" fmla="*/ 4826 h 4826"/>
                <a:gd name="T14" fmla="*/ 1290 w 6340"/>
                <a:gd name="T15" fmla="*/ 4826 h 4826"/>
                <a:gd name="T16" fmla="*/ 0 w 6340"/>
                <a:gd name="T17" fmla="*/ 141 h 4826"/>
                <a:gd name="T18" fmla="*/ 1019 w 6340"/>
                <a:gd name="T19" fmla="*/ 0 h 4826"/>
                <a:gd name="T20" fmla="*/ 1533 w 6340"/>
                <a:gd name="T21" fmla="*/ 2291 h 4826"/>
                <a:gd name="T22" fmla="*/ 1777 w 6340"/>
                <a:gd name="T23" fmla="*/ 3535 h 4826"/>
                <a:gd name="T24" fmla="*/ 1805 w 6340"/>
                <a:gd name="T25" fmla="*/ 3535 h 4826"/>
                <a:gd name="T26" fmla="*/ 2076 w 6340"/>
                <a:gd name="T27" fmla="*/ 2263 h 4826"/>
                <a:gd name="T28" fmla="*/ 2684 w 6340"/>
                <a:gd name="T29" fmla="*/ 75 h 4826"/>
                <a:gd name="T30" fmla="*/ 3694 w 6340"/>
                <a:gd name="T31" fmla="*/ 75 h 4826"/>
                <a:gd name="T32" fmla="*/ 4227 w 6340"/>
                <a:gd name="T33" fmla="*/ 2207 h 4826"/>
                <a:gd name="T34" fmla="*/ 4526 w 6340"/>
                <a:gd name="T35" fmla="*/ 3554 h 4826"/>
                <a:gd name="T36" fmla="*/ 4554 w 6340"/>
                <a:gd name="T37" fmla="*/ 3554 h 4826"/>
                <a:gd name="T38" fmla="*/ 4788 w 6340"/>
                <a:gd name="T39" fmla="*/ 2282 h 4826"/>
                <a:gd name="T40" fmla="*/ 5274 w 6340"/>
                <a:gd name="T41" fmla="*/ 75 h 4826"/>
                <a:gd name="T42" fmla="*/ 6340 w 6340"/>
                <a:gd name="T43" fmla="*/ 75 h 4826"/>
                <a:gd name="T44" fmla="*/ 5003 w 6340"/>
                <a:gd name="T45" fmla="*/ 4826 h 4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0" h="4826">
                  <a:moveTo>
                    <a:pt x="5003" y="4826"/>
                  </a:moveTo>
                  <a:cubicBezTo>
                    <a:pt x="4040" y="4826"/>
                    <a:pt x="4040" y="4826"/>
                    <a:pt x="4040" y="4826"/>
                  </a:cubicBezTo>
                  <a:cubicBezTo>
                    <a:pt x="3460" y="2647"/>
                    <a:pt x="3460" y="2647"/>
                    <a:pt x="3460" y="2647"/>
                  </a:cubicBezTo>
                  <a:cubicBezTo>
                    <a:pt x="3310" y="2086"/>
                    <a:pt x="3151" y="1356"/>
                    <a:pt x="3151" y="1356"/>
                  </a:cubicBezTo>
                  <a:cubicBezTo>
                    <a:pt x="3132" y="1356"/>
                    <a:pt x="3132" y="1356"/>
                    <a:pt x="3132" y="1356"/>
                  </a:cubicBezTo>
                  <a:cubicBezTo>
                    <a:pt x="3132" y="1356"/>
                    <a:pt x="3058" y="1824"/>
                    <a:pt x="2824" y="2693"/>
                  </a:cubicBezTo>
                  <a:cubicBezTo>
                    <a:pt x="2253" y="4826"/>
                    <a:pt x="2253" y="4826"/>
                    <a:pt x="2253" y="4826"/>
                  </a:cubicBezTo>
                  <a:cubicBezTo>
                    <a:pt x="1290" y="4826"/>
                    <a:pt x="1290" y="4826"/>
                    <a:pt x="1290" y="4826"/>
                  </a:cubicBezTo>
                  <a:cubicBezTo>
                    <a:pt x="0" y="141"/>
                    <a:pt x="0" y="141"/>
                    <a:pt x="0" y="141"/>
                  </a:cubicBezTo>
                  <a:cubicBezTo>
                    <a:pt x="1019" y="0"/>
                    <a:pt x="1019" y="0"/>
                    <a:pt x="1019" y="0"/>
                  </a:cubicBezTo>
                  <a:cubicBezTo>
                    <a:pt x="1533" y="2291"/>
                    <a:pt x="1533" y="2291"/>
                    <a:pt x="1533" y="2291"/>
                  </a:cubicBezTo>
                  <a:cubicBezTo>
                    <a:pt x="1664" y="2881"/>
                    <a:pt x="1777" y="3535"/>
                    <a:pt x="1777" y="3535"/>
                  </a:cubicBezTo>
                  <a:cubicBezTo>
                    <a:pt x="1805" y="3535"/>
                    <a:pt x="1805" y="3535"/>
                    <a:pt x="1805" y="3535"/>
                  </a:cubicBezTo>
                  <a:cubicBezTo>
                    <a:pt x="1805" y="3535"/>
                    <a:pt x="1898" y="2918"/>
                    <a:pt x="2076" y="2263"/>
                  </a:cubicBezTo>
                  <a:cubicBezTo>
                    <a:pt x="2684" y="75"/>
                    <a:pt x="2684" y="75"/>
                    <a:pt x="2684" y="75"/>
                  </a:cubicBezTo>
                  <a:cubicBezTo>
                    <a:pt x="3694" y="75"/>
                    <a:pt x="3694" y="75"/>
                    <a:pt x="3694" y="75"/>
                  </a:cubicBezTo>
                  <a:cubicBezTo>
                    <a:pt x="4227" y="2207"/>
                    <a:pt x="4227" y="2207"/>
                    <a:pt x="4227" y="2207"/>
                  </a:cubicBezTo>
                  <a:cubicBezTo>
                    <a:pt x="4423" y="2974"/>
                    <a:pt x="4526" y="3554"/>
                    <a:pt x="4526" y="3554"/>
                  </a:cubicBezTo>
                  <a:cubicBezTo>
                    <a:pt x="4554" y="3554"/>
                    <a:pt x="4554" y="3554"/>
                    <a:pt x="4554" y="3554"/>
                  </a:cubicBezTo>
                  <a:cubicBezTo>
                    <a:pt x="4554" y="3554"/>
                    <a:pt x="4666" y="2834"/>
                    <a:pt x="4788" y="2282"/>
                  </a:cubicBezTo>
                  <a:cubicBezTo>
                    <a:pt x="5274" y="75"/>
                    <a:pt x="5274" y="75"/>
                    <a:pt x="5274" y="75"/>
                  </a:cubicBezTo>
                  <a:cubicBezTo>
                    <a:pt x="6340" y="75"/>
                    <a:pt x="6340" y="75"/>
                    <a:pt x="6340" y="75"/>
                  </a:cubicBezTo>
                  <a:lnTo>
                    <a:pt x="5003" y="482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25" name="Freeform 8"/>
            <p:cNvSpPr>
              <a:spLocks noEditPoints="1"/>
            </p:cNvSpPr>
            <p:nvPr/>
          </p:nvSpPr>
          <p:spPr bwMode="auto">
            <a:xfrm>
              <a:off x="3631" y="-416"/>
              <a:ext cx="481" cy="704"/>
            </a:xfrm>
            <a:custGeom>
              <a:avLst/>
              <a:gdLst>
                <a:gd name="T0" fmla="*/ 3142 w 4423"/>
                <a:gd name="T1" fmla="*/ 6471 h 6471"/>
                <a:gd name="T2" fmla="*/ 2581 w 4423"/>
                <a:gd name="T3" fmla="*/ 5470 h 6471"/>
                <a:gd name="T4" fmla="*/ 1477 w 4423"/>
                <a:gd name="T5" fmla="*/ 3871 h 6471"/>
                <a:gd name="T6" fmla="*/ 1056 w 4423"/>
                <a:gd name="T7" fmla="*/ 3675 h 6471"/>
                <a:gd name="T8" fmla="*/ 1056 w 4423"/>
                <a:gd name="T9" fmla="*/ 6471 h 6471"/>
                <a:gd name="T10" fmla="*/ 0 w 4423"/>
                <a:gd name="T11" fmla="*/ 6471 h 6471"/>
                <a:gd name="T12" fmla="*/ 0 w 4423"/>
                <a:gd name="T13" fmla="*/ 0 h 6471"/>
                <a:gd name="T14" fmla="*/ 1973 w 4423"/>
                <a:gd name="T15" fmla="*/ 0 h 6471"/>
                <a:gd name="T16" fmla="*/ 4077 w 4423"/>
                <a:gd name="T17" fmla="*/ 1851 h 6471"/>
                <a:gd name="T18" fmla="*/ 2469 w 4423"/>
                <a:gd name="T19" fmla="*/ 3628 h 6471"/>
                <a:gd name="T20" fmla="*/ 3469 w 4423"/>
                <a:gd name="T21" fmla="*/ 4919 h 6471"/>
                <a:gd name="T22" fmla="*/ 4423 w 4423"/>
                <a:gd name="T23" fmla="*/ 6471 h 6471"/>
                <a:gd name="T24" fmla="*/ 3142 w 4423"/>
                <a:gd name="T25" fmla="*/ 6471 h 6471"/>
                <a:gd name="T26" fmla="*/ 1646 w 4423"/>
                <a:gd name="T27" fmla="*/ 869 h 6471"/>
                <a:gd name="T28" fmla="*/ 1056 w 4423"/>
                <a:gd name="T29" fmla="*/ 869 h 6471"/>
                <a:gd name="T30" fmla="*/ 1056 w 4423"/>
                <a:gd name="T31" fmla="*/ 2917 h 6471"/>
                <a:gd name="T32" fmla="*/ 1608 w 4423"/>
                <a:gd name="T33" fmla="*/ 2917 h 6471"/>
                <a:gd name="T34" fmla="*/ 2665 w 4423"/>
                <a:gd name="T35" fmla="*/ 2646 h 6471"/>
                <a:gd name="T36" fmla="*/ 2955 w 4423"/>
                <a:gd name="T37" fmla="*/ 1861 h 6471"/>
                <a:gd name="T38" fmla="*/ 1646 w 4423"/>
                <a:gd name="T39" fmla="*/ 869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23" h="6471">
                  <a:moveTo>
                    <a:pt x="3142" y="6471"/>
                  </a:moveTo>
                  <a:cubicBezTo>
                    <a:pt x="2581" y="5470"/>
                    <a:pt x="2581" y="5470"/>
                    <a:pt x="2581" y="5470"/>
                  </a:cubicBezTo>
                  <a:cubicBezTo>
                    <a:pt x="2132" y="4675"/>
                    <a:pt x="1833" y="4227"/>
                    <a:pt x="1477" y="3871"/>
                  </a:cubicBezTo>
                  <a:cubicBezTo>
                    <a:pt x="1356" y="3750"/>
                    <a:pt x="1262" y="3684"/>
                    <a:pt x="1056" y="3675"/>
                  </a:cubicBezTo>
                  <a:cubicBezTo>
                    <a:pt x="1056" y="6471"/>
                    <a:pt x="1056" y="6471"/>
                    <a:pt x="1056" y="6471"/>
                  </a:cubicBezTo>
                  <a:cubicBezTo>
                    <a:pt x="0" y="6471"/>
                    <a:pt x="0" y="6471"/>
                    <a:pt x="0" y="6471"/>
                  </a:cubicBezTo>
                  <a:cubicBezTo>
                    <a:pt x="0" y="0"/>
                    <a:pt x="0" y="0"/>
                    <a:pt x="0" y="0"/>
                  </a:cubicBezTo>
                  <a:cubicBezTo>
                    <a:pt x="1973" y="0"/>
                    <a:pt x="1973" y="0"/>
                    <a:pt x="1973" y="0"/>
                  </a:cubicBezTo>
                  <a:cubicBezTo>
                    <a:pt x="3422" y="0"/>
                    <a:pt x="4077" y="841"/>
                    <a:pt x="4077" y="1851"/>
                  </a:cubicBezTo>
                  <a:cubicBezTo>
                    <a:pt x="4077" y="2777"/>
                    <a:pt x="3478" y="3628"/>
                    <a:pt x="2469" y="3628"/>
                  </a:cubicBezTo>
                  <a:cubicBezTo>
                    <a:pt x="2702" y="3750"/>
                    <a:pt x="3132" y="4376"/>
                    <a:pt x="3469" y="4919"/>
                  </a:cubicBezTo>
                  <a:cubicBezTo>
                    <a:pt x="4423" y="6471"/>
                    <a:pt x="4423" y="6471"/>
                    <a:pt x="4423" y="6471"/>
                  </a:cubicBezTo>
                  <a:lnTo>
                    <a:pt x="3142" y="6471"/>
                  </a:lnTo>
                  <a:close/>
                  <a:moveTo>
                    <a:pt x="1646" y="869"/>
                  </a:moveTo>
                  <a:cubicBezTo>
                    <a:pt x="1056" y="869"/>
                    <a:pt x="1056" y="869"/>
                    <a:pt x="1056" y="869"/>
                  </a:cubicBezTo>
                  <a:cubicBezTo>
                    <a:pt x="1056" y="2917"/>
                    <a:pt x="1056" y="2917"/>
                    <a:pt x="1056" y="2917"/>
                  </a:cubicBezTo>
                  <a:cubicBezTo>
                    <a:pt x="1608" y="2917"/>
                    <a:pt x="1608" y="2917"/>
                    <a:pt x="1608" y="2917"/>
                  </a:cubicBezTo>
                  <a:cubicBezTo>
                    <a:pt x="2169" y="2917"/>
                    <a:pt x="2469" y="2843"/>
                    <a:pt x="2665" y="2646"/>
                  </a:cubicBezTo>
                  <a:cubicBezTo>
                    <a:pt x="2843" y="2469"/>
                    <a:pt x="2955" y="2197"/>
                    <a:pt x="2955" y="1861"/>
                  </a:cubicBezTo>
                  <a:cubicBezTo>
                    <a:pt x="2955" y="1206"/>
                    <a:pt x="2599" y="869"/>
                    <a:pt x="1646" y="86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26" name="Freeform 9"/>
            <p:cNvSpPr>
              <a:spLocks noEditPoints="1"/>
            </p:cNvSpPr>
            <p:nvPr/>
          </p:nvSpPr>
          <p:spPr bwMode="auto">
            <a:xfrm>
              <a:off x="4142" y="-239"/>
              <a:ext cx="430" cy="540"/>
            </a:xfrm>
            <a:custGeom>
              <a:avLst/>
              <a:gdLst>
                <a:gd name="T0" fmla="*/ 1132 w 3956"/>
                <a:gd name="T1" fmla="*/ 2759 h 4965"/>
                <a:gd name="T2" fmla="*/ 1132 w 3956"/>
                <a:gd name="T3" fmla="*/ 2833 h 4965"/>
                <a:gd name="T4" fmla="*/ 2301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9 w 3956"/>
                <a:gd name="T19" fmla="*/ 486 h 4965"/>
                <a:gd name="T20" fmla="*/ 3956 w 3956"/>
                <a:gd name="T21" fmla="*/ 2543 h 4965"/>
                <a:gd name="T22" fmla="*/ 3956 w 3956"/>
                <a:gd name="T23" fmla="*/ 2759 h 4965"/>
                <a:gd name="T24" fmla="*/ 1132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2" y="2759"/>
                  </a:moveTo>
                  <a:cubicBezTo>
                    <a:pt x="1132" y="2833"/>
                    <a:pt x="1132" y="2833"/>
                    <a:pt x="1132" y="2833"/>
                  </a:cubicBezTo>
                  <a:cubicBezTo>
                    <a:pt x="1132" y="3488"/>
                    <a:pt x="1375" y="4180"/>
                    <a:pt x="2301" y="4180"/>
                  </a:cubicBezTo>
                  <a:cubicBezTo>
                    <a:pt x="2740" y="4180"/>
                    <a:pt x="3124"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3" y="196"/>
                    <a:pt x="1440" y="0"/>
                    <a:pt x="2039" y="0"/>
                  </a:cubicBezTo>
                  <a:cubicBezTo>
                    <a:pt x="2506" y="0"/>
                    <a:pt x="2937" y="121"/>
                    <a:pt x="3339" y="486"/>
                  </a:cubicBezTo>
                  <a:cubicBezTo>
                    <a:pt x="3750" y="860"/>
                    <a:pt x="3956" y="1440"/>
                    <a:pt x="3956" y="2543"/>
                  </a:cubicBezTo>
                  <a:cubicBezTo>
                    <a:pt x="3956" y="2759"/>
                    <a:pt x="3956" y="2759"/>
                    <a:pt x="3956" y="2759"/>
                  </a:cubicBezTo>
                  <a:lnTo>
                    <a:pt x="1132"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27" name="Freeform 10"/>
            <p:cNvSpPr>
              <a:spLocks/>
            </p:cNvSpPr>
            <p:nvPr/>
          </p:nvSpPr>
          <p:spPr bwMode="auto">
            <a:xfrm>
              <a:off x="4658" y="-460"/>
              <a:ext cx="191" cy="759"/>
            </a:xfrm>
            <a:custGeom>
              <a:avLst/>
              <a:gdLst>
                <a:gd name="T0" fmla="*/ 1132 w 1749"/>
                <a:gd name="T1" fmla="*/ 6986 h 6986"/>
                <a:gd name="T2" fmla="*/ 94 w 1749"/>
                <a:gd name="T3" fmla="*/ 5649 h 6986"/>
                <a:gd name="T4" fmla="*/ 94 w 1749"/>
                <a:gd name="T5" fmla="*/ 1618 h 6986"/>
                <a:gd name="T6" fmla="*/ 0 w 1749"/>
                <a:gd name="T7" fmla="*/ 234 h 6986"/>
                <a:gd name="T8" fmla="*/ 1057 w 1749"/>
                <a:gd name="T9" fmla="*/ 0 h 6986"/>
                <a:gd name="T10" fmla="*/ 1141 w 1749"/>
                <a:gd name="T11" fmla="*/ 1300 h 6986"/>
                <a:gd name="T12" fmla="*/ 1141 w 1749"/>
                <a:gd name="T13" fmla="*/ 5312 h 6986"/>
                <a:gd name="T14" fmla="*/ 1244 w 1749"/>
                <a:gd name="T15" fmla="*/ 6163 h 6986"/>
                <a:gd name="T16" fmla="*/ 1581 w 1749"/>
                <a:gd name="T17" fmla="*/ 6238 h 6986"/>
                <a:gd name="T18" fmla="*/ 1749 w 1749"/>
                <a:gd name="T19" fmla="*/ 6874 h 6986"/>
                <a:gd name="T20" fmla="*/ 1132 w 1749"/>
                <a:gd name="T21" fmla="*/ 6986 h 6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9" h="6986">
                  <a:moveTo>
                    <a:pt x="1132" y="6986"/>
                  </a:moveTo>
                  <a:cubicBezTo>
                    <a:pt x="94" y="6986"/>
                    <a:pt x="94" y="6051"/>
                    <a:pt x="94" y="5649"/>
                  </a:cubicBezTo>
                  <a:cubicBezTo>
                    <a:pt x="94" y="1618"/>
                    <a:pt x="94" y="1618"/>
                    <a:pt x="94" y="1618"/>
                  </a:cubicBezTo>
                  <a:cubicBezTo>
                    <a:pt x="94" y="973"/>
                    <a:pt x="66" y="627"/>
                    <a:pt x="0" y="234"/>
                  </a:cubicBezTo>
                  <a:cubicBezTo>
                    <a:pt x="1057" y="0"/>
                    <a:pt x="1057" y="0"/>
                    <a:pt x="1057" y="0"/>
                  </a:cubicBezTo>
                  <a:cubicBezTo>
                    <a:pt x="1132" y="290"/>
                    <a:pt x="1141" y="683"/>
                    <a:pt x="1141" y="1300"/>
                  </a:cubicBezTo>
                  <a:cubicBezTo>
                    <a:pt x="1141" y="5312"/>
                    <a:pt x="1141" y="5312"/>
                    <a:pt x="1141" y="5312"/>
                  </a:cubicBezTo>
                  <a:cubicBezTo>
                    <a:pt x="1141" y="5948"/>
                    <a:pt x="1169" y="6051"/>
                    <a:pt x="1244" y="6163"/>
                  </a:cubicBezTo>
                  <a:cubicBezTo>
                    <a:pt x="1300" y="6247"/>
                    <a:pt x="1459" y="6294"/>
                    <a:pt x="1581" y="6238"/>
                  </a:cubicBezTo>
                  <a:cubicBezTo>
                    <a:pt x="1749" y="6874"/>
                    <a:pt x="1749" y="6874"/>
                    <a:pt x="1749" y="6874"/>
                  </a:cubicBezTo>
                  <a:cubicBezTo>
                    <a:pt x="1562" y="6948"/>
                    <a:pt x="1366" y="6986"/>
                    <a:pt x="1132" y="698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28" name="Freeform 11"/>
            <p:cNvSpPr>
              <a:spLocks noEditPoints="1"/>
            </p:cNvSpPr>
            <p:nvPr/>
          </p:nvSpPr>
          <p:spPr bwMode="auto">
            <a:xfrm>
              <a:off x="4904" y="-452"/>
              <a:ext cx="147" cy="740"/>
            </a:xfrm>
            <a:custGeom>
              <a:avLst/>
              <a:gdLst>
                <a:gd name="T0" fmla="*/ 664 w 1356"/>
                <a:gd name="T1" fmla="*/ 1375 h 6808"/>
                <a:gd name="T2" fmla="*/ 0 w 1356"/>
                <a:gd name="T3" fmla="*/ 692 h 6808"/>
                <a:gd name="T4" fmla="*/ 683 w 1356"/>
                <a:gd name="T5" fmla="*/ 0 h 6808"/>
                <a:gd name="T6" fmla="*/ 1356 w 1356"/>
                <a:gd name="T7" fmla="*/ 692 h 6808"/>
                <a:gd name="T8" fmla="*/ 664 w 1356"/>
                <a:gd name="T9" fmla="*/ 1375 h 6808"/>
                <a:gd name="T10" fmla="*/ 150 w 1356"/>
                <a:gd name="T11" fmla="*/ 6808 h 6808"/>
                <a:gd name="T12" fmla="*/ 150 w 1356"/>
                <a:gd name="T13" fmla="*/ 2151 h 6808"/>
                <a:gd name="T14" fmla="*/ 1188 w 1356"/>
                <a:gd name="T15" fmla="*/ 1964 h 6808"/>
                <a:gd name="T16" fmla="*/ 1188 w 1356"/>
                <a:gd name="T17" fmla="*/ 6808 h 6808"/>
                <a:gd name="T18" fmla="*/ 150 w 1356"/>
                <a:gd name="T19" fmla="*/ 6808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6" h="6808">
                  <a:moveTo>
                    <a:pt x="664" y="1375"/>
                  </a:moveTo>
                  <a:cubicBezTo>
                    <a:pt x="290" y="1375"/>
                    <a:pt x="0" y="1066"/>
                    <a:pt x="0" y="692"/>
                  </a:cubicBezTo>
                  <a:cubicBezTo>
                    <a:pt x="0" y="309"/>
                    <a:pt x="299" y="0"/>
                    <a:pt x="683" y="0"/>
                  </a:cubicBezTo>
                  <a:cubicBezTo>
                    <a:pt x="1047" y="0"/>
                    <a:pt x="1356" y="299"/>
                    <a:pt x="1356" y="692"/>
                  </a:cubicBezTo>
                  <a:cubicBezTo>
                    <a:pt x="1356" y="1066"/>
                    <a:pt x="1047" y="1375"/>
                    <a:pt x="664" y="1375"/>
                  </a:cubicBezTo>
                  <a:close/>
                  <a:moveTo>
                    <a:pt x="150" y="6808"/>
                  </a:moveTo>
                  <a:cubicBezTo>
                    <a:pt x="150" y="2151"/>
                    <a:pt x="150" y="2151"/>
                    <a:pt x="150" y="2151"/>
                  </a:cubicBezTo>
                  <a:cubicBezTo>
                    <a:pt x="1188" y="1964"/>
                    <a:pt x="1188" y="1964"/>
                    <a:pt x="1188" y="1964"/>
                  </a:cubicBezTo>
                  <a:cubicBezTo>
                    <a:pt x="1188" y="6808"/>
                    <a:pt x="1188" y="6808"/>
                    <a:pt x="1188" y="6808"/>
                  </a:cubicBezTo>
                  <a:lnTo>
                    <a:pt x="150" y="680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29" name="Freeform 12"/>
            <p:cNvSpPr>
              <a:spLocks/>
            </p:cNvSpPr>
            <p:nvPr/>
          </p:nvSpPr>
          <p:spPr bwMode="auto">
            <a:xfrm>
              <a:off x="5134" y="-240"/>
              <a:ext cx="383" cy="541"/>
            </a:xfrm>
            <a:custGeom>
              <a:avLst/>
              <a:gdLst>
                <a:gd name="T0" fmla="*/ 2010 w 3525"/>
                <a:gd name="T1" fmla="*/ 4974 h 4974"/>
                <a:gd name="T2" fmla="*/ 0 w 3525"/>
                <a:gd name="T3" fmla="*/ 2543 h 4974"/>
                <a:gd name="T4" fmla="*/ 2085 w 3525"/>
                <a:gd name="T5" fmla="*/ 0 h 4974"/>
                <a:gd name="T6" fmla="*/ 3394 w 3525"/>
                <a:gd name="T7" fmla="*/ 514 h 4974"/>
                <a:gd name="T8" fmla="*/ 2880 w 3525"/>
                <a:gd name="T9" fmla="*/ 1197 h 4974"/>
                <a:gd name="T10" fmla="*/ 2085 w 3525"/>
                <a:gd name="T11" fmla="*/ 832 h 4974"/>
                <a:gd name="T12" fmla="*/ 1337 w 3525"/>
                <a:gd name="T13" fmla="*/ 1309 h 4974"/>
                <a:gd name="T14" fmla="*/ 1140 w 3525"/>
                <a:gd name="T15" fmla="*/ 2627 h 4974"/>
                <a:gd name="T16" fmla="*/ 1458 w 3525"/>
                <a:gd name="T17" fmla="*/ 3918 h 4974"/>
                <a:gd name="T18" fmla="*/ 2085 w 3525"/>
                <a:gd name="T19" fmla="*/ 4189 h 4974"/>
                <a:gd name="T20" fmla="*/ 3039 w 3525"/>
                <a:gd name="T21" fmla="*/ 3721 h 4974"/>
                <a:gd name="T22" fmla="*/ 3525 w 3525"/>
                <a:gd name="T23" fmla="*/ 4348 h 4974"/>
                <a:gd name="T24" fmla="*/ 2010 w 3525"/>
                <a:gd name="T25" fmla="*/ 4974 h 4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5" h="4974">
                  <a:moveTo>
                    <a:pt x="2010" y="4974"/>
                  </a:moveTo>
                  <a:cubicBezTo>
                    <a:pt x="720" y="4974"/>
                    <a:pt x="0" y="4067"/>
                    <a:pt x="0" y="2543"/>
                  </a:cubicBezTo>
                  <a:cubicBezTo>
                    <a:pt x="0" y="822"/>
                    <a:pt x="1028" y="0"/>
                    <a:pt x="2085" y="0"/>
                  </a:cubicBezTo>
                  <a:cubicBezTo>
                    <a:pt x="2599" y="0"/>
                    <a:pt x="2973" y="121"/>
                    <a:pt x="3394" y="514"/>
                  </a:cubicBezTo>
                  <a:cubicBezTo>
                    <a:pt x="2880" y="1197"/>
                    <a:pt x="2880" y="1197"/>
                    <a:pt x="2880" y="1197"/>
                  </a:cubicBezTo>
                  <a:cubicBezTo>
                    <a:pt x="2599" y="944"/>
                    <a:pt x="2356" y="832"/>
                    <a:pt x="2085" y="832"/>
                  </a:cubicBezTo>
                  <a:cubicBezTo>
                    <a:pt x="1758" y="832"/>
                    <a:pt x="1486" y="1000"/>
                    <a:pt x="1337" y="1309"/>
                  </a:cubicBezTo>
                  <a:cubicBezTo>
                    <a:pt x="1196" y="1599"/>
                    <a:pt x="1140" y="2038"/>
                    <a:pt x="1140" y="2627"/>
                  </a:cubicBezTo>
                  <a:cubicBezTo>
                    <a:pt x="1140" y="3273"/>
                    <a:pt x="1243" y="3684"/>
                    <a:pt x="1458" y="3918"/>
                  </a:cubicBezTo>
                  <a:cubicBezTo>
                    <a:pt x="1608" y="4086"/>
                    <a:pt x="1832" y="4189"/>
                    <a:pt x="2085" y="4189"/>
                  </a:cubicBezTo>
                  <a:cubicBezTo>
                    <a:pt x="2412" y="4189"/>
                    <a:pt x="2730" y="4030"/>
                    <a:pt x="3039" y="3721"/>
                  </a:cubicBezTo>
                  <a:cubicBezTo>
                    <a:pt x="3525" y="4348"/>
                    <a:pt x="3525" y="4348"/>
                    <a:pt x="3525" y="4348"/>
                  </a:cubicBezTo>
                  <a:cubicBezTo>
                    <a:pt x="3095" y="4778"/>
                    <a:pt x="2646" y="4974"/>
                    <a:pt x="2010" y="4974"/>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30" name="Freeform 13"/>
            <p:cNvSpPr>
              <a:spLocks noEditPoints="1"/>
            </p:cNvSpPr>
            <p:nvPr/>
          </p:nvSpPr>
          <p:spPr bwMode="auto">
            <a:xfrm>
              <a:off x="5538" y="148"/>
              <a:ext cx="150" cy="151"/>
            </a:xfrm>
            <a:custGeom>
              <a:avLst/>
              <a:gdLst>
                <a:gd name="T0" fmla="*/ 690 w 1381"/>
                <a:gd name="T1" fmla="*/ 1389 h 1389"/>
                <a:gd name="T2" fmla="*/ 0 w 1381"/>
                <a:gd name="T3" fmla="*/ 695 h 1389"/>
                <a:gd name="T4" fmla="*/ 690 w 1381"/>
                <a:gd name="T5" fmla="*/ 0 h 1389"/>
                <a:gd name="T6" fmla="*/ 1381 w 1381"/>
                <a:gd name="T7" fmla="*/ 695 h 1389"/>
                <a:gd name="T8" fmla="*/ 690 w 1381"/>
                <a:gd name="T9" fmla="*/ 1389 h 1389"/>
                <a:gd name="T10" fmla="*/ 690 w 1381"/>
                <a:gd name="T11" fmla="*/ 139 h 1389"/>
                <a:gd name="T12" fmla="*/ 158 w 1381"/>
                <a:gd name="T13" fmla="*/ 695 h 1389"/>
                <a:gd name="T14" fmla="*/ 690 w 1381"/>
                <a:gd name="T15" fmla="*/ 1255 h 1389"/>
                <a:gd name="T16" fmla="*/ 1224 w 1381"/>
                <a:gd name="T17" fmla="*/ 695 h 1389"/>
                <a:gd name="T18" fmla="*/ 690 w 1381"/>
                <a:gd name="T19" fmla="*/ 139 h 1389"/>
                <a:gd name="T20" fmla="*/ 827 w 1381"/>
                <a:gd name="T21" fmla="*/ 1079 h 1389"/>
                <a:gd name="T22" fmla="*/ 754 w 1381"/>
                <a:gd name="T23" fmla="*/ 951 h 1389"/>
                <a:gd name="T24" fmla="*/ 625 w 1381"/>
                <a:gd name="T25" fmla="*/ 760 h 1389"/>
                <a:gd name="T26" fmla="*/ 601 w 1381"/>
                <a:gd name="T27" fmla="*/ 755 h 1389"/>
                <a:gd name="T28" fmla="*/ 601 w 1381"/>
                <a:gd name="T29" fmla="*/ 1079 h 1389"/>
                <a:gd name="T30" fmla="*/ 448 w 1381"/>
                <a:gd name="T31" fmla="*/ 1079 h 1389"/>
                <a:gd name="T32" fmla="*/ 448 w 1381"/>
                <a:gd name="T33" fmla="*/ 301 h 1389"/>
                <a:gd name="T34" fmla="*/ 737 w 1381"/>
                <a:gd name="T35" fmla="*/ 301 h 1389"/>
                <a:gd name="T36" fmla="*/ 967 w 1381"/>
                <a:gd name="T37" fmla="*/ 529 h 1389"/>
                <a:gd name="T38" fmla="*/ 793 w 1381"/>
                <a:gd name="T39" fmla="*/ 743 h 1389"/>
                <a:gd name="T40" fmla="*/ 825 w 1381"/>
                <a:gd name="T41" fmla="*/ 777 h 1389"/>
                <a:gd name="T42" fmla="*/ 1011 w 1381"/>
                <a:gd name="T43" fmla="*/ 1079 h 1389"/>
                <a:gd name="T44" fmla="*/ 827 w 1381"/>
                <a:gd name="T45" fmla="*/ 1079 h 1389"/>
                <a:gd name="T46" fmla="*/ 745 w 1381"/>
                <a:gd name="T47" fmla="*/ 437 h 1389"/>
                <a:gd name="T48" fmla="*/ 657 w 1381"/>
                <a:gd name="T49" fmla="*/ 426 h 1389"/>
                <a:gd name="T50" fmla="*/ 601 w 1381"/>
                <a:gd name="T51" fmla="*/ 426 h 1389"/>
                <a:gd name="T52" fmla="*/ 601 w 1381"/>
                <a:gd name="T53" fmla="*/ 637 h 1389"/>
                <a:gd name="T54" fmla="*/ 653 w 1381"/>
                <a:gd name="T55" fmla="*/ 637 h 1389"/>
                <a:gd name="T56" fmla="*/ 771 w 1381"/>
                <a:gd name="T57" fmla="*/ 611 h 1389"/>
                <a:gd name="T58" fmla="*/ 800 w 1381"/>
                <a:gd name="T59" fmla="*/ 533 h 1389"/>
                <a:gd name="T60" fmla="*/ 745 w 1381"/>
                <a:gd name="T61" fmla="*/ 437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1" h="1389">
                  <a:moveTo>
                    <a:pt x="690" y="1389"/>
                  </a:moveTo>
                  <a:cubicBezTo>
                    <a:pt x="311" y="1389"/>
                    <a:pt x="0" y="1083"/>
                    <a:pt x="0" y="695"/>
                  </a:cubicBezTo>
                  <a:cubicBezTo>
                    <a:pt x="0" y="308"/>
                    <a:pt x="311" y="0"/>
                    <a:pt x="690" y="0"/>
                  </a:cubicBezTo>
                  <a:cubicBezTo>
                    <a:pt x="1069" y="0"/>
                    <a:pt x="1381" y="308"/>
                    <a:pt x="1381" y="695"/>
                  </a:cubicBezTo>
                  <a:cubicBezTo>
                    <a:pt x="1381" y="1083"/>
                    <a:pt x="1069" y="1389"/>
                    <a:pt x="690" y="1389"/>
                  </a:cubicBezTo>
                  <a:close/>
                  <a:moveTo>
                    <a:pt x="690" y="139"/>
                  </a:moveTo>
                  <a:cubicBezTo>
                    <a:pt x="395" y="139"/>
                    <a:pt x="158" y="385"/>
                    <a:pt x="158" y="695"/>
                  </a:cubicBezTo>
                  <a:cubicBezTo>
                    <a:pt x="158" y="1005"/>
                    <a:pt x="395" y="1255"/>
                    <a:pt x="690" y="1255"/>
                  </a:cubicBezTo>
                  <a:cubicBezTo>
                    <a:pt x="985" y="1255"/>
                    <a:pt x="1224" y="1005"/>
                    <a:pt x="1224" y="695"/>
                  </a:cubicBezTo>
                  <a:cubicBezTo>
                    <a:pt x="1224" y="385"/>
                    <a:pt x="985" y="139"/>
                    <a:pt x="690" y="139"/>
                  </a:cubicBezTo>
                  <a:close/>
                  <a:moveTo>
                    <a:pt x="827" y="1079"/>
                  </a:moveTo>
                  <a:cubicBezTo>
                    <a:pt x="797" y="1027"/>
                    <a:pt x="784" y="1007"/>
                    <a:pt x="754" y="951"/>
                  </a:cubicBezTo>
                  <a:cubicBezTo>
                    <a:pt x="677" y="811"/>
                    <a:pt x="653" y="772"/>
                    <a:pt x="625" y="760"/>
                  </a:cubicBezTo>
                  <a:cubicBezTo>
                    <a:pt x="618" y="757"/>
                    <a:pt x="610" y="755"/>
                    <a:pt x="601" y="755"/>
                  </a:cubicBezTo>
                  <a:cubicBezTo>
                    <a:pt x="601" y="1079"/>
                    <a:pt x="601" y="1079"/>
                    <a:pt x="601" y="1079"/>
                  </a:cubicBezTo>
                  <a:cubicBezTo>
                    <a:pt x="448" y="1079"/>
                    <a:pt x="448" y="1079"/>
                    <a:pt x="448" y="1079"/>
                  </a:cubicBezTo>
                  <a:cubicBezTo>
                    <a:pt x="448" y="301"/>
                    <a:pt x="448" y="301"/>
                    <a:pt x="448" y="301"/>
                  </a:cubicBezTo>
                  <a:cubicBezTo>
                    <a:pt x="737" y="301"/>
                    <a:pt x="737" y="301"/>
                    <a:pt x="737" y="301"/>
                  </a:cubicBezTo>
                  <a:cubicBezTo>
                    <a:pt x="875" y="301"/>
                    <a:pt x="967" y="392"/>
                    <a:pt x="967" y="529"/>
                  </a:cubicBezTo>
                  <a:cubicBezTo>
                    <a:pt x="967" y="646"/>
                    <a:pt x="888" y="742"/>
                    <a:pt x="793" y="743"/>
                  </a:cubicBezTo>
                  <a:cubicBezTo>
                    <a:pt x="808" y="757"/>
                    <a:pt x="815" y="764"/>
                    <a:pt x="825" y="777"/>
                  </a:cubicBezTo>
                  <a:cubicBezTo>
                    <a:pt x="870" y="833"/>
                    <a:pt x="1011" y="1079"/>
                    <a:pt x="1011" y="1079"/>
                  </a:cubicBezTo>
                  <a:lnTo>
                    <a:pt x="827" y="1079"/>
                  </a:lnTo>
                  <a:close/>
                  <a:moveTo>
                    <a:pt x="745" y="437"/>
                  </a:moveTo>
                  <a:cubicBezTo>
                    <a:pt x="728" y="432"/>
                    <a:pt x="694" y="426"/>
                    <a:pt x="657" y="426"/>
                  </a:cubicBezTo>
                  <a:cubicBezTo>
                    <a:pt x="601" y="426"/>
                    <a:pt x="601" y="426"/>
                    <a:pt x="601" y="426"/>
                  </a:cubicBezTo>
                  <a:cubicBezTo>
                    <a:pt x="601" y="637"/>
                    <a:pt x="601" y="637"/>
                    <a:pt x="601" y="637"/>
                  </a:cubicBezTo>
                  <a:cubicBezTo>
                    <a:pt x="653" y="637"/>
                    <a:pt x="653" y="637"/>
                    <a:pt x="653" y="637"/>
                  </a:cubicBezTo>
                  <a:cubicBezTo>
                    <a:pt x="720" y="637"/>
                    <a:pt x="750" y="630"/>
                    <a:pt x="771" y="611"/>
                  </a:cubicBezTo>
                  <a:cubicBezTo>
                    <a:pt x="789" y="592"/>
                    <a:pt x="800" y="564"/>
                    <a:pt x="800" y="533"/>
                  </a:cubicBezTo>
                  <a:cubicBezTo>
                    <a:pt x="800" y="484"/>
                    <a:pt x="782" y="452"/>
                    <a:pt x="745" y="43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31" name="Freeform 14"/>
            <p:cNvSpPr>
              <a:spLocks noEditPoints="1"/>
            </p:cNvSpPr>
            <p:nvPr/>
          </p:nvSpPr>
          <p:spPr bwMode="auto">
            <a:xfrm>
              <a:off x="-122" y="-581"/>
              <a:ext cx="1373" cy="1145"/>
            </a:xfrm>
            <a:custGeom>
              <a:avLst/>
              <a:gdLst>
                <a:gd name="T0" fmla="*/ 12082 w 12631"/>
                <a:gd name="T1" fmla="*/ 4008 h 10525"/>
                <a:gd name="T2" fmla="*/ 5322 w 12631"/>
                <a:gd name="T3" fmla="*/ 692 h 10525"/>
                <a:gd name="T4" fmla="*/ 549 w 12631"/>
                <a:gd name="T5" fmla="*/ 6516 h 10525"/>
                <a:gd name="T6" fmla="*/ 7309 w 12631"/>
                <a:gd name="T7" fmla="*/ 9832 h 10525"/>
                <a:gd name="T8" fmla="*/ 12082 w 12631"/>
                <a:gd name="T9" fmla="*/ 4008 h 10525"/>
                <a:gd name="T10" fmla="*/ 6316 w 12631"/>
                <a:gd name="T11" fmla="*/ 7589 h 10525"/>
                <a:gd name="T12" fmla="*/ 3989 w 12631"/>
                <a:gd name="T13" fmla="*/ 5262 h 10525"/>
                <a:gd name="T14" fmla="*/ 6316 w 12631"/>
                <a:gd name="T15" fmla="*/ 2936 h 10525"/>
                <a:gd name="T16" fmla="*/ 8642 w 12631"/>
                <a:gd name="T17" fmla="*/ 5262 h 10525"/>
                <a:gd name="T18" fmla="*/ 6316 w 12631"/>
                <a:gd name="T19" fmla="*/ 7589 h 10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31" h="10525">
                  <a:moveTo>
                    <a:pt x="12082" y="4008"/>
                  </a:moveTo>
                  <a:cubicBezTo>
                    <a:pt x="11534" y="1485"/>
                    <a:pt x="8507" y="0"/>
                    <a:pt x="5322" y="692"/>
                  </a:cubicBezTo>
                  <a:cubicBezTo>
                    <a:pt x="2137" y="1385"/>
                    <a:pt x="0" y="3992"/>
                    <a:pt x="549" y="6516"/>
                  </a:cubicBezTo>
                  <a:cubicBezTo>
                    <a:pt x="1098" y="9040"/>
                    <a:pt x="4125" y="10525"/>
                    <a:pt x="7309" y="9832"/>
                  </a:cubicBezTo>
                  <a:cubicBezTo>
                    <a:pt x="10494" y="9140"/>
                    <a:pt x="12631" y="6532"/>
                    <a:pt x="12082" y="4008"/>
                  </a:cubicBezTo>
                  <a:close/>
                  <a:moveTo>
                    <a:pt x="6316" y="7589"/>
                  </a:moveTo>
                  <a:cubicBezTo>
                    <a:pt x="5031" y="7589"/>
                    <a:pt x="3989" y="6547"/>
                    <a:pt x="3989" y="5262"/>
                  </a:cubicBezTo>
                  <a:cubicBezTo>
                    <a:pt x="3989" y="3977"/>
                    <a:pt x="5031" y="2936"/>
                    <a:pt x="6316" y="2936"/>
                  </a:cubicBezTo>
                  <a:cubicBezTo>
                    <a:pt x="7600" y="2936"/>
                    <a:pt x="8642" y="3977"/>
                    <a:pt x="8642" y="5262"/>
                  </a:cubicBezTo>
                  <a:cubicBezTo>
                    <a:pt x="8642" y="6547"/>
                    <a:pt x="7600" y="7589"/>
                    <a:pt x="6316" y="7589"/>
                  </a:cubicBezTo>
                  <a:close/>
                </a:path>
              </a:pathLst>
            </a:custGeom>
            <a:solidFill>
              <a:srgbClr val="348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32" name="Freeform 15"/>
            <p:cNvSpPr>
              <a:spLocks noEditPoints="1"/>
            </p:cNvSpPr>
            <p:nvPr/>
          </p:nvSpPr>
          <p:spPr bwMode="auto">
            <a:xfrm>
              <a:off x="257" y="-363"/>
              <a:ext cx="726" cy="727"/>
            </a:xfrm>
            <a:custGeom>
              <a:avLst/>
              <a:gdLst>
                <a:gd name="T0" fmla="*/ 3340 w 6681"/>
                <a:gd name="T1" fmla="*/ 0 h 6681"/>
                <a:gd name="T2" fmla="*/ 0 w 6681"/>
                <a:gd name="T3" fmla="*/ 3341 h 6681"/>
                <a:gd name="T4" fmla="*/ 3340 w 6681"/>
                <a:gd name="T5" fmla="*/ 6681 h 6681"/>
                <a:gd name="T6" fmla="*/ 6681 w 6681"/>
                <a:gd name="T7" fmla="*/ 3341 h 6681"/>
                <a:gd name="T8" fmla="*/ 3340 w 6681"/>
                <a:gd name="T9" fmla="*/ 0 h 6681"/>
                <a:gd name="T10" fmla="*/ 2826 w 6681"/>
                <a:gd name="T11" fmla="*/ 5290 h 6681"/>
                <a:gd name="T12" fmla="*/ 794 w 6681"/>
                <a:gd name="T13" fmla="*/ 3257 h 6681"/>
                <a:gd name="T14" fmla="*/ 2826 w 6681"/>
                <a:gd name="T15" fmla="*/ 1225 h 6681"/>
                <a:gd name="T16" fmla="*/ 4858 w 6681"/>
                <a:gd name="T17" fmla="*/ 3257 h 6681"/>
                <a:gd name="T18" fmla="*/ 2826 w 6681"/>
                <a:gd name="T19" fmla="*/ 5290 h 6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1" h="6681">
                  <a:moveTo>
                    <a:pt x="3340" y="0"/>
                  </a:moveTo>
                  <a:cubicBezTo>
                    <a:pt x="1496" y="0"/>
                    <a:pt x="0" y="1496"/>
                    <a:pt x="0" y="3341"/>
                  </a:cubicBezTo>
                  <a:cubicBezTo>
                    <a:pt x="0" y="5186"/>
                    <a:pt x="1496" y="6681"/>
                    <a:pt x="3340" y="6681"/>
                  </a:cubicBezTo>
                  <a:cubicBezTo>
                    <a:pt x="5185" y="6681"/>
                    <a:pt x="6681" y="5186"/>
                    <a:pt x="6681" y="3341"/>
                  </a:cubicBezTo>
                  <a:cubicBezTo>
                    <a:pt x="6681" y="1496"/>
                    <a:pt x="5185" y="0"/>
                    <a:pt x="3340" y="0"/>
                  </a:cubicBezTo>
                  <a:close/>
                  <a:moveTo>
                    <a:pt x="2826" y="5290"/>
                  </a:moveTo>
                  <a:cubicBezTo>
                    <a:pt x="1703" y="5290"/>
                    <a:pt x="794" y="4380"/>
                    <a:pt x="794" y="3257"/>
                  </a:cubicBezTo>
                  <a:cubicBezTo>
                    <a:pt x="794" y="2135"/>
                    <a:pt x="1703" y="1225"/>
                    <a:pt x="2826" y="1225"/>
                  </a:cubicBezTo>
                  <a:cubicBezTo>
                    <a:pt x="3948" y="1225"/>
                    <a:pt x="4858" y="2135"/>
                    <a:pt x="4858" y="3257"/>
                  </a:cubicBezTo>
                  <a:cubicBezTo>
                    <a:pt x="4858" y="4380"/>
                    <a:pt x="3948" y="5290"/>
                    <a:pt x="2826" y="5290"/>
                  </a:cubicBezTo>
                  <a:close/>
                </a:path>
              </a:pathLst>
            </a:custGeom>
            <a:solidFill>
              <a:srgbClr val="9B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grpSp>
      <p:sp>
        <p:nvSpPr>
          <p:cNvPr id="33" name="TextBox 32"/>
          <p:cNvSpPr txBox="1"/>
          <p:nvPr userDrawn="1"/>
        </p:nvSpPr>
        <p:spPr>
          <a:xfrm>
            <a:off x="6912389" y="4957803"/>
            <a:ext cx="1623065" cy="92333"/>
          </a:xfrm>
          <a:prstGeom prst="rect">
            <a:avLst/>
          </a:prstGeom>
          <a:noFill/>
          <a:ln w="9525">
            <a:noFill/>
            <a:round/>
            <a:headEnd/>
            <a:tailEnd/>
          </a:ln>
        </p:spPr>
        <p:txBody>
          <a:bodyPr wrap="square" lIns="0" tIns="0" rIns="0" bIns="0" rtlCol="0" anchor="ctr">
            <a:prstTxWarp prst="textNoShape">
              <a:avLst/>
            </a:prstTxWarp>
            <a:spAutoFit/>
          </a:bodyPr>
          <a:lstStyle/>
          <a:p>
            <a:pPr marL="0" marR="0" indent="0" algn="l" defTabSz="164306" rtl="0" eaLnBrk="1" fontAlgn="base" latinLnBrk="0" hangingPunct="0">
              <a:lnSpc>
                <a:spcPct val="100000"/>
              </a:lnSpc>
              <a:spcBef>
                <a:spcPct val="0"/>
              </a:spcBef>
              <a:spcAft>
                <a:spcPct val="0"/>
              </a:spcAft>
              <a:buClrTx/>
              <a:buSzTx/>
              <a:buFontTx/>
              <a:buNone/>
              <a:tabLst/>
            </a:pPr>
            <a:r>
              <a:rPr lang="en-US" sz="525" b="0" i="0" kern="1200" dirty="0" smtClean="0">
                <a:solidFill>
                  <a:schemeClr val="bg1">
                    <a:lumMod val="75000"/>
                  </a:schemeClr>
                </a:solidFill>
                <a:effectLst/>
                <a:latin typeface="+mj-lt"/>
                <a:ea typeface="Gill Sans" charset="0"/>
                <a:cs typeface="Gill Sans" charset="0"/>
                <a:sym typeface="Gill Sans" charset="0"/>
              </a:rPr>
              <a:t>©2008-15 New Relic, Inc. All rights reserved. </a:t>
            </a:r>
            <a:r>
              <a:rPr lang="en-US" sz="600" b="0" i="0" kern="1200" dirty="0" smtClean="0">
                <a:solidFill>
                  <a:schemeClr val="bg1">
                    <a:lumMod val="75000"/>
                  </a:schemeClr>
                </a:solidFill>
                <a:effectLst/>
                <a:latin typeface="Gill Sans" charset="0"/>
                <a:ea typeface="Gill Sans" charset="0"/>
                <a:cs typeface="Gill Sans" charset="0"/>
                <a:sym typeface="Gill Sans" charset="0"/>
              </a:rPr>
              <a:t> </a:t>
            </a:r>
            <a:endParaRPr lang="en-US" sz="600" dirty="0" smtClean="0">
              <a:solidFill>
                <a:schemeClr val="bg1">
                  <a:lumMod val="75000"/>
                </a:schemeClr>
              </a:solidFill>
              <a:latin typeface="+mj-lt"/>
            </a:endParaRPr>
          </a:p>
        </p:txBody>
      </p:sp>
      <p:sp>
        <p:nvSpPr>
          <p:cNvPr id="41" name="Slide Number Placeholder 5"/>
          <p:cNvSpPr>
            <a:spLocks noGrp="1"/>
          </p:cNvSpPr>
          <p:nvPr>
            <p:ph type="sldNum" sz="quarter" idx="4"/>
          </p:nvPr>
        </p:nvSpPr>
        <p:spPr>
          <a:xfrm>
            <a:off x="8635568" y="4809264"/>
            <a:ext cx="342900" cy="273844"/>
          </a:xfrm>
          <a:prstGeom prst="rect">
            <a:avLst/>
          </a:prstGeom>
        </p:spPr>
        <p:txBody>
          <a:bodyPr anchor="b" anchorCtr="0"/>
          <a:lstStyle>
            <a:lvl1pPr algn="r">
              <a:defRPr lang="en-US" sz="525" b="0" i="0" kern="1200" smtClean="0">
                <a:solidFill>
                  <a:schemeClr val="bg1">
                    <a:lumMod val="75000"/>
                  </a:schemeClr>
                </a:solidFill>
                <a:effectLst/>
                <a:latin typeface="+mj-lt"/>
                <a:ea typeface="Gill Sans" charset="0"/>
                <a:cs typeface="Gill Sans" charset="0"/>
              </a:defRPr>
            </a:lvl1pPr>
          </a:lstStyle>
          <a:p>
            <a:fld id="{9A68FE36-BDA6-4A87-8648-115964FC2835}" type="slidenum">
              <a:rPr lang="en-US" smtClean="0"/>
              <a:pPr/>
              <a:t>‹#›</a:t>
            </a:fld>
            <a:endParaRPr lang="en-US" dirty="0"/>
          </a:p>
        </p:txBody>
      </p:sp>
    </p:spTree>
    <p:extLst>
      <p:ext uri="{BB962C8B-B14F-4D97-AF65-F5344CB8AC3E}">
        <p14:creationId xmlns:p14="http://schemas.microsoft.com/office/powerpoint/2010/main" val="1725757820"/>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317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atement - Red">
    <p:bg>
      <p:bgPr>
        <a:solidFill>
          <a:schemeClr val="accent2"/>
        </a:solidFill>
        <a:effectLst/>
      </p:bgPr>
    </p:bg>
    <p:spTree>
      <p:nvGrpSpPr>
        <p:cNvPr id="1" name=""/>
        <p:cNvGrpSpPr/>
        <p:nvPr/>
      </p:nvGrpSpPr>
      <p:grpSpPr>
        <a:xfrm>
          <a:off x="0" y="0"/>
          <a:ext cx="0" cy="0"/>
          <a:chOff x="0" y="0"/>
          <a:chExt cx="0" cy="0"/>
        </a:xfrm>
      </p:grpSpPr>
      <p:sp>
        <p:nvSpPr>
          <p:cNvPr id="20" name="Slide Number Placeholder 5"/>
          <p:cNvSpPr>
            <a:spLocks noGrp="1"/>
          </p:cNvSpPr>
          <p:nvPr>
            <p:ph type="sldNum" sz="quarter" idx="4"/>
          </p:nvPr>
        </p:nvSpPr>
        <p:spPr>
          <a:xfrm>
            <a:off x="8343900" y="4767263"/>
            <a:ext cx="342900" cy="273844"/>
          </a:xfrm>
          <a:prstGeom prst="rect">
            <a:avLst/>
          </a:prstGeom>
        </p:spPr>
        <p:txBody>
          <a:bodyPr anchor="b" anchorCtr="0"/>
          <a:lstStyle>
            <a:lvl1pPr algn="r">
              <a:defRPr sz="600">
                <a:solidFill>
                  <a:schemeClr val="bg1"/>
                </a:solidFill>
              </a:defRPr>
            </a:lvl1pPr>
          </a:lstStyle>
          <a:p>
            <a:fld id="{9A68FE36-BDA6-4A87-8648-115964FC2835}" type="slidenum">
              <a:rPr lang="en-US" smtClean="0"/>
              <a:pPr/>
              <a:t>‹#›</a:t>
            </a:fld>
            <a:endParaRPr lang="en-US"/>
          </a:p>
        </p:txBody>
      </p:sp>
      <p:sp>
        <p:nvSpPr>
          <p:cNvPr id="4" name="Title 1"/>
          <p:cNvSpPr>
            <a:spLocks noGrp="1"/>
          </p:cNvSpPr>
          <p:nvPr>
            <p:ph type="ctrTitle" hasCustomPrompt="1"/>
          </p:nvPr>
        </p:nvSpPr>
        <p:spPr>
          <a:xfrm>
            <a:off x="1121569" y="1677830"/>
            <a:ext cx="6858000" cy="1790700"/>
          </a:xfrm>
          <a:prstGeom prst="rect">
            <a:avLst/>
          </a:prstGeom>
        </p:spPr>
        <p:txBody>
          <a:bodyPr anchor="ctr" anchorCtr="0"/>
          <a:lstStyle>
            <a:lvl1pPr algn="ctr" defTabSz="685800" rtl="0" eaLnBrk="1" latinLnBrk="0" hangingPunct="1">
              <a:lnSpc>
                <a:spcPts val="4875"/>
              </a:lnSpc>
              <a:spcBef>
                <a:spcPct val="0"/>
              </a:spcBef>
              <a:buNone/>
              <a:defRPr lang="en-US" sz="4500" b="1" kern="1200" spc="-80" dirty="0">
                <a:solidFill>
                  <a:schemeClr val="bg1"/>
                </a:solidFill>
                <a:latin typeface="+mn-lt"/>
                <a:ea typeface="+mn-ea"/>
                <a:cs typeface="+mn-cs"/>
              </a:defRPr>
            </a:lvl1pPr>
          </a:lstStyle>
          <a:p>
            <a:r>
              <a:rPr lang="en-US" dirty="0" smtClean="0"/>
              <a:t>Click to add Statement</a:t>
            </a:r>
            <a:endParaRPr lang="en-US" dirty="0"/>
          </a:p>
        </p:txBody>
      </p:sp>
      <p:pic>
        <p:nvPicPr>
          <p:cNvPr id="5" name="Picture 4"/>
          <p:cNvPicPr>
            <a:picLocks noChangeAspect="1"/>
          </p:cNvPicPr>
          <p:nvPr userDrawn="1"/>
        </p:nvPicPr>
        <p:blipFill rotWithShape="1">
          <a:blip r:embed="rId2"/>
          <a:srcRect l="5481" t="9672" r="991" b="28221"/>
          <a:stretch/>
        </p:blipFill>
        <p:spPr>
          <a:xfrm>
            <a:off x="-5715" y="3574733"/>
            <a:ext cx="9166860" cy="1394460"/>
          </a:xfrm>
          <a:prstGeom prst="rect">
            <a:avLst/>
          </a:prstGeom>
        </p:spPr>
      </p:pic>
    </p:spTree>
    <p:extLst>
      <p:ext uri="{BB962C8B-B14F-4D97-AF65-F5344CB8AC3E}">
        <p14:creationId xmlns:p14="http://schemas.microsoft.com/office/powerpoint/2010/main" val="118469825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gue - Green">
    <p:bg>
      <p:bgPr>
        <a:solidFill>
          <a:schemeClr val="accent5"/>
        </a:solidFill>
        <a:effectLst/>
      </p:bgPr>
    </p:bg>
    <p:spTree>
      <p:nvGrpSpPr>
        <p:cNvPr id="1" name=""/>
        <p:cNvGrpSpPr/>
        <p:nvPr/>
      </p:nvGrpSpPr>
      <p:grpSpPr>
        <a:xfrm>
          <a:off x="0" y="0"/>
          <a:ext cx="0" cy="0"/>
          <a:chOff x="0" y="0"/>
          <a:chExt cx="0" cy="0"/>
        </a:xfrm>
      </p:grpSpPr>
      <p:sp>
        <p:nvSpPr>
          <p:cNvPr id="7" name="Text Placeholder 31"/>
          <p:cNvSpPr>
            <a:spLocks noGrp="1"/>
          </p:cNvSpPr>
          <p:nvPr>
            <p:ph type="body" sz="quarter" idx="10" hasCustomPrompt="1"/>
          </p:nvPr>
        </p:nvSpPr>
        <p:spPr>
          <a:xfrm>
            <a:off x="428910" y="2263521"/>
            <a:ext cx="8246460" cy="457200"/>
          </a:xfrm>
          <a:prstGeom prst="rect">
            <a:avLst/>
          </a:prstGeom>
        </p:spPr>
        <p:txBody>
          <a:bodyPr vert="horz" wrap="square" lIns="0" tIns="0" rIns="0" bIns="0" anchor="t" anchorCtr="0">
            <a:noAutofit/>
          </a:bodyPr>
          <a:lstStyle>
            <a:lvl1pPr marL="0" indent="0" algn="l">
              <a:lnSpc>
                <a:spcPct val="80000"/>
              </a:lnSpc>
              <a:buFontTx/>
              <a:buNone/>
              <a:defRPr sz="3200" b="1" spc="-60" baseline="0">
                <a:solidFill>
                  <a:schemeClr val="bg1"/>
                </a:solidFill>
                <a:latin typeface="+mn-lt"/>
              </a:defRPr>
            </a:lvl1pPr>
          </a:lstStyle>
          <a:p>
            <a:pPr lvl="0"/>
            <a:r>
              <a:rPr lang="en-US" dirty="0" smtClean="0"/>
              <a:t>Add Chapter Title</a:t>
            </a:r>
            <a:endParaRPr lang="en-US" dirty="0"/>
          </a:p>
        </p:txBody>
      </p:sp>
      <p:pic>
        <p:nvPicPr>
          <p:cNvPr id="3" name="Picture 2"/>
          <p:cNvPicPr>
            <a:picLocks noChangeAspect="1"/>
          </p:cNvPicPr>
          <p:nvPr userDrawn="1"/>
        </p:nvPicPr>
        <p:blipFill>
          <a:blip r:embed="rId2">
            <a:lum bright="100000"/>
          </a:blip>
          <a:stretch>
            <a:fillRect/>
          </a:stretch>
        </p:blipFill>
        <p:spPr>
          <a:xfrm flipH="1">
            <a:off x="-1" y="4303884"/>
            <a:ext cx="9143999" cy="845966"/>
          </a:xfrm>
          <a:prstGeom prst="rect">
            <a:avLst/>
          </a:prstGeom>
        </p:spPr>
      </p:pic>
      <p:grpSp>
        <p:nvGrpSpPr>
          <p:cNvPr id="4" name="Group 4"/>
          <p:cNvGrpSpPr>
            <a:grpSpLocks noChangeAspect="1"/>
          </p:cNvGrpSpPr>
          <p:nvPr userDrawn="1"/>
        </p:nvGrpSpPr>
        <p:grpSpPr bwMode="auto">
          <a:xfrm>
            <a:off x="-1" y="4260056"/>
            <a:ext cx="9159479" cy="881063"/>
            <a:chOff x="0" y="590"/>
            <a:chExt cx="7990" cy="740"/>
          </a:xfrm>
          <a:solidFill>
            <a:schemeClr val="bg1">
              <a:alpha val="23000"/>
            </a:schemeClr>
          </a:solidFill>
        </p:grpSpPr>
        <p:sp>
          <p:nvSpPr>
            <p:cNvPr id="8" name="Freeform 5"/>
            <p:cNvSpPr>
              <a:spLocks/>
            </p:cNvSpPr>
            <p:nvPr userDrawn="1"/>
          </p:nvSpPr>
          <p:spPr bwMode="auto">
            <a:xfrm>
              <a:off x="3698" y="1254"/>
              <a:ext cx="295" cy="76"/>
            </a:xfrm>
            <a:custGeom>
              <a:avLst/>
              <a:gdLst>
                <a:gd name="T0" fmla="*/ 0 w 295"/>
                <a:gd name="T1" fmla="*/ 76 h 76"/>
                <a:gd name="T2" fmla="*/ 27 w 295"/>
                <a:gd name="T3" fmla="*/ 76 h 76"/>
                <a:gd name="T4" fmla="*/ 116 w 295"/>
                <a:gd name="T5" fmla="*/ 17 h 76"/>
                <a:gd name="T6" fmla="*/ 259 w 295"/>
                <a:gd name="T7" fmla="*/ 76 h 76"/>
                <a:gd name="T8" fmla="*/ 295 w 295"/>
                <a:gd name="T9" fmla="*/ 76 h 76"/>
                <a:gd name="T10" fmla="*/ 114 w 295"/>
                <a:gd name="T11" fmla="*/ 0 h 76"/>
                <a:gd name="T12" fmla="*/ 0 w 295"/>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95" h="76">
                  <a:moveTo>
                    <a:pt x="0" y="76"/>
                  </a:moveTo>
                  <a:lnTo>
                    <a:pt x="27" y="76"/>
                  </a:lnTo>
                  <a:lnTo>
                    <a:pt x="116" y="17"/>
                  </a:lnTo>
                  <a:lnTo>
                    <a:pt x="259" y="76"/>
                  </a:lnTo>
                  <a:lnTo>
                    <a:pt x="295" y="76"/>
                  </a:lnTo>
                  <a:lnTo>
                    <a:pt x="114" y="0"/>
                  </a:lnTo>
                  <a:lnTo>
                    <a:pt x="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9" name="Freeform 6"/>
            <p:cNvSpPr>
              <a:spLocks/>
            </p:cNvSpPr>
            <p:nvPr userDrawn="1"/>
          </p:nvSpPr>
          <p:spPr bwMode="auto">
            <a:xfrm>
              <a:off x="7597" y="1031"/>
              <a:ext cx="393" cy="299"/>
            </a:xfrm>
            <a:custGeom>
              <a:avLst/>
              <a:gdLst>
                <a:gd name="T0" fmla="*/ 199 w 393"/>
                <a:gd name="T1" fmla="*/ 29 h 299"/>
                <a:gd name="T2" fmla="*/ 375 w 393"/>
                <a:gd name="T3" fmla="*/ 299 h 299"/>
                <a:gd name="T4" fmla="*/ 393 w 393"/>
                <a:gd name="T5" fmla="*/ 299 h 299"/>
                <a:gd name="T6" fmla="*/ 199 w 393"/>
                <a:gd name="T7" fmla="*/ 0 h 299"/>
                <a:gd name="T8" fmla="*/ 0 w 393"/>
                <a:gd name="T9" fmla="*/ 299 h 299"/>
                <a:gd name="T10" fmla="*/ 18 w 393"/>
                <a:gd name="T11" fmla="*/ 299 h 299"/>
                <a:gd name="T12" fmla="*/ 199 w 393"/>
                <a:gd name="T13" fmla="*/ 29 h 299"/>
              </a:gdLst>
              <a:ahLst/>
              <a:cxnLst>
                <a:cxn ang="0">
                  <a:pos x="T0" y="T1"/>
                </a:cxn>
                <a:cxn ang="0">
                  <a:pos x="T2" y="T3"/>
                </a:cxn>
                <a:cxn ang="0">
                  <a:pos x="T4" y="T5"/>
                </a:cxn>
                <a:cxn ang="0">
                  <a:pos x="T6" y="T7"/>
                </a:cxn>
                <a:cxn ang="0">
                  <a:pos x="T8" y="T9"/>
                </a:cxn>
                <a:cxn ang="0">
                  <a:pos x="T10" y="T11"/>
                </a:cxn>
                <a:cxn ang="0">
                  <a:pos x="T12" y="T13"/>
                </a:cxn>
              </a:cxnLst>
              <a:rect l="0" t="0" r="r" b="b"/>
              <a:pathLst>
                <a:path w="393" h="299">
                  <a:moveTo>
                    <a:pt x="199" y="29"/>
                  </a:moveTo>
                  <a:lnTo>
                    <a:pt x="375" y="299"/>
                  </a:lnTo>
                  <a:lnTo>
                    <a:pt x="393" y="299"/>
                  </a:lnTo>
                  <a:lnTo>
                    <a:pt x="199" y="0"/>
                  </a:lnTo>
                  <a:lnTo>
                    <a:pt x="0" y="299"/>
                  </a:lnTo>
                  <a:lnTo>
                    <a:pt x="18" y="299"/>
                  </a:lnTo>
                  <a:lnTo>
                    <a:pt x="199"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10" name="Freeform 7"/>
            <p:cNvSpPr>
              <a:spLocks noEditPoints="1"/>
            </p:cNvSpPr>
            <p:nvPr userDrawn="1"/>
          </p:nvSpPr>
          <p:spPr bwMode="auto">
            <a:xfrm>
              <a:off x="2862" y="590"/>
              <a:ext cx="4720" cy="740"/>
            </a:xfrm>
            <a:custGeom>
              <a:avLst/>
              <a:gdLst>
                <a:gd name="T0" fmla="*/ 125 w 4720"/>
                <a:gd name="T1" fmla="*/ 558 h 740"/>
                <a:gd name="T2" fmla="*/ 1280 w 4720"/>
                <a:gd name="T3" fmla="*/ 319 h 740"/>
                <a:gd name="T4" fmla="*/ 1610 w 4720"/>
                <a:gd name="T5" fmla="*/ 677 h 740"/>
                <a:gd name="T6" fmla="*/ 2070 w 4720"/>
                <a:gd name="T7" fmla="*/ 304 h 740"/>
                <a:gd name="T8" fmla="*/ 2315 w 4720"/>
                <a:gd name="T9" fmla="*/ 530 h 740"/>
                <a:gd name="T10" fmla="*/ 2065 w 4720"/>
                <a:gd name="T11" fmla="*/ 740 h 740"/>
                <a:gd name="T12" fmla="*/ 2088 w 4720"/>
                <a:gd name="T13" fmla="*/ 740 h 740"/>
                <a:gd name="T14" fmla="*/ 2326 w 4720"/>
                <a:gd name="T15" fmla="*/ 540 h 740"/>
                <a:gd name="T16" fmla="*/ 2505 w 4720"/>
                <a:gd name="T17" fmla="*/ 708 h 740"/>
                <a:gd name="T18" fmla="*/ 2801 w 4720"/>
                <a:gd name="T19" fmla="*/ 379 h 740"/>
                <a:gd name="T20" fmla="*/ 3004 w 4720"/>
                <a:gd name="T21" fmla="*/ 580 h 740"/>
                <a:gd name="T22" fmla="*/ 3158 w 4720"/>
                <a:gd name="T23" fmla="*/ 479 h 740"/>
                <a:gd name="T24" fmla="*/ 3344 w 4720"/>
                <a:gd name="T25" fmla="*/ 638 h 740"/>
                <a:gd name="T26" fmla="*/ 3607 w 4720"/>
                <a:gd name="T27" fmla="*/ 625 h 740"/>
                <a:gd name="T28" fmla="*/ 3700 w 4720"/>
                <a:gd name="T29" fmla="*/ 740 h 740"/>
                <a:gd name="T30" fmla="*/ 3721 w 4720"/>
                <a:gd name="T31" fmla="*/ 740 h 740"/>
                <a:gd name="T32" fmla="*/ 3627 w 4720"/>
                <a:gd name="T33" fmla="*/ 625 h 740"/>
                <a:gd name="T34" fmla="*/ 4178 w 4720"/>
                <a:gd name="T35" fmla="*/ 596 h 740"/>
                <a:gd name="T36" fmla="*/ 4258 w 4720"/>
                <a:gd name="T37" fmla="*/ 677 h 740"/>
                <a:gd name="T38" fmla="*/ 3964 w 4720"/>
                <a:gd name="T39" fmla="*/ 740 h 740"/>
                <a:gd name="T40" fmla="*/ 4031 w 4720"/>
                <a:gd name="T41" fmla="*/ 740 h 740"/>
                <a:gd name="T42" fmla="*/ 4269 w 4720"/>
                <a:gd name="T43" fmla="*/ 689 h 740"/>
                <a:gd name="T44" fmla="*/ 4323 w 4720"/>
                <a:gd name="T45" fmla="*/ 740 h 740"/>
                <a:gd name="T46" fmla="*/ 4345 w 4720"/>
                <a:gd name="T47" fmla="*/ 740 h 740"/>
                <a:gd name="T48" fmla="*/ 4287 w 4720"/>
                <a:gd name="T49" fmla="*/ 684 h 740"/>
                <a:gd name="T50" fmla="*/ 4553 w 4720"/>
                <a:gd name="T51" fmla="*/ 626 h 740"/>
                <a:gd name="T52" fmla="*/ 4693 w 4720"/>
                <a:gd name="T53" fmla="*/ 740 h 740"/>
                <a:gd name="T54" fmla="*/ 4720 w 4720"/>
                <a:gd name="T55" fmla="*/ 740 h 740"/>
                <a:gd name="T56" fmla="*/ 4557 w 4720"/>
                <a:gd name="T57" fmla="*/ 611 h 740"/>
                <a:gd name="T58" fmla="*/ 4276 w 4720"/>
                <a:gd name="T59" fmla="*/ 672 h 740"/>
                <a:gd name="T60" fmla="*/ 4187 w 4720"/>
                <a:gd name="T61" fmla="*/ 584 h 740"/>
                <a:gd name="T62" fmla="*/ 4184 w 4720"/>
                <a:gd name="T63" fmla="*/ 580 h 740"/>
                <a:gd name="T64" fmla="*/ 3616 w 4720"/>
                <a:gd name="T65" fmla="*/ 611 h 740"/>
                <a:gd name="T66" fmla="*/ 3118 w 4720"/>
                <a:gd name="T67" fmla="*/ 0 h 740"/>
                <a:gd name="T68" fmla="*/ 2801 w 4720"/>
                <a:gd name="T69" fmla="*/ 357 h 740"/>
                <a:gd name="T70" fmla="*/ 2672 w 4720"/>
                <a:gd name="T71" fmla="*/ 229 h 740"/>
                <a:gd name="T72" fmla="*/ 2326 w 4720"/>
                <a:gd name="T73" fmla="*/ 519 h 740"/>
                <a:gd name="T74" fmla="*/ 2070 w 4720"/>
                <a:gd name="T75" fmla="*/ 284 h 740"/>
                <a:gd name="T76" fmla="*/ 1610 w 4720"/>
                <a:gd name="T77" fmla="*/ 657 h 740"/>
                <a:gd name="T78" fmla="*/ 1285 w 4720"/>
                <a:gd name="T79" fmla="*/ 304 h 740"/>
                <a:gd name="T80" fmla="*/ 116 w 4720"/>
                <a:gd name="T81" fmla="*/ 547 h 740"/>
                <a:gd name="T82" fmla="*/ 0 w 4720"/>
                <a:gd name="T83" fmla="*/ 740 h 740"/>
                <a:gd name="T84" fmla="*/ 15 w 4720"/>
                <a:gd name="T85" fmla="*/ 740 h 740"/>
                <a:gd name="T86" fmla="*/ 125 w 4720"/>
                <a:gd name="T87" fmla="*/ 558 h 740"/>
                <a:gd name="T88" fmla="*/ 3118 w 4720"/>
                <a:gd name="T89" fmla="*/ 24 h 740"/>
                <a:gd name="T90" fmla="*/ 3596 w 4720"/>
                <a:gd name="T91" fmla="*/ 611 h 740"/>
                <a:gd name="T92" fmla="*/ 3350 w 4720"/>
                <a:gd name="T93" fmla="*/ 623 h 740"/>
                <a:gd name="T94" fmla="*/ 3158 w 4720"/>
                <a:gd name="T95" fmla="*/ 458 h 740"/>
                <a:gd name="T96" fmla="*/ 3007 w 4720"/>
                <a:gd name="T97" fmla="*/ 560 h 740"/>
                <a:gd name="T98" fmla="*/ 2813 w 4720"/>
                <a:gd name="T99" fmla="*/ 367 h 740"/>
                <a:gd name="T100" fmla="*/ 3118 w 4720"/>
                <a:gd name="T101" fmla="*/ 24 h 740"/>
                <a:gd name="T102" fmla="*/ 2672 w 4720"/>
                <a:gd name="T103" fmla="*/ 250 h 740"/>
                <a:gd name="T104" fmla="*/ 2790 w 4720"/>
                <a:gd name="T105" fmla="*/ 368 h 740"/>
                <a:gd name="T106" fmla="*/ 2505 w 4720"/>
                <a:gd name="T107" fmla="*/ 686 h 740"/>
                <a:gd name="T108" fmla="*/ 2338 w 4720"/>
                <a:gd name="T109" fmla="*/ 530 h 740"/>
                <a:gd name="T110" fmla="*/ 2672 w 4720"/>
                <a:gd name="T111" fmla="*/ 25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20" h="740">
                  <a:moveTo>
                    <a:pt x="125" y="558"/>
                  </a:moveTo>
                  <a:lnTo>
                    <a:pt x="1280" y="319"/>
                  </a:lnTo>
                  <a:lnTo>
                    <a:pt x="1610" y="677"/>
                  </a:lnTo>
                  <a:lnTo>
                    <a:pt x="2070" y="304"/>
                  </a:lnTo>
                  <a:lnTo>
                    <a:pt x="2315" y="530"/>
                  </a:lnTo>
                  <a:lnTo>
                    <a:pt x="2065" y="740"/>
                  </a:lnTo>
                  <a:lnTo>
                    <a:pt x="2088" y="740"/>
                  </a:lnTo>
                  <a:lnTo>
                    <a:pt x="2326" y="540"/>
                  </a:lnTo>
                  <a:lnTo>
                    <a:pt x="2505" y="708"/>
                  </a:lnTo>
                  <a:lnTo>
                    <a:pt x="2801" y="379"/>
                  </a:lnTo>
                  <a:lnTo>
                    <a:pt x="3004" y="580"/>
                  </a:lnTo>
                  <a:lnTo>
                    <a:pt x="3158" y="479"/>
                  </a:lnTo>
                  <a:lnTo>
                    <a:pt x="3344" y="638"/>
                  </a:lnTo>
                  <a:lnTo>
                    <a:pt x="3607" y="625"/>
                  </a:lnTo>
                  <a:lnTo>
                    <a:pt x="3700" y="740"/>
                  </a:lnTo>
                  <a:lnTo>
                    <a:pt x="3721" y="740"/>
                  </a:lnTo>
                  <a:lnTo>
                    <a:pt x="3627" y="625"/>
                  </a:lnTo>
                  <a:lnTo>
                    <a:pt x="4178" y="596"/>
                  </a:lnTo>
                  <a:lnTo>
                    <a:pt x="4258" y="677"/>
                  </a:lnTo>
                  <a:lnTo>
                    <a:pt x="3964" y="740"/>
                  </a:lnTo>
                  <a:lnTo>
                    <a:pt x="4031" y="740"/>
                  </a:lnTo>
                  <a:lnTo>
                    <a:pt x="4269" y="689"/>
                  </a:lnTo>
                  <a:lnTo>
                    <a:pt x="4323" y="740"/>
                  </a:lnTo>
                  <a:lnTo>
                    <a:pt x="4345" y="740"/>
                  </a:lnTo>
                  <a:lnTo>
                    <a:pt x="4287" y="684"/>
                  </a:lnTo>
                  <a:lnTo>
                    <a:pt x="4553" y="626"/>
                  </a:lnTo>
                  <a:lnTo>
                    <a:pt x="4693" y="740"/>
                  </a:lnTo>
                  <a:lnTo>
                    <a:pt x="4720" y="740"/>
                  </a:lnTo>
                  <a:lnTo>
                    <a:pt x="4557" y="611"/>
                  </a:lnTo>
                  <a:lnTo>
                    <a:pt x="4276" y="672"/>
                  </a:lnTo>
                  <a:lnTo>
                    <a:pt x="4187" y="584"/>
                  </a:lnTo>
                  <a:lnTo>
                    <a:pt x="4184" y="580"/>
                  </a:lnTo>
                  <a:lnTo>
                    <a:pt x="3616" y="611"/>
                  </a:lnTo>
                  <a:lnTo>
                    <a:pt x="3118" y="0"/>
                  </a:lnTo>
                  <a:lnTo>
                    <a:pt x="2801" y="357"/>
                  </a:lnTo>
                  <a:lnTo>
                    <a:pt x="2672" y="229"/>
                  </a:lnTo>
                  <a:lnTo>
                    <a:pt x="2326" y="519"/>
                  </a:lnTo>
                  <a:lnTo>
                    <a:pt x="2070" y="284"/>
                  </a:lnTo>
                  <a:lnTo>
                    <a:pt x="1610" y="657"/>
                  </a:lnTo>
                  <a:lnTo>
                    <a:pt x="1285" y="304"/>
                  </a:lnTo>
                  <a:lnTo>
                    <a:pt x="116" y="547"/>
                  </a:lnTo>
                  <a:lnTo>
                    <a:pt x="0" y="740"/>
                  </a:lnTo>
                  <a:lnTo>
                    <a:pt x="15" y="740"/>
                  </a:lnTo>
                  <a:lnTo>
                    <a:pt x="125" y="558"/>
                  </a:lnTo>
                  <a:close/>
                  <a:moveTo>
                    <a:pt x="3118" y="24"/>
                  </a:moveTo>
                  <a:lnTo>
                    <a:pt x="3596" y="611"/>
                  </a:lnTo>
                  <a:lnTo>
                    <a:pt x="3350" y="623"/>
                  </a:lnTo>
                  <a:lnTo>
                    <a:pt x="3158" y="458"/>
                  </a:lnTo>
                  <a:lnTo>
                    <a:pt x="3007" y="560"/>
                  </a:lnTo>
                  <a:lnTo>
                    <a:pt x="2813" y="367"/>
                  </a:lnTo>
                  <a:lnTo>
                    <a:pt x="3118" y="24"/>
                  </a:lnTo>
                  <a:close/>
                  <a:moveTo>
                    <a:pt x="2672" y="250"/>
                  </a:moveTo>
                  <a:lnTo>
                    <a:pt x="2790" y="368"/>
                  </a:lnTo>
                  <a:lnTo>
                    <a:pt x="2505" y="686"/>
                  </a:lnTo>
                  <a:lnTo>
                    <a:pt x="2338" y="530"/>
                  </a:lnTo>
                  <a:lnTo>
                    <a:pt x="267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11" name="Freeform 8"/>
            <p:cNvSpPr>
              <a:spLocks noEditPoints="1"/>
            </p:cNvSpPr>
            <p:nvPr userDrawn="1"/>
          </p:nvSpPr>
          <p:spPr bwMode="auto">
            <a:xfrm>
              <a:off x="0" y="874"/>
              <a:ext cx="2570" cy="456"/>
            </a:xfrm>
            <a:custGeom>
              <a:avLst/>
              <a:gdLst>
                <a:gd name="T0" fmla="*/ 428 w 2570"/>
                <a:gd name="T1" fmla="*/ 310 h 456"/>
                <a:gd name="T2" fmla="*/ 961 w 2570"/>
                <a:gd name="T3" fmla="*/ 337 h 456"/>
                <a:gd name="T4" fmla="*/ 964 w 2570"/>
                <a:gd name="T5" fmla="*/ 337 h 456"/>
                <a:gd name="T6" fmla="*/ 1488 w 2570"/>
                <a:gd name="T7" fmla="*/ 134 h 456"/>
                <a:gd name="T8" fmla="*/ 1925 w 2570"/>
                <a:gd name="T9" fmla="*/ 371 h 456"/>
                <a:gd name="T10" fmla="*/ 1929 w 2570"/>
                <a:gd name="T11" fmla="*/ 373 h 456"/>
                <a:gd name="T12" fmla="*/ 2208 w 2570"/>
                <a:gd name="T13" fmla="*/ 212 h 456"/>
                <a:gd name="T14" fmla="*/ 2447 w 2570"/>
                <a:gd name="T15" fmla="*/ 385 h 456"/>
                <a:gd name="T16" fmla="*/ 2483 w 2570"/>
                <a:gd name="T17" fmla="*/ 456 h 456"/>
                <a:gd name="T18" fmla="*/ 2503 w 2570"/>
                <a:gd name="T19" fmla="*/ 456 h 456"/>
                <a:gd name="T20" fmla="*/ 2476 w 2570"/>
                <a:gd name="T21" fmla="*/ 405 h 456"/>
                <a:gd name="T22" fmla="*/ 2547 w 2570"/>
                <a:gd name="T23" fmla="*/ 456 h 456"/>
                <a:gd name="T24" fmla="*/ 2570 w 2570"/>
                <a:gd name="T25" fmla="*/ 456 h 456"/>
                <a:gd name="T26" fmla="*/ 2460 w 2570"/>
                <a:gd name="T27" fmla="*/ 376 h 456"/>
                <a:gd name="T28" fmla="*/ 2273 w 2570"/>
                <a:gd name="T29" fmla="*/ 0 h 456"/>
                <a:gd name="T30" fmla="*/ 1876 w 2570"/>
                <a:gd name="T31" fmla="*/ 207 h 456"/>
                <a:gd name="T32" fmla="*/ 1648 w 2570"/>
                <a:gd name="T33" fmla="*/ 56 h 456"/>
                <a:gd name="T34" fmla="*/ 1488 w 2570"/>
                <a:gd name="T35" fmla="*/ 118 h 456"/>
                <a:gd name="T36" fmla="*/ 1278 w 2570"/>
                <a:gd name="T37" fmla="*/ 5 h 456"/>
                <a:gd name="T38" fmla="*/ 1274 w 2570"/>
                <a:gd name="T39" fmla="*/ 1 h 456"/>
                <a:gd name="T40" fmla="*/ 426 w 2570"/>
                <a:gd name="T41" fmla="*/ 295 h 456"/>
                <a:gd name="T42" fmla="*/ 0 w 2570"/>
                <a:gd name="T43" fmla="*/ 274 h 456"/>
                <a:gd name="T44" fmla="*/ 0 w 2570"/>
                <a:gd name="T45" fmla="*/ 288 h 456"/>
                <a:gd name="T46" fmla="*/ 388 w 2570"/>
                <a:gd name="T47" fmla="*/ 308 h 456"/>
                <a:gd name="T48" fmla="*/ 0 w 2570"/>
                <a:gd name="T49" fmla="*/ 442 h 456"/>
                <a:gd name="T50" fmla="*/ 0 w 2570"/>
                <a:gd name="T51" fmla="*/ 456 h 456"/>
                <a:gd name="T52" fmla="*/ 0 w 2570"/>
                <a:gd name="T53" fmla="*/ 456 h 456"/>
                <a:gd name="T54" fmla="*/ 428 w 2570"/>
                <a:gd name="T55" fmla="*/ 310 h 456"/>
                <a:gd name="T56" fmla="*/ 1646 w 2570"/>
                <a:gd name="T57" fmla="*/ 73 h 456"/>
                <a:gd name="T58" fmla="*/ 1876 w 2570"/>
                <a:gd name="T59" fmla="*/ 222 h 456"/>
                <a:gd name="T60" fmla="*/ 2264 w 2570"/>
                <a:gd name="T61" fmla="*/ 20 h 456"/>
                <a:gd name="T62" fmla="*/ 2434 w 2570"/>
                <a:gd name="T63" fmla="*/ 356 h 456"/>
                <a:gd name="T64" fmla="*/ 2208 w 2570"/>
                <a:gd name="T65" fmla="*/ 195 h 456"/>
                <a:gd name="T66" fmla="*/ 1929 w 2570"/>
                <a:gd name="T67" fmla="*/ 356 h 456"/>
                <a:gd name="T68" fmla="*/ 1506 w 2570"/>
                <a:gd name="T69" fmla="*/ 127 h 456"/>
                <a:gd name="T70" fmla="*/ 1646 w 2570"/>
                <a:gd name="T71" fmla="*/ 73 h 456"/>
                <a:gd name="T72" fmla="*/ 1274 w 2570"/>
                <a:gd name="T73" fmla="*/ 18 h 456"/>
                <a:gd name="T74" fmla="*/ 1470 w 2570"/>
                <a:gd name="T75" fmla="*/ 123 h 456"/>
                <a:gd name="T76" fmla="*/ 959 w 2570"/>
                <a:gd name="T77" fmla="*/ 320 h 456"/>
                <a:gd name="T78" fmla="*/ 464 w 2570"/>
                <a:gd name="T79" fmla="*/ 296 h 456"/>
                <a:gd name="T80" fmla="*/ 1274 w 2570"/>
                <a:gd name="T81" fmla="*/ 1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70" h="456">
                  <a:moveTo>
                    <a:pt x="428" y="310"/>
                  </a:moveTo>
                  <a:lnTo>
                    <a:pt x="961" y="337"/>
                  </a:lnTo>
                  <a:lnTo>
                    <a:pt x="964" y="337"/>
                  </a:lnTo>
                  <a:lnTo>
                    <a:pt x="1488" y="134"/>
                  </a:lnTo>
                  <a:lnTo>
                    <a:pt x="1925" y="371"/>
                  </a:lnTo>
                  <a:lnTo>
                    <a:pt x="1929" y="373"/>
                  </a:lnTo>
                  <a:lnTo>
                    <a:pt x="2208" y="212"/>
                  </a:lnTo>
                  <a:lnTo>
                    <a:pt x="2447" y="385"/>
                  </a:lnTo>
                  <a:lnTo>
                    <a:pt x="2483" y="456"/>
                  </a:lnTo>
                  <a:lnTo>
                    <a:pt x="2503" y="456"/>
                  </a:lnTo>
                  <a:lnTo>
                    <a:pt x="2476" y="405"/>
                  </a:lnTo>
                  <a:lnTo>
                    <a:pt x="2547" y="456"/>
                  </a:lnTo>
                  <a:lnTo>
                    <a:pt x="2570" y="456"/>
                  </a:lnTo>
                  <a:lnTo>
                    <a:pt x="2460" y="376"/>
                  </a:lnTo>
                  <a:lnTo>
                    <a:pt x="2273" y="0"/>
                  </a:lnTo>
                  <a:lnTo>
                    <a:pt x="1876" y="207"/>
                  </a:lnTo>
                  <a:lnTo>
                    <a:pt x="1648" y="56"/>
                  </a:lnTo>
                  <a:lnTo>
                    <a:pt x="1488" y="118"/>
                  </a:lnTo>
                  <a:lnTo>
                    <a:pt x="1278" y="5"/>
                  </a:lnTo>
                  <a:lnTo>
                    <a:pt x="1274" y="1"/>
                  </a:lnTo>
                  <a:lnTo>
                    <a:pt x="426" y="295"/>
                  </a:lnTo>
                  <a:lnTo>
                    <a:pt x="0" y="274"/>
                  </a:lnTo>
                  <a:lnTo>
                    <a:pt x="0" y="288"/>
                  </a:lnTo>
                  <a:lnTo>
                    <a:pt x="388" y="308"/>
                  </a:lnTo>
                  <a:lnTo>
                    <a:pt x="0" y="442"/>
                  </a:lnTo>
                  <a:lnTo>
                    <a:pt x="0" y="456"/>
                  </a:lnTo>
                  <a:lnTo>
                    <a:pt x="0" y="456"/>
                  </a:lnTo>
                  <a:lnTo>
                    <a:pt x="428" y="310"/>
                  </a:lnTo>
                  <a:close/>
                  <a:moveTo>
                    <a:pt x="1646" y="73"/>
                  </a:moveTo>
                  <a:lnTo>
                    <a:pt x="1876" y="222"/>
                  </a:lnTo>
                  <a:lnTo>
                    <a:pt x="2264" y="20"/>
                  </a:lnTo>
                  <a:lnTo>
                    <a:pt x="2434" y="356"/>
                  </a:lnTo>
                  <a:lnTo>
                    <a:pt x="2208" y="195"/>
                  </a:lnTo>
                  <a:lnTo>
                    <a:pt x="1929" y="356"/>
                  </a:lnTo>
                  <a:lnTo>
                    <a:pt x="1506" y="127"/>
                  </a:lnTo>
                  <a:lnTo>
                    <a:pt x="1646" y="73"/>
                  </a:lnTo>
                  <a:close/>
                  <a:moveTo>
                    <a:pt x="1274" y="18"/>
                  </a:moveTo>
                  <a:lnTo>
                    <a:pt x="1470" y="123"/>
                  </a:lnTo>
                  <a:lnTo>
                    <a:pt x="959" y="320"/>
                  </a:lnTo>
                  <a:lnTo>
                    <a:pt x="464" y="296"/>
                  </a:lnTo>
                  <a:lnTo>
                    <a:pt x="127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grpSp>
    </p:spTree>
    <p:extLst>
      <p:ext uri="{BB962C8B-B14F-4D97-AF65-F5344CB8AC3E}">
        <p14:creationId xmlns:p14="http://schemas.microsoft.com/office/powerpoint/2010/main" val="4190653887"/>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andbox">
    <p:spTree>
      <p:nvGrpSpPr>
        <p:cNvPr id="1" name=""/>
        <p:cNvGrpSpPr/>
        <p:nvPr/>
      </p:nvGrpSpPr>
      <p:grpSpPr>
        <a:xfrm>
          <a:off x="0" y="0"/>
          <a:ext cx="0" cy="0"/>
          <a:chOff x="0" y="0"/>
          <a:chExt cx="0" cy="0"/>
        </a:xfrm>
      </p:grpSpPr>
      <p:sp>
        <p:nvSpPr>
          <p:cNvPr id="17" name="Text Placeholder 4" descr="Woah there, don't overwhelm your audience with too much text. Be brief, be clear."/>
          <p:cNvSpPr>
            <a:spLocks noGrp="1"/>
          </p:cNvSpPr>
          <p:nvPr>
            <p:ph type="body" sz="quarter" idx="13" hasCustomPrompt="1"/>
          </p:nvPr>
        </p:nvSpPr>
        <p:spPr>
          <a:xfrm>
            <a:off x="257176" y="525780"/>
            <a:ext cx="8572499" cy="318549"/>
          </a:xfrm>
          <a:prstGeom prst="rect">
            <a:avLst/>
          </a:prstGeom>
        </p:spPr>
        <p:txBody>
          <a:bodyPr lIns="68580" tIns="0" rIns="68580" bIns="68580" anchor="b" anchorCtr="0">
            <a:noAutofit/>
          </a:bodyPr>
          <a:lstStyle>
            <a:lvl1pPr marL="0" indent="0" algn="l">
              <a:lnSpc>
                <a:spcPct val="90000"/>
              </a:lnSpc>
              <a:buFontTx/>
              <a:buNone/>
              <a:defRPr lang="en-US" sz="2000" b="1" kern="1200" spc="-56" dirty="0" smtClean="0">
                <a:solidFill>
                  <a:schemeClr val="tx2"/>
                </a:solidFill>
                <a:latin typeface="Helvetica Neue"/>
                <a:ea typeface="Helvetica Neue Medium" charset="0"/>
                <a:cs typeface="Helvetica Neue"/>
              </a:defRPr>
            </a:lvl1pPr>
          </a:lstStyle>
          <a:p>
            <a:pPr lvl="0" algn="l" defTabSz="482204">
              <a:lnSpc>
                <a:spcPct val="80000"/>
              </a:lnSpc>
              <a:buClr>
                <a:srgbClr val="555555"/>
              </a:buClr>
            </a:pPr>
            <a:r>
              <a:rPr lang="en-US" dirty="0" smtClean="0"/>
              <a:t>Title</a:t>
            </a:r>
          </a:p>
        </p:txBody>
      </p:sp>
      <p:sp>
        <p:nvSpPr>
          <p:cNvPr id="18" name="Content Placeholder 2"/>
          <p:cNvSpPr>
            <a:spLocks noGrp="1"/>
          </p:cNvSpPr>
          <p:nvPr>
            <p:ph sz="quarter" idx="14" hasCustomPrompt="1"/>
          </p:nvPr>
        </p:nvSpPr>
        <p:spPr>
          <a:xfrm>
            <a:off x="257105" y="800100"/>
            <a:ext cx="8572500" cy="228600"/>
          </a:xfrm>
          <a:prstGeom prst="rect">
            <a:avLst/>
          </a:prstGeom>
        </p:spPr>
        <p:txBody>
          <a:bodyPr lIns="68580" tIns="34290" rIns="68580" bIns="34290"/>
          <a:lstStyle>
            <a:lvl1pPr marL="13030200" indent="-13030200">
              <a:buFontTx/>
              <a:buNone/>
              <a:defRPr sz="1500" b="1">
                <a:solidFill>
                  <a:schemeClr val="accent1">
                    <a:lumMod val="75000"/>
                  </a:schemeClr>
                </a:solidFill>
              </a:defRPr>
            </a:lvl1pPr>
          </a:lstStyle>
          <a:p>
            <a:pPr lvl="0"/>
            <a:r>
              <a:rPr lang="en-US" dirty="0" smtClean="0"/>
              <a:t>Subtitle</a:t>
            </a:r>
          </a:p>
        </p:txBody>
      </p:sp>
    </p:spTree>
    <p:extLst>
      <p:ext uri="{BB962C8B-B14F-4D97-AF65-F5344CB8AC3E}">
        <p14:creationId xmlns:p14="http://schemas.microsoft.com/office/powerpoint/2010/main" val="22370531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gue Red">
    <p:bg>
      <p:bgPr>
        <a:solidFill>
          <a:srgbClr val="CF2917"/>
        </a:solidFill>
        <a:effectLst/>
      </p:bgPr>
    </p:bg>
    <p:spTree>
      <p:nvGrpSpPr>
        <p:cNvPr id="1" name=""/>
        <p:cNvGrpSpPr/>
        <p:nvPr/>
      </p:nvGrpSpPr>
      <p:grpSpPr>
        <a:xfrm>
          <a:off x="0" y="0"/>
          <a:ext cx="0" cy="0"/>
          <a:chOff x="0" y="0"/>
          <a:chExt cx="0" cy="0"/>
        </a:xfrm>
      </p:grpSpPr>
      <p:sp>
        <p:nvSpPr>
          <p:cNvPr id="11" name="Freeform 10"/>
          <p:cNvSpPr>
            <a:spLocks/>
          </p:cNvSpPr>
          <p:nvPr userDrawn="1"/>
        </p:nvSpPr>
        <p:spPr bwMode="auto">
          <a:xfrm>
            <a:off x="0" y="1"/>
            <a:ext cx="6034683" cy="5142071"/>
          </a:xfrm>
          <a:custGeom>
            <a:avLst/>
            <a:gdLst>
              <a:gd name="T0" fmla="*/ 10137 w 10137"/>
              <a:gd name="T1" fmla="*/ 0 h 8628"/>
              <a:gd name="T2" fmla="*/ 1985 w 10137"/>
              <a:gd name="T3" fmla="*/ 0 h 8628"/>
              <a:gd name="T4" fmla="*/ 0 w 10137"/>
              <a:gd name="T5" fmla="*/ 4526 h 8628"/>
              <a:gd name="T6" fmla="*/ 0 w 10137"/>
              <a:gd name="T7" fmla="*/ 8628 h 8628"/>
              <a:gd name="T8" fmla="*/ 6351 w 10137"/>
              <a:gd name="T9" fmla="*/ 8628 h 8628"/>
              <a:gd name="T10" fmla="*/ 10137 w 10137"/>
              <a:gd name="T11" fmla="*/ 0 h 8628"/>
            </a:gdLst>
            <a:ahLst/>
            <a:cxnLst>
              <a:cxn ang="0">
                <a:pos x="T0" y="T1"/>
              </a:cxn>
              <a:cxn ang="0">
                <a:pos x="T2" y="T3"/>
              </a:cxn>
              <a:cxn ang="0">
                <a:pos x="T4" y="T5"/>
              </a:cxn>
              <a:cxn ang="0">
                <a:pos x="T6" y="T7"/>
              </a:cxn>
              <a:cxn ang="0">
                <a:pos x="T8" y="T9"/>
              </a:cxn>
              <a:cxn ang="0">
                <a:pos x="T10" y="T11"/>
              </a:cxn>
            </a:cxnLst>
            <a:rect l="0" t="0" r="r" b="b"/>
            <a:pathLst>
              <a:path w="10137" h="8628">
                <a:moveTo>
                  <a:pt x="10137" y="0"/>
                </a:moveTo>
                <a:lnTo>
                  <a:pt x="1985" y="0"/>
                </a:lnTo>
                <a:lnTo>
                  <a:pt x="0" y="4526"/>
                </a:lnTo>
                <a:lnTo>
                  <a:pt x="0" y="8628"/>
                </a:lnTo>
                <a:lnTo>
                  <a:pt x="6351" y="8628"/>
                </a:lnTo>
                <a:lnTo>
                  <a:pt x="10137" y="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700" dirty="0"/>
          </a:p>
        </p:txBody>
      </p:sp>
      <p:sp>
        <p:nvSpPr>
          <p:cNvPr id="10" name="Freeform 9"/>
          <p:cNvSpPr>
            <a:spLocks/>
          </p:cNvSpPr>
          <p:nvPr userDrawn="1"/>
        </p:nvSpPr>
        <p:spPr bwMode="auto">
          <a:xfrm>
            <a:off x="7356277" y="1064419"/>
            <a:ext cx="1787724" cy="4079081"/>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solidFill>
            <a:schemeClr val="accent2"/>
          </a:solidFill>
          <a:ln>
            <a:noFill/>
          </a:ln>
          <a:extLst/>
        </p:spPr>
        <p:txBody>
          <a:bodyPr vert="horz" wrap="square" lIns="34290" tIns="17145" rIns="34290" bIns="17145" numCol="1" anchor="t" anchorCtr="0" compatLnSpc="1">
            <a:prstTxWarp prst="textNoShape">
              <a:avLst/>
            </a:prstTxWarp>
          </a:bodyPr>
          <a:lstStyle/>
          <a:p>
            <a:endParaRPr lang="en-US" sz="700" dirty="0"/>
          </a:p>
        </p:txBody>
      </p:sp>
      <p:sp>
        <p:nvSpPr>
          <p:cNvPr id="7" name="Freeform 6"/>
          <p:cNvSpPr>
            <a:spLocks/>
          </p:cNvSpPr>
          <p:nvPr userDrawn="1"/>
        </p:nvSpPr>
        <p:spPr bwMode="auto">
          <a:xfrm>
            <a:off x="6657975" y="834296"/>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14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700" b="0" i="0" u="none" strike="noStrike" cap="none" normalizeH="0" baseline="0" dirty="0">
              <a:ln>
                <a:noFill/>
              </a:ln>
              <a:effectLst/>
              <a:latin typeface="Gill Sans" pitchFamily="26" charset="0"/>
              <a:ea typeface="Gill Sans" pitchFamily="26" charset="0"/>
              <a:cs typeface="Gill Sans" pitchFamily="26" charset="0"/>
            </a:endParaRPr>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700" b="0" i="0" u="none" strike="noStrike" cap="none" normalizeH="0" baseline="0" dirty="0">
              <a:ln>
                <a:noFill/>
              </a:ln>
              <a:effectLst/>
              <a:latin typeface="Gill Sans" pitchFamily="26" charset="0"/>
              <a:ea typeface="Gill Sans" pitchFamily="26" charset="0"/>
              <a:cs typeface="Gill Sans" pitchFamily="26" charset="0"/>
            </a:endParaRPr>
          </a:p>
        </p:txBody>
      </p:sp>
      <p:sp>
        <p:nvSpPr>
          <p:cNvPr id="40" name="Text Placeholder 4"/>
          <p:cNvSpPr>
            <a:spLocks noGrp="1"/>
          </p:cNvSpPr>
          <p:nvPr>
            <p:ph type="body" sz="quarter" idx="11" hasCustomPrompt="1"/>
          </p:nvPr>
        </p:nvSpPr>
        <p:spPr>
          <a:xfrm>
            <a:off x="571500" y="2286000"/>
            <a:ext cx="7715250" cy="514350"/>
          </a:xfrm>
          <a:prstGeom prst="rect">
            <a:avLst/>
          </a:prstGeom>
        </p:spPr>
        <p:txBody>
          <a:bodyPr lIns="68580" tIns="34290" rIns="68580" bIns="34290"/>
          <a:lstStyle>
            <a:lvl1pPr marL="0" indent="0" algn="l">
              <a:lnSpc>
                <a:spcPct val="90000"/>
              </a:lnSpc>
              <a:buFontTx/>
              <a:buNone/>
              <a:defRPr sz="3300" b="1" spc="-56">
                <a:solidFill>
                  <a:schemeClr val="bg1"/>
                </a:solidFill>
                <a:latin typeface="+mj-lt"/>
              </a:defRPr>
            </a:lvl1pPr>
          </a:lstStyle>
          <a:p>
            <a:pPr lvl="0"/>
            <a:r>
              <a:rPr lang="en-US" dirty="0" smtClean="0"/>
              <a:t>Segue</a:t>
            </a:r>
          </a:p>
        </p:txBody>
      </p:sp>
      <p:grpSp>
        <p:nvGrpSpPr>
          <p:cNvPr id="8" name="Group 7"/>
          <p:cNvGrpSpPr/>
          <p:nvPr userDrawn="1"/>
        </p:nvGrpSpPr>
        <p:grpSpPr>
          <a:xfrm>
            <a:off x="280524" y="4975441"/>
            <a:ext cx="408502" cy="79421"/>
            <a:chOff x="16712421" y="4152115"/>
            <a:chExt cx="3102095" cy="603113"/>
          </a:xfrm>
          <a:solidFill>
            <a:schemeClr val="bg1"/>
          </a:solidFill>
        </p:grpSpPr>
        <p:grpSp>
          <p:nvGrpSpPr>
            <p:cNvPr id="9" name="Group 4"/>
            <p:cNvGrpSpPr>
              <a:grpSpLocks noChangeAspect="1"/>
            </p:cNvGrpSpPr>
            <p:nvPr/>
          </p:nvGrpSpPr>
          <p:grpSpPr bwMode="auto">
            <a:xfrm>
              <a:off x="17625353" y="4230601"/>
              <a:ext cx="2189163" cy="407786"/>
              <a:chOff x="12934" y="526"/>
              <a:chExt cx="1734" cy="323"/>
            </a:xfrm>
            <a:grpFill/>
          </p:grpSpPr>
          <p:sp>
            <p:nvSpPr>
              <p:cNvPr id="16" name="Freeform 15"/>
              <p:cNvSpPr>
                <a:spLocks/>
              </p:cNvSpPr>
              <p:nvPr userDrawn="1"/>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sp>
            <p:nvSpPr>
              <p:cNvPr id="17" name="Freeform 16"/>
              <p:cNvSpPr>
                <a:spLocks noEditPoints="1"/>
              </p:cNvSpPr>
              <p:nvPr userDrawn="1"/>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sp>
            <p:nvSpPr>
              <p:cNvPr id="18" name="Freeform 17"/>
              <p:cNvSpPr>
                <a:spLocks/>
              </p:cNvSpPr>
              <p:nvPr userDrawn="1"/>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sp>
            <p:nvSpPr>
              <p:cNvPr id="19" name="Freeform 18"/>
              <p:cNvSpPr>
                <a:spLocks noEditPoints="1"/>
              </p:cNvSpPr>
              <p:nvPr userDrawn="1"/>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sp>
            <p:nvSpPr>
              <p:cNvPr id="20" name="Freeform 19"/>
              <p:cNvSpPr>
                <a:spLocks noEditPoints="1"/>
              </p:cNvSpPr>
              <p:nvPr userDrawn="1"/>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sp>
            <p:nvSpPr>
              <p:cNvPr id="21" name="Freeform 10"/>
              <p:cNvSpPr>
                <a:spLocks/>
              </p:cNvSpPr>
              <p:nvPr userDrawn="1"/>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sp>
            <p:nvSpPr>
              <p:cNvPr id="22" name="Freeform 11"/>
              <p:cNvSpPr>
                <a:spLocks noEditPoints="1"/>
              </p:cNvSpPr>
              <p:nvPr userDrawn="1"/>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sp>
            <p:nvSpPr>
              <p:cNvPr id="23" name="Freeform 12"/>
              <p:cNvSpPr>
                <a:spLocks/>
              </p:cNvSpPr>
              <p:nvPr userDrawn="1"/>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sp>
            <p:nvSpPr>
              <p:cNvPr id="24" name="Freeform 13"/>
              <p:cNvSpPr>
                <a:spLocks noEditPoints="1"/>
              </p:cNvSpPr>
              <p:nvPr userDrawn="1"/>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grpSp>
        <p:grpSp>
          <p:nvGrpSpPr>
            <p:cNvPr id="12" name="Group 11"/>
            <p:cNvGrpSpPr>
              <a:grpSpLocks noChangeAspect="1"/>
            </p:cNvGrpSpPr>
            <p:nvPr/>
          </p:nvGrpSpPr>
          <p:grpSpPr bwMode="auto">
            <a:xfrm>
              <a:off x="16712421" y="4152115"/>
              <a:ext cx="739895" cy="603113"/>
              <a:chOff x="2941" y="7746"/>
              <a:chExt cx="1282" cy="1045"/>
            </a:xfrm>
            <a:grpFill/>
          </p:grpSpPr>
          <p:sp>
            <p:nvSpPr>
              <p:cNvPr id="13" name="Freeform 5"/>
              <p:cNvSpPr>
                <a:spLocks noEditPoints="1"/>
              </p:cNvSpPr>
              <p:nvPr userDrawn="1"/>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sp>
            <p:nvSpPr>
              <p:cNvPr id="14" name="Freeform 6"/>
              <p:cNvSpPr>
                <a:spLocks noEditPoints="1"/>
              </p:cNvSpPr>
              <p:nvPr userDrawn="1"/>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sp>
            <p:nvSpPr>
              <p:cNvPr id="15" name="Freeform 7"/>
              <p:cNvSpPr>
                <a:spLocks noEditPoints="1"/>
              </p:cNvSpPr>
              <p:nvPr userDrawn="1"/>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p>
            </p:txBody>
          </p:sp>
        </p:grpSp>
      </p:grpSp>
    </p:spTree>
    <p:extLst>
      <p:ext uri="{BB962C8B-B14F-4D97-AF65-F5344CB8AC3E}">
        <p14:creationId xmlns:p14="http://schemas.microsoft.com/office/powerpoint/2010/main" val="3682882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7176" y="110066"/>
            <a:ext cx="8229600" cy="6392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472"/>
          </a:xfrm>
          <a:prstGeom prst="rect">
            <a:avLst/>
          </a:prstGeom>
        </p:spPr>
        <p:txBody>
          <a:bodyPr vert="horz"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8157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Hi5 Peak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2705100" y="3905250"/>
            <a:ext cx="6257925" cy="828675"/>
          </a:xfrm>
          <a:prstGeom prst="rect">
            <a:avLst/>
          </a:prstGeom>
        </p:spPr>
        <p:txBody>
          <a:bodyPr lIns="68580" tIns="34290" rIns="68580" bIns="34290" anchor="b" anchorCtr="0"/>
          <a:lstStyle>
            <a:lvl1pPr marL="0" indent="0">
              <a:buNone/>
              <a:defRPr sz="4500">
                <a:solidFill>
                  <a:schemeClr val="bg1"/>
                </a:solidFill>
                <a:latin typeface="Gotham Medium" pitchFamily="50" charset="0"/>
                <a:cs typeface="Gotham Medium" pitchFamily="50" charset="0"/>
              </a:defRPr>
            </a:lvl1pPr>
          </a:lstStyle>
          <a:p>
            <a:pPr lvl="0"/>
            <a:r>
              <a:rPr lang="en-US" dirty="0" smtClean="0"/>
              <a:t>Click to add Title</a:t>
            </a:r>
          </a:p>
        </p:txBody>
      </p:sp>
      <p:sp>
        <p:nvSpPr>
          <p:cNvPr id="7" name="Text Placeholder 4"/>
          <p:cNvSpPr>
            <a:spLocks noGrp="1"/>
          </p:cNvSpPr>
          <p:nvPr>
            <p:ph type="body" sz="quarter" idx="11" hasCustomPrompt="1"/>
          </p:nvPr>
        </p:nvSpPr>
        <p:spPr>
          <a:xfrm>
            <a:off x="2733675" y="4591050"/>
            <a:ext cx="6257925" cy="371475"/>
          </a:xfrm>
          <a:prstGeom prst="rect">
            <a:avLst/>
          </a:prstGeom>
        </p:spPr>
        <p:txBody>
          <a:bodyPr lIns="68580" tIns="34290" rIns="68580" bIns="34290" anchor="b" anchorCtr="0"/>
          <a:lstStyle>
            <a:lvl1pPr marL="0" indent="0" algn="l" defTabSz="685800" rtl="0" eaLnBrk="1" latinLnBrk="0" hangingPunct="1">
              <a:buNone/>
              <a:defRPr lang="en-US" sz="1800" kern="1200" dirty="0" smtClean="0">
                <a:solidFill>
                  <a:schemeClr val="bg1"/>
                </a:solidFill>
                <a:latin typeface="+mn-lt"/>
                <a:ea typeface="+mn-ea"/>
                <a:cs typeface="+mn-cs"/>
              </a:defRPr>
            </a:lvl1pPr>
          </a:lstStyle>
          <a:p>
            <a:pPr lvl="0"/>
            <a:r>
              <a:rPr lang="en-US" dirty="0" smtClean="0"/>
              <a:t>Click to add Title</a:t>
            </a:r>
          </a:p>
        </p:txBody>
      </p:sp>
    </p:spTree>
    <p:extLst>
      <p:ext uri="{BB962C8B-B14F-4D97-AF65-F5344CB8AC3E}">
        <p14:creationId xmlns:p14="http://schemas.microsoft.com/office/powerpoint/2010/main" val="241436974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494032"/>
      </p:ext>
    </p:extLst>
  </p:cSld>
  <p:clrMap bg1="lt1" tx1="dk1" bg2="lt2" tx2="dk2" accent1="accent1" accent2="accent2" accent3="accent3" accent4="accent4" accent5="accent5" accent6="accent6" hlink="hlink" folHlink="folHlink"/>
  <p:sldLayoutIdLst>
    <p:sldLayoutId id="2147483729" r:id="rId1"/>
    <p:sldLayoutId id="2147483734" r:id="rId2"/>
    <p:sldLayoutId id="2147483738" r:id="rId3"/>
    <p:sldLayoutId id="2147483761" r:id="rId4"/>
    <p:sldLayoutId id="2147483760" r:id="rId5"/>
    <p:sldLayoutId id="2147483762" r:id="rId6"/>
    <p:sldLayoutId id="2147483763" r:id="rId7"/>
    <p:sldLayoutId id="2147483765" r:id="rId8"/>
    <p:sldLayoutId id="2147483767" r:id="rId9"/>
  </p:sldLayoutIdLst>
  <p:timing>
    <p:tnLst>
      <p:par>
        <p:cTn xmlns:p14="http://schemas.microsoft.com/office/powerpoint/2010/mai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8636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Lst>
  <p:timing>
    <p:tnLst>
      <p:par>
        <p:cTn xmlns:p14="http://schemas.microsoft.com/office/powerpoint/2010/mai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0" Type="http://schemas.openxmlformats.org/officeDocument/2006/relationships/image" Target="../media/image37.jpeg"/><Relationship Id="rId21" Type="http://schemas.openxmlformats.org/officeDocument/2006/relationships/image" Target="../media/image38.gif"/><Relationship Id="rId22" Type="http://schemas.openxmlformats.org/officeDocument/2006/relationships/image" Target="../media/image39.png"/><Relationship Id="rId23" Type="http://schemas.openxmlformats.org/officeDocument/2006/relationships/image" Target="../media/image40.jpeg"/><Relationship Id="rId24" Type="http://schemas.openxmlformats.org/officeDocument/2006/relationships/image" Target="../media/image41.jpeg"/><Relationship Id="rId25" Type="http://schemas.openxmlformats.org/officeDocument/2006/relationships/image" Target="../media/image42.png"/><Relationship Id="rId26" Type="http://schemas.openxmlformats.org/officeDocument/2006/relationships/image" Target="../media/image43.png"/><Relationship Id="rId27" Type="http://schemas.openxmlformats.org/officeDocument/2006/relationships/image" Target="../media/image44.png"/><Relationship Id="rId28" Type="http://schemas.openxmlformats.org/officeDocument/2006/relationships/image" Target="../media/image45.png"/><Relationship Id="rId29"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30" Type="http://schemas.openxmlformats.org/officeDocument/2006/relationships/image" Target="../media/image47.png"/><Relationship Id="rId31" Type="http://schemas.openxmlformats.org/officeDocument/2006/relationships/image" Target="../media/image48.jpeg"/><Relationship Id="rId32" Type="http://schemas.openxmlformats.org/officeDocument/2006/relationships/image" Target="../media/image49.png"/><Relationship Id="rId9" Type="http://schemas.openxmlformats.org/officeDocument/2006/relationships/image" Target="../media/image26.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jpeg"/><Relationship Id="rId33" Type="http://schemas.openxmlformats.org/officeDocument/2006/relationships/image" Target="../media/image50.png"/><Relationship Id="rId34" Type="http://schemas.openxmlformats.org/officeDocument/2006/relationships/image" Target="../media/image51.png"/><Relationship Id="rId10" Type="http://schemas.openxmlformats.org/officeDocument/2006/relationships/image" Target="../media/image27.png"/><Relationship Id="rId11" Type="http://schemas.openxmlformats.org/officeDocument/2006/relationships/image" Target="../media/image28.jpe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9.ti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60.png"/><Relationship Id="rId6" Type="http://schemas.openxmlformats.org/officeDocument/2006/relationships/image" Target="../media/image61.png"/><Relationship Id="rId1" Type="http://schemas.microsoft.com/office/2007/relationships/media" Target="../media/media1.mov"/><Relationship Id="rId2" Type="http://schemas.openxmlformats.org/officeDocument/2006/relationships/video" Target="../media/media1.mov"/></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4.jp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65.jpeg"/><Relationship Id="rId6" Type="http://schemas.openxmlformats.org/officeDocument/2006/relationships/image" Target="../media/image66.png"/><Relationship Id="rId1" Type="http://schemas.microsoft.com/office/2007/relationships/media" Target="../media/media2.mov"/><Relationship Id="rId2" Type="http://schemas.openxmlformats.org/officeDocument/2006/relationships/video" Target="../media/media2.mov"/></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7.jp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8.jp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jp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1" Type="http://schemas.openxmlformats.org/officeDocument/2006/relationships/image" Target="../media/image18.jpg"/><Relationship Id="rId12" Type="http://schemas.openxmlformats.org/officeDocument/2006/relationships/image" Target="../media/image19.png"/><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3.png"/><Relationship Id="rId10"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sz="4000" dirty="0" smtClean="0"/>
              <a:t>The Winning Platform</a:t>
            </a:r>
            <a:endParaRPr lang="en-US" sz="4000" dirty="0"/>
          </a:p>
        </p:txBody>
      </p:sp>
      <p:sp>
        <p:nvSpPr>
          <p:cNvPr id="9" name="Text Placeholder 8"/>
          <p:cNvSpPr>
            <a:spLocks noGrp="1"/>
          </p:cNvSpPr>
          <p:nvPr>
            <p:ph type="body" sz="quarter" idx="11"/>
          </p:nvPr>
        </p:nvSpPr>
        <p:spPr/>
        <p:txBody>
          <a:bodyPr/>
          <a:lstStyle/>
          <a:p>
            <a:r>
              <a:rPr lang="en-US" dirty="0" smtClean="0">
                <a:latin typeface="Gotham Book"/>
                <a:cs typeface="Gotham Book"/>
              </a:rPr>
              <a:t>Jim </a:t>
            </a:r>
            <a:r>
              <a:rPr lang="en-US" dirty="0" err="1" smtClean="0">
                <a:latin typeface="Gotham Book"/>
                <a:cs typeface="Gotham Book"/>
              </a:rPr>
              <a:t>Gochee</a:t>
            </a:r>
            <a:endParaRPr lang="en-US" dirty="0">
              <a:latin typeface="Gotham Book"/>
              <a:cs typeface="Gotham Book"/>
            </a:endParaRPr>
          </a:p>
        </p:txBody>
      </p:sp>
    </p:spTree>
    <p:extLst>
      <p:ext uri="{BB962C8B-B14F-4D97-AF65-F5344CB8AC3E}">
        <p14:creationId xmlns:p14="http://schemas.microsoft.com/office/powerpoint/2010/main" val="247541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download (5).jpe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61097" y="2386213"/>
            <a:ext cx="639952" cy="199640"/>
          </a:xfrm>
          <a:prstGeom prst="rect">
            <a:avLst/>
          </a:prstGeom>
        </p:spPr>
      </p:pic>
      <p:pic>
        <p:nvPicPr>
          <p:cNvPr id="33" name="Picture 32" descr="Nike.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15049" y="2300140"/>
            <a:ext cx="523688" cy="375261"/>
          </a:xfrm>
          <a:prstGeom prst="rect">
            <a:avLst/>
          </a:prstGeom>
        </p:spPr>
      </p:pic>
      <p:pic>
        <p:nvPicPr>
          <p:cNvPr id="34" name="Picture 33" descr="images.jpe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29200" y="2414425"/>
            <a:ext cx="987221" cy="163319"/>
          </a:xfrm>
          <a:prstGeom prst="rect">
            <a:avLst/>
          </a:prstGeom>
        </p:spPr>
      </p:pic>
      <p:pic>
        <p:nvPicPr>
          <p:cNvPr id="35" name="Picture 34" descr="download (3).jpe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883203" y="2414419"/>
            <a:ext cx="660605" cy="163329"/>
          </a:xfrm>
          <a:prstGeom prst="rect">
            <a:avLst/>
          </a:prstGeom>
        </p:spPr>
      </p:pic>
      <p:sp>
        <p:nvSpPr>
          <p:cNvPr id="38" name="Rectangle 37"/>
          <p:cNvSpPr/>
          <p:nvPr/>
        </p:nvSpPr>
        <p:spPr>
          <a:xfrm>
            <a:off x="5903011" y="1614424"/>
            <a:ext cx="612095" cy="524398"/>
          </a:xfrm>
          <a:prstGeom prst="rect">
            <a:avLst/>
          </a:prstGeom>
          <a:blipFill dpi="0" rotWithShape="1">
            <a:blip r:embed="rId7" cstate="print">
              <a:extLst>
                <a:ext uri="{28A0092B-C50C-407E-A947-70E740481C1C}">
                  <a14:useLocalDpi xmlns:a14="http://schemas.microsoft.com/office/drawing/2010/main"/>
                </a:ext>
              </a:extLst>
            </a:blip>
            <a:srcRect/>
            <a:stretch>
              <a:fillRect t="14539" b="14539"/>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9" name="Rectangle 38"/>
          <p:cNvSpPr/>
          <p:nvPr/>
        </p:nvSpPr>
        <p:spPr>
          <a:xfrm>
            <a:off x="6800849" y="1683092"/>
            <a:ext cx="500106" cy="428453"/>
          </a:xfrm>
          <a:prstGeom prst="rect">
            <a:avLst/>
          </a:prstGeom>
          <a:blipFill>
            <a:blip r:embed="rId8" cstate="print">
              <a:extLst>
                <a:ext uri="{28A0092B-C50C-407E-A947-70E740481C1C}">
                  <a14:useLocalDpi xmlns:a14="http://schemas.microsoft.com/office/drawing/2010/main"/>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Rectangle 42"/>
          <p:cNvSpPr/>
          <p:nvPr/>
        </p:nvSpPr>
        <p:spPr>
          <a:xfrm>
            <a:off x="7886699" y="2700133"/>
            <a:ext cx="685800" cy="481509"/>
          </a:xfrm>
          <a:prstGeom prst="rect">
            <a:avLst/>
          </a:prstGeom>
          <a:blipFill dpi="0" rotWithShape="1">
            <a:blip r:embed="rId9" cstate="print">
              <a:extLst>
                <a:ext uri="{28A0092B-C50C-407E-A947-70E740481C1C}">
                  <a14:useLocalDpi xmlns:a14="http://schemas.microsoft.com/office/drawing/2010/main"/>
                </a:ext>
              </a:extLst>
            </a:blip>
            <a:srcRect/>
            <a:stretch>
              <a:fillRect t="27209" b="27209"/>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5" name="Rectangle 44"/>
          <p:cNvSpPr/>
          <p:nvPr/>
        </p:nvSpPr>
        <p:spPr>
          <a:xfrm>
            <a:off x="5184504" y="1711729"/>
            <a:ext cx="378096" cy="353420"/>
          </a:xfrm>
          <a:prstGeom prst="rect">
            <a:avLst/>
          </a:prstGeom>
          <a:blipFill>
            <a:blip r:embed="rId10" cstate="print">
              <a:extLst>
                <a:ext uri="{28A0092B-C50C-407E-A947-70E740481C1C}">
                  <a14:useLocalDpi xmlns:a14="http://schemas.microsoft.com/office/drawing/2010/main"/>
                </a:ext>
              </a:extLst>
            </a:blip>
            <a:srcRect/>
            <a:stretch>
              <a:fillRect l="-5000" r="-5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6" name="Rectangle 45"/>
          <p:cNvSpPr/>
          <p:nvPr/>
        </p:nvSpPr>
        <p:spPr>
          <a:xfrm>
            <a:off x="6115049" y="2755206"/>
            <a:ext cx="500106" cy="428453"/>
          </a:xfrm>
          <a:prstGeom prst="rect">
            <a:avLst/>
          </a:prstGeom>
          <a:blipFill>
            <a:blip r:embed="rId11" cstate="print">
              <a:extLst>
                <a:ext uri="{28A0092B-C50C-407E-A947-70E740481C1C}">
                  <a14:useLocalDpi xmlns:a14="http://schemas.microsoft.com/office/drawing/2010/main"/>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8" name="Rectangle 47"/>
          <p:cNvSpPr/>
          <p:nvPr/>
        </p:nvSpPr>
        <p:spPr>
          <a:xfrm>
            <a:off x="7772399" y="3157278"/>
            <a:ext cx="857250" cy="673348"/>
          </a:xfrm>
          <a:prstGeom prst="rect">
            <a:avLst/>
          </a:prstGeom>
          <a:blipFill dpi="0" rotWithShape="1">
            <a:blip r:embed="rId12" cstate="print">
              <a:extLst>
                <a:ext uri="{28A0092B-C50C-407E-A947-70E740481C1C}">
                  <a14:useLocalDpi xmlns:a14="http://schemas.microsoft.com/office/drawing/2010/main"/>
                </a:ext>
              </a:extLst>
            </a:blip>
            <a:srcRect/>
            <a:stretch>
              <a:fillRect t="38235" b="38235"/>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9" name="Rectangle 48"/>
          <p:cNvSpPr/>
          <p:nvPr/>
        </p:nvSpPr>
        <p:spPr>
          <a:xfrm>
            <a:off x="7001683" y="3328417"/>
            <a:ext cx="484966" cy="415482"/>
          </a:xfrm>
          <a:prstGeom prst="rect">
            <a:avLst/>
          </a:prstGeom>
          <a:blipFill dpi="0" rotWithShape="1">
            <a:blip r:embed="rId13" cstate="print">
              <a:extLst>
                <a:ext uri="{28A0092B-C50C-407E-A947-70E740481C1C}">
                  <a14:useLocalDpi xmlns:a14="http://schemas.microsoft.com/office/drawing/2010/main"/>
                </a:ext>
              </a:extLst>
            </a:blip>
            <a:srcRect/>
            <a:stretch>
              <a:fillRect t="249" b="249"/>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lIns="51349" tIns="25673" rIns="51349" bIns="25673"/>
          <a:lstStyle/>
          <a:p>
            <a:endParaRPr lang="en-US" sz="675" dirty="0"/>
          </a:p>
        </p:txBody>
      </p:sp>
      <p:pic>
        <p:nvPicPr>
          <p:cNvPr id="51" name="Picture 50" descr="3m.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139873" y="3471467"/>
            <a:ext cx="375226" cy="200094"/>
          </a:xfrm>
          <a:prstGeom prst="rect">
            <a:avLst/>
          </a:prstGeom>
        </p:spPr>
      </p:pic>
      <p:sp>
        <p:nvSpPr>
          <p:cNvPr id="52" name="Rectangle 51"/>
          <p:cNvSpPr/>
          <p:nvPr/>
        </p:nvSpPr>
        <p:spPr>
          <a:xfrm>
            <a:off x="5014943" y="3281856"/>
            <a:ext cx="781511" cy="532975"/>
          </a:xfrm>
          <a:prstGeom prst="rect">
            <a:avLst/>
          </a:prstGeom>
          <a:blipFill dpi="0" rotWithShape="1">
            <a:blip r:embed="rId15" cstate="print">
              <a:extLst>
                <a:ext uri="{28A0092B-C50C-407E-A947-70E740481C1C}">
                  <a14:useLocalDpi xmlns:a14="http://schemas.microsoft.com/office/drawing/2010/main"/>
                </a:ext>
              </a:extLst>
            </a:blip>
            <a:srcRect/>
            <a:stretch>
              <a:fillRect t="41510" b="4151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3" name="Rectangle 52"/>
          <p:cNvSpPr/>
          <p:nvPr/>
        </p:nvSpPr>
        <p:spPr>
          <a:xfrm>
            <a:off x="6822311" y="2814426"/>
            <a:ext cx="835791" cy="291867"/>
          </a:xfrm>
          <a:prstGeom prst="rect">
            <a:avLst/>
          </a:prstGeom>
          <a:blipFill dpi="0" rotWithShape="1">
            <a:blip r:embed="rId16" cstate="print">
              <a:extLst>
                <a:ext uri="{28A0092B-C50C-407E-A947-70E740481C1C}">
                  <a14:useLocalDpi xmlns:a14="http://schemas.microsoft.com/office/drawing/2010/main"/>
                </a:ext>
              </a:extLst>
            </a:blip>
            <a:srcRect/>
            <a:stretch>
              <a:fillRect t="29237" b="24057"/>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54" name="Picture 5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58099" y="1665138"/>
            <a:ext cx="685800" cy="471830"/>
          </a:xfrm>
          <a:prstGeom prst="rect">
            <a:avLst/>
          </a:prstGeom>
        </p:spPr>
      </p:pic>
      <p:pic>
        <p:nvPicPr>
          <p:cNvPr id="56" name="Picture 55"/>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4972049" y="2775367"/>
            <a:ext cx="1097770" cy="439052"/>
          </a:xfrm>
          <a:prstGeom prst="rect">
            <a:avLst/>
          </a:prstGeom>
        </p:spPr>
      </p:pic>
      <p:sp>
        <p:nvSpPr>
          <p:cNvPr id="58" name="Rectangle 57"/>
          <p:cNvSpPr/>
          <p:nvPr/>
        </p:nvSpPr>
        <p:spPr>
          <a:xfrm>
            <a:off x="1574331" y="1611889"/>
            <a:ext cx="553874" cy="503459"/>
          </a:xfrm>
          <a:prstGeom prst="rect">
            <a:avLst/>
          </a:prstGeom>
          <a:blipFill>
            <a:blip r:embed="rId19" cstate="print">
              <a:extLst>
                <a:ext uri="{28A0092B-C50C-407E-A947-70E740481C1C}">
                  <a14:useLocalDpi xmlns:a14="http://schemas.microsoft.com/office/drawing/2010/main"/>
                </a:ext>
              </a:extLst>
            </a:blip>
            <a:srcRect/>
            <a:stretch>
              <a:fillRect l="-2000" r="-200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59" name="Picture 58" descr="download.jpeg"/>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3495676" y="1714607"/>
            <a:ext cx="608791" cy="268338"/>
          </a:xfrm>
          <a:prstGeom prst="rect">
            <a:avLst/>
          </a:prstGeom>
        </p:spPr>
      </p:pic>
      <p:pic>
        <p:nvPicPr>
          <p:cNvPr id="61" name="Picture 60" descr="medidata.gif"/>
          <p:cNvPicPr>
            <a:picLocks noChangeAspect="1"/>
          </p:cNvPicPr>
          <p:nvPr/>
        </p:nvPicPr>
        <p:blipFill>
          <a:blip r:embed="rId21"/>
          <a:stretch>
            <a:fillRect/>
          </a:stretch>
        </p:blipFill>
        <p:spPr>
          <a:xfrm>
            <a:off x="555951" y="2867514"/>
            <a:ext cx="711880" cy="169309"/>
          </a:xfrm>
          <a:prstGeom prst="rect">
            <a:avLst/>
          </a:prstGeom>
        </p:spPr>
      </p:pic>
      <p:sp>
        <p:nvSpPr>
          <p:cNvPr id="62" name="Rectangle 61"/>
          <p:cNvSpPr/>
          <p:nvPr/>
        </p:nvSpPr>
        <p:spPr>
          <a:xfrm>
            <a:off x="3491979" y="2682216"/>
            <a:ext cx="587893" cy="534379"/>
          </a:xfrm>
          <a:prstGeom prst="rect">
            <a:avLst/>
          </a:prstGeom>
          <a:blipFill dpi="0" rotWithShape="1">
            <a:blip r:embed="rId22" cstate="print">
              <a:extLst>
                <a:ext uri="{28A0092B-C50C-407E-A947-70E740481C1C}">
                  <a14:useLocalDpi xmlns:a14="http://schemas.microsoft.com/office/drawing/2010/main"/>
                </a:ext>
              </a:extLst>
            </a:blip>
            <a:srcRect/>
            <a:stretch>
              <a:fillRect t="36923" b="36923"/>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3" name="Rectangle 62"/>
          <p:cNvSpPr/>
          <p:nvPr/>
        </p:nvSpPr>
        <p:spPr>
          <a:xfrm>
            <a:off x="2581271" y="1657462"/>
            <a:ext cx="496400" cy="451215"/>
          </a:xfrm>
          <a:prstGeom prst="rect">
            <a:avLst/>
          </a:prstGeom>
          <a:blipFill>
            <a:blip r:embed="rId23">
              <a:extLst>
                <a:ext uri="{28A0092B-C50C-407E-A947-70E740481C1C}">
                  <a14:useLocalDpi xmlns:a14="http://schemas.microsoft.com/office/drawing/2010/main"/>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5" name="Rectangle 64"/>
          <p:cNvSpPr/>
          <p:nvPr/>
        </p:nvSpPr>
        <p:spPr>
          <a:xfrm>
            <a:off x="3438525" y="2114605"/>
            <a:ext cx="691702" cy="628738"/>
          </a:xfrm>
          <a:prstGeom prst="rect">
            <a:avLst/>
          </a:prstGeom>
          <a:blipFill dpi="0" rotWithShape="1">
            <a:blip r:embed="rId24" cstate="print">
              <a:extLst>
                <a:ext uri="{28A0092B-C50C-407E-A947-70E740481C1C}">
                  <a14:useLocalDpi xmlns:a14="http://schemas.microsoft.com/office/drawing/2010/main"/>
                </a:ext>
              </a:extLst>
            </a:blip>
            <a:srcRect/>
            <a:stretch>
              <a:fillRect t="32655" b="32655"/>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6" name="Rectangle 65"/>
          <p:cNvSpPr/>
          <p:nvPr/>
        </p:nvSpPr>
        <p:spPr>
          <a:xfrm>
            <a:off x="501204" y="2029668"/>
            <a:ext cx="817363" cy="742963"/>
          </a:xfrm>
          <a:prstGeom prst="rect">
            <a:avLst/>
          </a:prstGeom>
          <a:blipFill dpi="0" rotWithShape="1">
            <a:blip r:embed="rId25" cstate="print">
              <a:extLst>
                <a:ext uri="{28A0092B-C50C-407E-A947-70E740481C1C}">
                  <a14:useLocalDpi xmlns:a14="http://schemas.microsoft.com/office/drawing/2010/main"/>
                </a:ext>
              </a:extLst>
            </a:blip>
            <a:srcRect/>
            <a:stretch>
              <a:fillRect t="38310" b="38310"/>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8" name="Rectangle 67"/>
          <p:cNvSpPr/>
          <p:nvPr/>
        </p:nvSpPr>
        <p:spPr>
          <a:xfrm>
            <a:off x="3495671" y="3230815"/>
            <a:ext cx="628650" cy="571426"/>
          </a:xfrm>
          <a:prstGeom prst="rect">
            <a:avLst/>
          </a:prstGeom>
          <a:blipFill dpi="0" rotWithShape="1">
            <a:blip r:embed="rId26" cstate="print">
              <a:extLst>
                <a:ext uri="{28A0092B-C50C-407E-A947-70E740481C1C}">
                  <a14:useLocalDpi xmlns:a14="http://schemas.microsoft.com/office/drawing/2010/main"/>
                </a:ext>
              </a:extLst>
            </a:blip>
            <a:srcRect/>
            <a:stretch>
              <a:fillRect t="32474" b="32474"/>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1" name="Rectangle 70"/>
          <p:cNvSpPr/>
          <p:nvPr/>
        </p:nvSpPr>
        <p:spPr>
          <a:xfrm>
            <a:off x="2457231" y="2366346"/>
            <a:ext cx="848943" cy="113107"/>
          </a:xfrm>
          <a:prstGeom prst="rect">
            <a:avLst/>
          </a:prstGeom>
          <a:blipFill dpi="0" rotWithShape="1">
            <a:blip r:embed="rId27" cstate="print">
              <a:extLst>
                <a:ext uri="{28A0092B-C50C-407E-A947-70E740481C1C}">
                  <a14:useLocalDpi xmlns:a14="http://schemas.microsoft.com/office/drawing/2010/main"/>
                </a:ext>
              </a:extLst>
            </a:blip>
            <a:srcRect/>
            <a:stretch>
              <a:fillRect t="9646" b="-19484"/>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3" name="Rectangle 72"/>
          <p:cNvSpPr/>
          <p:nvPr/>
        </p:nvSpPr>
        <p:spPr>
          <a:xfrm>
            <a:off x="1501323" y="3157433"/>
            <a:ext cx="846548" cy="769490"/>
          </a:xfrm>
          <a:prstGeom prst="rect">
            <a:avLst/>
          </a:prstGeom>
          <a:blipFill dpi="0" rotWithShape="1">
            <a:blip r:embed="rId28" cstate="print">
              <a:extLst>
                <a:ext uri="{28A0092B-C50C-407E-A947-70E740481C1C}">
                  <a14:useLocalDpi xmlns:a14="http://schemas.microsoft.com/office/drawing/2010/main"/>
                </a:ext>
              </a:extLst>
            </a:blip>
            <a:srcRect/>
            <a:stretch>
              <a:fillRect t="34647" b="34647"/>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75" name="Picture 74" descr="kickstarter-logo-light.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2524125" y="3505724"/>
            <a:ext cx="792201" cy="92676"/>
          </a:xfrm>
          <a:prstGeom prst="rect">
            <a:avLst/>
          </a:prstGeom>
        </p:spPr>
      </p:pic>
      <p:sp>
        <p:nvSpPr>
          <p:cNvPr id="77" name="Rectangle 76"/>
          <p:cNvSpPr/>
          <p:nvPr/>
        </p:nvSpPr>
        <p:spPr>
          <a:xfrm>
            <a:off x="529778" y="3230823"/>
            <a:ext cx="617963" cy="561714"/>
          </a:xfrm>
          <a:prstGeom prst="rect">
            <a:avLst/>
          </a:prstGeom>
          <a:blipFill dpi="0" rotWithShape="1">
            <a:blip r:embed="rId30" cstate="print">
              <a:extLst>
                <a:ext uri="{28A0092B-C50C-407E-A947-70E740481C1C}">
                  <a14:useLocalDpi xmlns:a14="http://schemas.microsoft.com/office/drawing/2010/main"/>
                </a:ext>
              </a:extLst>
            </a:blip>
            <a:srcRect/>
            <a:stretch>
              <a:fillRect t="15074" b="15074"/>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8" name="Rectangle 77"/>
          <p:cNvSpPr/>
          <p:nvPr/>
        </p:nvSpPr>
        <p:spPr>
          <a:xfrm>
            <a:off x="1522370" y="2060609"/>
            <a:ext cx="690995" cy="628096"/>
          </a:xfrm>
          <a:prstGeom prst="rect">
            <a:avLst/>
          </a:prstGeom>
          <a:blipFill dpi="0" rotWithShape="1">
            <a:blip r:embed="rId31" cstate="print">
              <a:extLst>
                <a:ext uri="{28A0092B-C50C-407E-A947-70E740481C1C}">
                  <a14:useLocalDpi xmlns:a14="http://schemas.microsoft.com/office/drawing/2010/main"/>
                </a:ext>
              </a:extLst>
            </a:blip>
            <a:srcRect/>
            <a:stretch>
              <a:fillRect t="22492" b="22492"/>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9" name="Rectangle 78"/>
          <p:cNvSpPr/>
          <p:nvPr/>
        </p:nvSpPr>
        <p:spPr>
          <a:xfrm>
            <a:off x="2438400" y="2571750"/>
            <a:ext cx="867454" cy="788494"/>
          </a:xfrm>
          <a:prstGeom prst="rect">
            <a:avLst/>
          </a:prstGeom>
          <a:blipFill dpi="0" rotWithShape="1">
            <a:blip r:embed="rId32" cstate="print">
              <a:extLst>
                <a:ext uri="{28A0092B-C50C-407E-A947-70E740481C1C}">
                  <a14:useLocalDpi xmlns:a14="http://schemas.microsoft.com/office/drawing/2010/main"/>
                </a:ext>
              </a:extLst>
            </a:blip>
            <a:srcRect/>
            <a:stretch>
              <a:fillRect t="37448" b="37448"/>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0" name="Rectangle 79"/>
          <p:cNvSpPr/>
          <p:nvPr/>
        </p:nvSpPr>
        <p:spPr>
          <a:xfrm>
            <a:off x="1501328" y="2646063"/>
            <a:ext cx="699463" cy="635793"/>
          </a:xfrm>
          <a:prstGeom prst="rect">
            <a:avLst/>
          </a:prstGeom>
          <a:blipFill dpi="0" rotWithShape="1">
            <a:blip r:embed="rId33" cstate="print">
              <a:extLst>
                <a:ext uri="{28A0092B-C50C-407E-A947-70E740481C1C}">
                  <a14:useLocalDpi xmlns:a14="http://schemas.microsoft.com/office/drawing/2010/main"/>
                </a:ext>
              </a:extLst>
            </a:blip>
            <a:srcRect/>
            <a:stretch>
              <a:fillRect t="29651" b="29651"/>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82" name="Picture 81" descr="airbnb_vertical_lockup_logo_02_RGB.png"/>
          <p:cNvPicPr>
            <a:picLocks noChangeAspect="1"/>
          </p:cNvPicPr>
          <p:nvPr/>
        </p:nvPicPr>
        <p:blipFill>
          <a:blip r:embed="rId34"/>
          <a:stretch>
            <a:fillRect/>
          </a:stretch>
        </p:blipFill>
        <p:spPr>
          <a:xfrm>
            <a:off x="586928" y="1613383"/>
            <a:ext cx="528212" cy="577436"/>
          </a:xfrm>
          <a:prstGeom prst="rect">
            <a:avLst/>
          </a:prstGeom>
        </p:spPr>
      </p:pic>
      <p:sp>
        <p:nvSpPr>
          <p:cNvPr id="83" name="Title 3"/>
          <p:cNvSpPr txBox="1">
            <a:spLocks/>
          </p:cNvSpPr>
          <p:nvPr/>
        </p:nvSpPr>
        <p:spPr>
          <a:xfrm>
            <a:off x="415474" y="882839"/>
            <a:ext cx="3886198" cy="490474"/>
          </a:xfrm>
          <a:prstGeom prst="rect">
            <a:avLst/>
          </a:prstGeom>
        </p:spPr>
        <p:txBody>
          <a:bodyPr lIns="68462" tIns="34231" rIns="68462" bIns="34231"/>
          <a:lstStyle>
            <a:lvl1pPr algn="l" defTabSz="913992" rtl="0" eaLnBrk="1" latinLnBrk="0" hangingPunct="1">
              <a:lnSpc>
                <a:spcPct val="90000"/>
              </a:lnSpc>
              <a:spcBef>
                <a:spcPct val="0"/>
              </a:spcBef>
              <a:buNone/>
              <a:defRPr lang="en-US" sz="2700" b="1" kern="1200" spc="-151" dirty="0">
                <a:solidFill>
                  <a:srgbClr val="555555"/>
                </a:solidFill>
                <a:latin typeface="Helvetica Neue"/>
                <a:ea typeface="+mj-ea"/>
                <a:cs typeface="+mj-cs"/>
                <a:sym typeface="Helvetica Neue Medium" charset="0"/>
              </a:defRPr>
            </a:lvl1pPr>
          </a:lstStyle>
          <a:p>
            <a:pPr algn="ctr"/>
            <a:r>
              <a:rPr lang="en-US" sz="2400" spc="-80" dirty="0"/>
              <a:t>Disruptors</a:t>
            </a:r>
          </a:p>
        </p:txBody>
      </p:sp>
      <p:sp>
        <p:nvSpPr>
          <p:cNvPr id="84" name="Title 3"/>
          <p:cNvSpPr txBox="1">
            <a:spLocks/>
          </p:cNvSpPr>
          <p:nvPr/>
        </p:nvSpPr>
        <p:spPr>
          <a:xfrm>
            <a:off x="4653749" y="882839"/>
            <a:ext cx="4033051" cy="490474"/>
          </a:xfrm>
          <a:prstGeom prst="rect">
            <a:avLst/>
          </a:prstGeom>
        </p:spPr>
        <p:txBody>
          <a:bodyPr lIns="68462" tIns="34231" rIns="68462" bIns="34231"/>
          <a:lstStyle>
            <a:lvl1pPr algn="l" defTabSz="913992" rtl="0" eaLnBrk="1" latinLnBrk="0" hangingPunct="1">
              <a:lnSpc>
                <a:spcPct val="90000"/>
              </a:lnSpc>
              <a:spcBef>
                <a:spcPct val="0"/>
              </a:spcBef>
              <a:buNone/>
              <a:defRPr lang="en-US" sz="2700" b="1" kern="1200" spc="-151" dirty="0">
                <a:solidFill>
                  <a:srgbClr val="555555"/>
                </a:solidFill>
                <a:latin typeface="Helvetica Neue"/>
                <a:ea typeface="+mj-ea"/>
                <a:cs typeface="+mj-cs"/>
                <a:sym typeface="Helvetica Neue Medium" charset="0"/>
              </a:defRPr>
            </a:lvl1pPr>
          </a:lstStyle>
          <a:p>
            <a:pPr algn="ctr"/>
            <a:r>
              <a:rPr lang="en-US" sz="2400" spc="-80" dirty="0"/>
              <a:t>Large Global Enterprises</a:t>
            </a:r>
          </a:p>
        </p:txBody>
      </p:sp>
      <p:sp>
        <p:nvSpPr>
          <p:cNvPr id="86" name="Rounded Rectangle 85"/>
          <p:cNvSpPr/>
          <p:nvPr/>
        </p:nvSpPr>
        <p:spPr>
          <a:xfrm>
            <a:off x="358322" y="1495540"/>
            <a:ext cx="3943350" cy="2380974"/>
          </a:xfrm>
          <a:prstGeom prst="roundRect">
            <a:avLst>
              <a:gd name="adj" fmla="val 0"/>
            </a:avLst>
          </a:prstGeom>
          <a:noFill/>
          <a:ln w="158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462" tIns="34231" rIns="68462" bIns="34231" rtlCol="0" anchor="ctr"/>
          <a:lstStyle/>
          <a:p>
            <a:pPr defTabSz="684404">
              <a:spcBef>
                <a:spcPts val="1125"/>
              </a:spcBef>
              <a:buClr>
                <a:srgbClr val="358899"/>
              </a:buClr>
            </a:pPr>
            <a:endParaRPr lang="en-US" sz="1200" dirty="0">
              <a:solidFill>
                <a:schemeClr val="bg1"/>
              </a:solidFill>
            </a:endParaRPr>
          </a:p>
        </p:txBody>
      </p:sp>
      <p:sp>
        <p:nvSpPr>
          <p:cNvPr id="87" name="Rounded Rectangle 86"/>
          <p:cNvSpPr/>
          <p:nvPr/>
        </p:nvSpPr>
        <p:spPr>
          <a:xfrm>
            <a:off x="4743449" y="1509646"/>
            <a:ext cx="3943350" cy="2380974"/>
          </a:xfrm>
          <a:prstGeom prst="roundRect">
            <a:avLst>
              <a:gd name="adj" fmla="val 0"/>
            </a:avLst>
          </a:prstGeom>
          <a:noFill/>
          <a:ln w="158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462" tIns="34231" rIns="68462" bIns="34231" rtlCol="0" anchor="ctr"/>
          <a:lstStyle/>
          <a:p>
            <a:pPr defTabSz="684404">
              <a:spcBef>
                <a:spcPts val="1125"/>
              </a:spcBef>
              <a:buClr>
                <a:srgbClr val="358899"/>
              </a:buClr>
            </a:pPr>
            <a:endParaRPr lang="en-US" sz="1200" dirty="0">
              <a:solidFill>
                <a:schemeClr val="bg1"/>
              </a:solidFill>
            </a:endParaRPr>
          </a:p>
        </p:txBody>
      </p:sp>
      <p:sp>
        <p:nvSpPr>
          <p:cNvPr id="102" name="Title 3"/>
          <p:cNvSpPr txBox="1">
            <a:spLocks/>
          </p:cNvSpPr>
          <p:nvPr/>
        </p:nvSpPr>
        <p:spPr>
          <a:xfrm>
            <a:off x="366189" y="799581"/>
            <a:ext cx="6300608" cy="490474"/>
          </a:xfrm>
          <a:prstGeom prst="rect">
            <a:avLst/>
          </a:prstGeom>
        </p:spPr>
        <p:txBody>
          <a:bodyPr lIns="68462" tIns="34231" rIns="68462" bIns="34231"/>
          <a:lstStyle>
            <a:lvl1pPr algn="l" defTabSz="913992" rtl="0" eaLnBrk="1" latinLnBrk="0" hangingPunct="1">
              <a:lnSpc>
                <a:spcPct val="90000"/>
              </a:lnSpc>
              <a:spcBef>
                <a:spcPct val="0"/>
              </a:spcBef>
              <a:buNone/>
              <a:defRPr lang="en-US" sz="2700" b="1" kern="1200" spc="-151" dirty="0">
                <a:solidFill>
                  <a:srgbClr val="555555"/>
                </a:solidFill>
                <a:latin typeface="Helvetica Neue"/>
                <a:ea typeface="+mj-ea"/>
                <a:cs typeface="+mj-cs"/>
                <a:sym typeface="Helvetica Neue Medium" charset="0"/>
              </a:defRPr>
            </a:lvl1pPr>
          </a:lstStyle>
          <a:p>
            <a:endParaRPr lang="en-US" sz="1500" spc="-80" dirty="0"/>
          </a:p>
        </p:txBody>
      </p:sp>
    </p:spTree>
    <p:extLst>
      <p:ext uri="{BB962C8B-B14F-4D97-AF65-F5344CB8AC3E}">
        <p14:creationId xmlns:p14="http://schemas.microsoft.com/office/powerpoint/2010/main" val="1029242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
          <p:cNvSpPr txBox="1">
            <a:spLocks/>
          </p:cNvSpPr>
          <p:nvPr/>
        </p:nvSpPr>
        <p:spPr>
          <a:xfrm>
            <a:off x="8635568" y="4809264"/>
            <a:ext cx="342900" cy="273844"/>
          </a:xfrm>
          <a:prstGeom prst="rect">
            <a:avLst/>
          </a:prstGeom>
        </p:spPr>
        <p:txBody>
          <a:bodyPr anchor="b" anchorCtr="0"/>
          <a:lstStyle>
            <a:defPPr>
              <a:defRPr lang="en-US"/>
            </a:defPPr>
            <a:lvl1pPr marL="0" algn="r" defTabSz="685800" rtl="0" eaLnBrk="1" latinLnBrk="0" hangingPunct="1">
              <a:defRPr lang="en-US" sz="525" b="0" i="0" kern="1200" smtClean="0">
                <a:solidFill>
                  <a:schemeClr val="bg1">
                    <a:lumMod val="75000"/>
                  </a:schemeClr>
                </a:solidFill>
                <a:effectLst/>
                <a:latin typeface="+mj-lt"/>
                <a:ea typeface="Gill Sans" charset="0"/>
                <a:cs typeface="Gill Sans"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9A68FE36-BDA6-4A87-8648-115964FC2835}" type="slidenum">
              <a:rPr lang="en-US" smtClean="0"/>
              <a:pPr/>
              <a:t>11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734703"/>
            <a:ext cx="2004994" cy="801997"/>
          </a:xfrm>
          <a:prstGeom prst="rect">
            <a:avLst/>
          </a:prstGeom>
        </p:spPr>
      </p:pic>
      <p:grpSp>
        <p:nvGrpSpPr>
          <p:cNvPr id="12" name="Group 11"/>
          <p:cNvGrpSpPr/>
          <p:nvPr/>
        </p:nvGrpSpPr>
        <p:grpSpPr>
          <a:xfrm>
            <a:off x="941880" y="1834188"/>
            <a:ext cx="6978182" cy="1344623"/>
            <a:chOff x="941880" y="2024688"/>
            <a:chExt cx="6978182" cy="1344623"/>
          </a:xfrm>
        </p:grpSpPr>
        <p:sp>
          <p:nvSpPr>
            <p:cNvPr id="6" name="Rectangle 5"/>
            <p:cNvSpPr/>
            <p:nvPr/>
          </p:nvSpPr>
          <p:spPr>
            <a:xfrm>
              <a:off x="5276970" y="3030757"/>
              <a:ext cx="2643092" cy="338554"/>
            </a:xfrm>
            <a:prstGeom prst="rect">
              <a:avLst/>
            </a:prstGeom>
          </p:spPr>
          <p:txBody>
            <a:bodyPr wrap="square">
              <a:spAutoFit/>
            </a:bodyPr>
            <a:lstStyle/>
            <a:p>
              <a:pPr algn="ctr">
                <a:tabLst>
                  <a:tab pos="228600" algn="l"/>
                  <a:tab pos="457200" algn="l"/>
                  <a:tab pos="685800" algn="l"/>
                  <a:tab pos="914400" algn="l"/>
                </a:tabLst>
              </a:pPr>
              <a:r>
                <a:rPr lang="en-US" sz="1600" dirty="0" smtClean="0">
                  <a:solidFill>
                    <a:srgbClr val="53585F"/>
                  </a:solidFill>
                </a:rPr>
                <a:t>Move to </a:t>
              </a:r>
              <a:r>
                <a:rPr lang="en-US" sz="1600" dirty="0" err="1" smtClean="0">
                  <a:solidFill>
                    <a:srgbClr val="53585F"/>
                  </a:solidFill>
                </a:rPr>
                <a:t>SaaS</a:t>
              </a:r>
              <a:endParaRPr lang="en-US" sz="1600" dirty="0">
                <a:solidFill>
                  <a:srgbClr val="53585F"/>
                </a:solidFill>
              </a:endParaRPr>
            </a:p>
          </p:txBody>
        </p:sp>
        <p:grpSp>
          <p:nvGrpSpPr>
            <p:cNvPr id="4" name="Group 3"/>
            <p:cNvGrpSpPr/>
            <p:nvPr/>
          </p:nvGrpSpPr>
          <p:grpSpPr>
            <a:xfrm>
              <a:off x="941880" y="2024688"/>
              <a:ext cx="6390280" cy="1344623"/>
              <a:chOff x="941880" y="2024688"/>
              <a:chExt cx="6390280" cy="1344623"/>
            </a:xfrm>
          </p:grpSpPr>
          <p:sp>
            <p:nvSpPr>
              <p:cNvPr id="5" name="TextBox 4"/>
              <p:cNvSpPr txBox="1"/>
              <p:nvPr/>
            </p:nvSpPr>
            <p:spPr>
              <a:xfrm>
                <a:off x="941880" y="3030757"/>
                <a:ext cx="2895600" cy="338554"/>
              </a:xfrm>
              <a:prstGeom prst="rect">
                <a:avLst/>
              </a:prstGeom>
              <a:noFill/>
            </p:spPr>
            <p:txBody>
              <a:bodyPr wrap="square" rtlCol="0">
                <a:spAutoFit/>
              </a:bodyPr>
              <a:lstStyle/>
              <a:p>
                <a:pPr>
                  <a:tabLst>
                    <a:tab pos="228600" algn="l"/>
                    <a:tab pos="457200" algn="l"/>
                    <a:tab pos="685800" algn="l"/>
                    <a:tab pos="914400" algn="l"/>
                  </a:tabLst>
                </a:pPr>
                <a:r>
                  <a:rPr lang="en-US" sz="1600" dirty="0" smtClean="0">
                    <a:solidFill>
                      <a:srgbClr val="53585F"/>
                    </a:solidFill>
                  </a:rPr>
                  <a:t>130 legacy software products</a:t>
                </a:r>
              </a:p>
            </p:txBody>
          </p:sp>
          <p:grpSp>
            <p:nvGrpSpPr>
              <p:cNvPr id="2" name="Group 1"/>
              <p:cNvGrpSpPr/>
              <p:nvPr/>
            </p:nvGrpSpPr>
            <p:grpSpPr>
              <a:xfrm>
                <a:off x="1859855" y="2024688"/>
                <a:ext cx="1072953" cy="987857"/>
                <a:chOff x="7418249" y="1368851"/>
                <a:chExt cx="920750" cy="847725"/>
              </a:xfrm>
            </p:grpSpPr>
            <p:sp>
              <p:nvSpPr>
                <p:cNvPr id="14" name="Freeform 1"/>
                <p:cNvSpPr>
                  <a:spLocks noChangeArrowheads="1"/>
                </p:cNvSpPr>
                <p:nvPr/>
              </p:nvSpPr>
              <p:spPr bwMode="auto">
                <a:xfrm>
                  <a:off x="7948474" y="1595863"/>
                  <a:ext cx="196850" cy="165100"/>
                </a:xfrm>
                <a:custGeom>
                  <a:avLst/>
                  <a:gdLst>
                    <a:gd name="T0" fmla="*/ 0 w 548"/>
                    <a:gd name="T1" fmla="*/ 0 h 457"/>
                    <a:gd name="T2" fmla="*/ 0 w 548"/>
                    <a:gd name="T3" fmla="*/ 342 h 457"/>
                    <a:gd name="T4" fmla="*/ 273 w 548"/>
                    <a:gd name="T5" fmla="*/ 456 h 457"/>
                    <a:gd name="T6" fmla="*/ 547 w 548"/>
                    <a:gd name="T7" fmla="*/ 342 h 457"/>
                    <a:gd name="T8" fmla="*/ 547 w 548"/>
                    <a:gd name="T9" fmla="*/ 0 h 457"/>
                    <a:gd name="T10" fmla="*/ 0 w 548"/>
                    <a:gd name="T11" fmla="*/ 0 h 457"/>
                  </a:gdLst>
                  <a:ahLst/>
                  <a:cxnLst>
                    <a:cxn ang="0">
                      <a:pos x="T0" y="T1"/>
                    </a:cxn>
                    <a:cxn ang="0">
                      <a:pos x="T2" y="T3"/>
                    </a:cxn>
                    <a:cxn ang="0">
                      <a:pos x="T4" y="T5"/>
                    </a:cxn>
                    <a:cxn ang="0">
                      <a:pos x="T6" y="T7"/>
                    </a:cxn>
                    <a:cxn ang="0">
                      <a:pos x="T8" y="T9"/>
                    </a:cxn>
                    <a:cxn ang="0">
                      <a:pos x="T10" y="T11"/>
                    </a:cxn>
                  </a:cxnLst>
                  <a:rect l="0" t="0" r="r" b="b"/>
                  <a:pathLst>
                    <a:path w="548" h="457">
                      <a:moveTo>
                        <a:pt x="0" y="0"/>
                      </a:moveTo>
                      <a:lnTo>
                        <a:pt x="0" y="342"/>
                      </a:lnTo>
                      <a:cubicBezTo>
                        <a:pt x="0" y="405"/>
                        <a:pt x="122" y="456"/>
                        <a:pt x="273" y="456"/>
                      </a:cubicBezTo>
                      <a:cubicBezTo>
                        <a:pt x="425" y="456"/>
                        <a:pt x="547" y="405"/>
                        <a:pt x="547" y="342"/>
                      </a:cubicBezTo>
                      <a:lnTo>
                        <a:pt x="547" y="0"/>
                      </a:lnTo>
                      <a:lnTo>
                        <a:pt x="0" y="0"/>
                      </a:lnTo>
                    </a:path>
                  </a:pathLst>
                </a:custGeom>
                <a:solidFill>
                  <a:srgbClr val="FFFFFF"/>
                </a:solidFill>
                <a:ln w="19050" cap="flat" cmpd="sng">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2"/>
                <p:cNvSpPr>
                  <a:spLocks noChangeArrowheads="1"/>
                </p:cNvSpPr>
                <p:nvPr/>
              </p:nvSpPr>
              <p:spPr bwMode="auto">
                <a:xfrm>
                  <a:off x="7948474" y="1595863"/>
                  <a:ext cx="196850" cy="165100"/>
                </a:xfrm>
                <a:custGeom>
                  <a:avLst/>
                  <a:gdLst>
                    <a:gd name="T0" fmla="*/ 0 w 548"/>
                    <a:gd name="T1" fmla="*/ 0 h 457"/>
                    <a:gd name="T2" fmla="*/ 0 w 548"/>
                    <a:gd name="T3" fmla="*/ 342 h 457"/>
                    <a:gd name="T4" fmla="*/ 273 w 548"/>
                    <a:gd name="T5" fmla="*/ 456 h 457"/>
                    <a:gd name="T6" fmla="*/ 547 w 548"/>
                    <a:gd name="T7" fmla="*/ 342 h 457"/>
                    <a:gd name="T8" fmla="*/ 547 w 548"/>
                    <a:gd name="T9" fmla="*/ 0 h 457"/>
                  </a:gdLst>
                  <a:ahLst/>
                  <a:cxnLst>
                    <a:cxn ang="0">
                      <a:pos x="T0" y="T1"/>
                    </a:cxn>
                    <a:cxn ang="0">
                      <a:pos x="T2" y="T3"/>
                    </a:cxn>
                    <a:cxn ang="0">
                      <a:pos x="T4" y="T5"/>
                    </a:cxn>
                    <a:cxn ang="0">
                      <a:pos x="T6" y="T7"/>
                    </a:cxn>
                    <a:cxn ang="0">
                      <a:pos x="T8" y="T9"/>
                    </a:cxn>
                  </a:cxnLst>
                  <a:rect l="0" t="0" r="r" b="b"/>
                  <a:pathLst>
                    <a:path w="548" h="457">
                      <a:moveTo>
                        <a:pt x="0" y="0"/>
                      </a:moveTo>
                      <a:lnTo>
                        <a:pt x="0" y="342"/>
                      </a:lnTo>
                      <a:cubicBezTo>
                        <a:pt x="0" y="405"/>
                        <a:pt x="122" y="456"/>
                        <a:pt x="273" y="456"/>
                      </a:cubicBezTo>
                      <a:cubicBezTo>
                        <a:pt x="425" y="456"/>
                        <a:pt x="547" y="405"/>
                        <a:pt x="547" y="342"/>
                      </a:cubicBezTo>
                      <a:lnTo>
                        <a:pt x="547" y="0"/>
                      </a:ln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 name="Freeform 3"/>
                <p:cNvSpPr>
                  <a:spLocks noChangeArrowheads="1"/>
                </p:cNvSpPr>
                <p:nvPr/>
              </p:nvSpPr>
              <p:spPr bwMode="auto">
                <a:xfrm>
                  <a:off x="7948474" y="1554588"/>
                  <a:ext cx="196850" cy="82550"/>
                </a:xfrm>
                <a:custGeom>
                  <a:avLst/>
                  <a:gdLst>
                    <a:gd name="T0" fmla="*/ 547 w 548"/>
                    <a:gd name="T1" fmla="*/ 113 h 228"/>
                    <a:gd name="T2" fmla="*/ 510 w 548"/>
                    <a:gd name="T3" fmla="*/ 170 h 228"/>
                    <a:gd name="T4" fmla="*/ 410 w 548"/>
                    <a:gd name="T5" fmla="*/ 212 h 228"/>
                    <a:gd name="T6" fmla="*/ 273 w 548"/>
                    <a:gd name="T7" fmla="*/ 227 h 228"/>
                    <a:gd name="T8" fmla="*/ 137 w 548"/>
                    <a:gd name="T9" fmla="*/ 212 h 228"/>
                    <a:gd name="T10" fmla="*/ 37 w 548"/>
                    <a:gd name="T11" fmla="*/ 170 h 228"/>
                    <a:gd name="T12" fmla="*/ 0 w 548"/>
                    <a:gd name="T13" fmla="*/ 113 h 228"/>
                    <a:gd name="T14" fmla="*/ 37 w 548"/>
                    <a:gd name="T15" fmla="*/ 56 h 228"/>
                    <a:gd name="T16" fmla="*/ 137 w 548"/>
                    <a:gd name="T17" fmla="*/ 15 h 228"/>
                    <a:gd name="T18" fmla="*/ 273 w 548"/>
                    <a:gd name="T19" fmla="*/ 0 h 228"/>
                    <a:gd name="T20" fmla="*/ 410 w 548"/>
                    <a:gd name="T21" fmla="*/ 15 h 228"/>
                    <a:gd name="T22" fmla="*/ 510 w 548"/>
                    <a:gd name="T23" fmla="*/ 56 h 228"/>
                    <a:gd name="T24" fmla="*/ 547 w 548"/>
                    <a:gd name="T25" fmla="*/ 1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228">
                      <a:moveTo>
                        <a:pt x="547" y="113"/>
                      </a:moveTo>
                      <a:cubicBezTo>
                        <a:pt x="547" y="134"/>
                        <a:pt x="535" y="151"/>
                        <a:pt x="510" y="170"/>
                      </a:cubicBezTo>
                      <a:cubicBezTo>
                        <a:pt x="485" y="188"/>
                        <a:pt x="454" y="201"/>
                        <a:pt x="410" y="212"/>
                      </a:cubicBezTo>
                      <a:cubicBezTo>
                        <a:pt x="367" y="222"/>
                        <a:pt x="324" y="227"/>
                        <a:pt x="273" y="227"/>
                      </a:cubicBezTo>
                      <a:cubicBezTo>
                        <a:pt x="223" y="227"/>
                        <a:pt x="181" y="222"/>
                        <a:pt x="137" y="212"/>
                      </a:cubicBezTo>
                      <a:cubicBezTo>
                        <a:pt x="94" y="201"/>
                        <a:pt x="63" y="188"/>
                        <a:pt x="37" y="170"/>
                      </a:cubicBezTo>
                      <a:cubicBezTo>
                        <a:pt x="12" y="151"/>
                        <a:pt x="0" y="134"/>
                        <a:pt x="0" y="113"/>
                      </a:cubicBezTo>
                      <a:cubicBezTo>
                        <a:pt x="0" y="92"/>
                        <a:pt x="12" y="74"/>
                        <a:pt x="37" y="56"/>
                      </a:cubicBezTo>
                      <a:cubicBezTo>
                        <a:pt x="63" y="37"/>
                        <a:pt x="94" y="25"/>
                        <a:pt x="137" y="15"/>
                      </a:cubicBezTo>
                      <a:cubicBezTo>
                        <a:pt x="181" y="4"/>
                        <a:pt x="223" y="0"/>
                        <a:pt x="273" y="0"/>
                      </a:cubicBezTo>
                      <a:cubicBezTo>
                        <a:pt x="324" y="0"/>
                        <a:pt x="367" y="4"/>
                        <a:pt x="410" y="15"/>
                      </a:cubicBezTo>
                      <a:cubicBezTo>
                        <a:pt x="454" y="25"/>
                        <a:pt x="485" y="37"/>
                        <a:pt x="510" y="56"/>
                      </a:cubicBezTo>
                      <a:cubicBezTo>
                        <a:pt x="535" y="74"/>
                        <a:pt x="547" y="92"/>
                        <a:pt x="547" y="113"/>
                      </a:cubicBezTo>
                    </a:path>
                  </a:pathLst>
                </a:custGeom>
                <a:solidFill>
                  <a:srgbClr val="FFFFFF"/>
                </a:solidFill>
                <a:ln w="19050" cap="rnd"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4"/>
                <p:cNvSpPr>
                  <a:spLocks noChangeArrowheads="1"/>
                </p:cNvSpPr>
                <p:nvPr/>
              </p:nvSpPr>
              <p:spPr bwMode="auto">
                <a:xfrm>
                  <a:off x="7948474" y="1554588"/>
                  <a:ext cx="196850" cy="82550"/>
                </a:xfrm>
                <a:custGeom>
                  <a:avLst/>
                  <a:gdLst>
                    <a:gd name="T0" fmla="*/ 547 w 548"/>
                    <a:gd name="T1" fmla="*/ 113 h 228"/>
                    <a:gd name="T2" fmla="*/ 510 w 548"/>
                    <a:gd name="T3" fmla="*/ 170 h 228"/>
                    <a:gd name="T4" fmla="*/ 410 w 548"/>
                    <a:gd name="T5" fmla="*/ 212 h 228"/>
                    <a:gd name="T6" fmla="*/ 273 w 548"/>
                    <a:gd name="T7" fmla="*/ 227 h 228"/>
                    <a:gd name="T8" fmla="*/ 137 w 548"/>
                    <a:gd name="T9" fmla="*/ 212 h 228"/>
                    <a:gd name="T10" fmla="*/ 37 w 548"/>
                    <a:gd name="T11" fmla="*/ 170 h 228"/>
                    <a:gd name="T12" fmla="*/ 0 w 548"/>
                    <a:gd name="T13" fmla="*/ 113 h 228"/>
                    <a:gd name="T14" fmla="*/ 37 w 548"/>
                    <a:gd name="T15" fmla="*/ 56 h 228"/>
                    <a:gd name="T16" fmla="*/ 137 w 548"/>
                    <a:gd name="T17" fmla="*/ 15 h 228"/>
                    <a:gd name="T18" fmla="*/ 273 w 548"/>
                    <a:gd name="T19" fmla="*/ 0 h 228"/>
                    <a:gd name="T20" fmla="*/ 410 w 548"/>
                    <a:gd name="T21" fmla="*/ 15 h 228"/>
                    <a:gd name="T22" fmla="*/ 510 w 548"/>
                    <a:gd name="T23" fmla="*/ 56 h 228"/>
                    <a:gd name="T24" fmla="*/ 547 w 548"/>
                    <a:gd name="T25" fmla="*/ 11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228">
                      <a:moveTo>
                        <a:pt x="547" y="113"/>
                      </a:moveTo>
                      <a:cubicBezTo>
                        <a:pt x="547" y="134"/>
                        <a:pt x="535" y="151"/>
                        <a:pt x="510" y="170"/>
                      </a:cubicBezTo>
                      <a:cubicBezTo>
                        <a:pt x="485" y="188"/>
                        <a:pt x="454" y="201"/>
                        <a:pt x="410" y="212"/>
                      </a:cubicBezTo>
                      <a:cubicBezTo>
                        <a:pt x="367" y="222"/>
                        <a:pt x="324" y="227"/>
                        <a:pt x="273" y="227"/>
                      </a:cubicBezTo>
                      <a:cubicBezTo>
                        <a:pt x="223" y="227"/>
                        <a:pt x="181" y="222"/>
                        <a:pt x="137" y="212"/>
                      </a:cubicBezTo>
                      <a:cubicBezTo>
                        <a:pt x="94" y="201"/>
                        <a:pt x="63" y="188"/>
                        <a:pt x="37" y="170"/>
                      </a:cubicBezTo>
                      <a:cubicBezTo>
                        <a:pt x="12" y="151"/>
                        <a:pt x="0" y="134"/>
                        <a:pt x="0" y="113"/>
                      </a:cubicBezTo>
                      <a:cubicBezTo>
                        <a:pt x="0" y="92"/>
                        <a:pt x="12" y="74"/>
                        <a:pt x="37" y="56"/>
                      </a:cubicBezTo>
                      <a:cubicBezTo>
                        <a:pt x="63" y="37"/>
                        <a:pt x="94" y="25"/>
                        <a:pt x="137" y="15"/>
                      </a:cubicBezTo>
                      <a:cubicBezTo>
                        <a:pt x="181" y="4"/>
                        <a:pt x="223" y="0"/>
                        <a:pt x="273" y="0"/>
                      </a:cubicBezTo>
                      <a:cubicBezTo>
                        <a:pt x="324" y="0"/>
                        <a:pt x="367" y="4"/>
                        <a:pt x="410" y="15"/>
                      </a:cubicBezTo>
                      <a:cubicBezTo>
                        <a:pt x="454" y="25"/>
                        <a:pt x="485" y="37"/>
                        <a:pt x="510" y="56"/>
                      </a:cubicBezTo>
                      <a:cubicBezTo>
                        <a:pt x="535" y="74"/>
                        <a:pt x="547" y="92"/>
                        <a:pt x="547" y="113"/>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5"/>
                <p:cNvSpPr>
                  <a:spLocks noChangeArrowheads="1"/>
                </p:cNvSpPr>
                <p:nvPr/>
              </p:nvSpPr>
              <p:spPr bwMode="auto">
                <a:xfrm>
                  <a:off x="7948474" y="1637138"/>
                  <a:ext cx="196850" cy="41275"/>
                </a:xfrm>
                <a:custGeom>
                  <a:avLst/>
                  <a:gdLst>
                    <a:gd name="T0" fmla="*/ 547 w 548"/>
                    <a:gd name="T1" fmla="*/ 0 h 115"/>
                    <a:gd name="T2" fmla="*/ 273 w 548"/>
                    <a:gd name="T3" fmla="*/ 114 h 115"/>
                    <a:gd name="T4" fmla="*/ 0 w 548"/>
                    <a:gd name="T5" fmla="*/ 0 h 115"/>
                  </a:gdLst>
                  <a:ahLst/>
                  <a:cxnLst>
                    <a:cxn ang="0">
                      <a:pos x="T0" y="T1"/>
                    </a:cxn>
                    <a:cxn ang="0">
                      <a:pos x="T2" y="T3"/>
                    </a:cxn>
                    <a:cxn ang="0">
                      <a:pos x="T4" y="T5"/>
                    </a:cxn>
                  </a:cxnLst>
                  <a:rect l="0" t="0" r="r" b="b"/>
                  <a:pathLst>
                    <a:path w="548" h="115">
                      <a:moveTo>
                        <a:pt x="547" y="0"/>
                      </a:moveTo>
                      <a:cubicBezTo>
                        <a:pt x="547" y="63"/>
                        <a:pt x="425" y="114"/>
                        <a:pt x="273" y="114"/>
                      </a:cubicBezTo>
                      <a:cubicBezTo>
                        <a:pt x="122" y="114"/>
                        <a:pt x="0" y="63"/>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 name="Freeform 6"/>
                <p:cNvSpPr>
                  <a:spLocks noChangeArrowheads="1"/>
                </p:cNvSpPr>
                <p:nvPr/>
              </p:nvSpPr>
              <p:spPr bwMode="auto">
                <a:xfrm>
                  <a:off x="7948474" y="1678413"/>
                  <a:ext cx="196850" cy="41275"/>
                </a:xfrm>
                <a:custGeom>
                  <a:avLst/>
                  <a:gdLst>
                    <a:gd name="T0" fmla="*/ 547 w 548"/>
                    <a:gd name="T1" fmla="*/ 0 h 115"/>
                    <a:gd name="T2" fmla="*/ 273 w 548"/>
                    <a:gd name="T3" fmla="*/ 114 h 115"/>
                    <a:gd name="T4" fmla="*/ 0 w 548"/>
                    <a:gd name="T5" fmla="*/ 0 h 115"/>
                  </a:gdLst>
                  <a:ahLst/>
                  <a:cxnLst>
                    <a:cxn ang="0">
                      <a:pos x="T0" y="T1"/>
                    </a:cxn>
                    <a:cxn ang="0">
                      <a:pos x="T2" y="T3"/>
                    </a:cxn>
                    <a:cxn ang="0">
                      <a:pos x="T4" y="T5"/>
                    </a:cxn>
                  </a:cxnLst>
                  <a:rect l="0" t="0" r="r" b="b"/>
                  <a:pathLst>
                    <a:path w="548" h="115">
                      <a:moveTo>
                        <a:pt x="547" y="0"/>
                      </a:moveTo>
                      <a:cubicBezTo>
                        <a:pt x="547" y="63"/>
                        <a:pt x="425" y="114"/>
                        <a:pt x="273" y="114"/>
                      </a:cubicBezTo>
                      <a:cubicBezTo>
                        <a:pt x="122" y="114"/>
                        <a:pt x="0" y="63"/>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1" name="Freeform 7"/>
                <p:cNvSpPr>
                  <a:spLocks noChangeArrowheads="1"/>
                </p:cNvSpPr>
                <p:nvPr/>
              </p:nvSpPr>
              <p:spPr bwMode="auto">
                <a:xfrm>
                  <a:off x="8015149" y="1757788"/>
                  <a:ext cx="323850" cy="269875"/>
                </a:xfrm>
                <a:custGeom>
                  <a:avLst/>
                  <a:gdLst>
                    <a:gd name="T0" fmla="*/ 0 w 899"/>
                    <a:gd name="T1" fmla="*/ 0 h 748"/>
                    <a:gd name="T2" fmla="*/ 0 w 899"/>
                    <a:gd name="T3" fmla="*/ 560 h 748"/>
                    <a:gd name="T4" fmla="*/ 449 w 899"/>
                    <a:gd name="T5" fmla="*/ 747 h 748"/>
                    <a:gd name="T6" fmla="*/ 898 w 899"/>
                    <a:gd name="T7" fmla="*/ 560 h 748"/>
                    <a:gd name="T8" fmla="*/ 898 w 899"/>
                    <a:gd name="T9" fmla="*/ 0 h 748"/>
                    <a:gd name="T10" fmla="*/ 0 w 899"/>
                    <a:gd name="T11" fmla="*/ 0 h 748"/>
                  </a:gdLst>
                  <a:ahLst/>
                  <a:cxnLst>
                    <a:cxn ang="0">
                      <a:pos x="T0" y="T1"/>
                    </a:cxn>
                    <a:cxn ang="0">
                      <a:pos x="T2" y="T3"/>
                    </a:cxn>
                    <a:cxn ang="0">
                      <a:pos x="T4" y="T5"/>
                    </a:cxn>
                    <a:cxn ang="0">
                      <a:pos x="T6" y="T7"/>
                    </a:cxn>
                    <a:cxn ang="0">
                      <a:pos x="T8" y="T9"/>
                    </a:cxn>
                    <a:cxn ang="0">
                      <a:pos x="T10" y="T11"/>
                    </a:cxn>
                  </a:cxnLst>
                  <a:rect l="0" t="0" r="r" b="b"/>
                  <a:pathLst>
                    <a:path w="899" h="748">
                      <a:moveTo>
                        <a:pt x="0" y="0"/>
                      </a:moveTo>
                      <a:lnTo>
                        <a:pt x="0" y="560"/>
                      </a:lnTo>
                      <a:cubicBezTo>
                        <a:pt x="0" y="664"/>
                        <a:pt x="201" y="747"/>
                        <a:pt x="449" y="747"/>
                      </a:cubicBezTo>
                      <a:cubicBezTo>
                        <a:pt x="697" y="747"/>
                        <a:pt x="898" y="664"/>
                        <a:pt x="898" y="560"/>
                      </a:cubicBezTo>
                      <a:lnTo>
                        <a:pt x="898" y="0"/>
                      </a:lnTo>
                      <a:lnTo>
                        <a:pt x="0" y="0"/>
                      </a:lnTo>
                    </a:path>
                  </a:pathLst>
                </a:custGeom>
                <a:solidFill>
                  <a:srgbClr val="FFFFFF"/>
                </a:solidFill>
                <a:ln w="19050" cap="rnd"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8"/>
                <p:cNvSpPr>
                  <a:spLocks noChangeArrowheads="1"/>
                </p:cNvSpPr>
                <p:nvPr/>
              </p:nvSpPr>
              <p:spPr bwMode="auto">
                <a:xfrm>
                  <a:off x="8015149" y="1757788"/>
                  <a:ext cx="323850" cy="269875"/>
                </a:xfrm>
                <a:custGeom>
                  <a:avLst/>
                  <a:gdLst>
                    <a:gd name="T0" fmla="*/ 0 w 899"/>
                    <a:gd name="T1" fmla="*/ 0 h 748"/>
                    <a:gd name="T2" fmla="*/ 0 w 899"/>
                    <a:gd name="T3" fmla="*/ 560 h 748"/>
                    <a:gd name="T4" fmla="*/ 449 w 899"/>
                    <a:gd name="T5" fmla="*/ 747 h 748"/>
                    <a:gd name="T6" fmla="*/ 898 w 899"/>
                    <a:gd name="T7" fmla="*/ 560 h 748"/>
                    <a:gd name="T8" fmla="*/ 898 w 899"/>
                    <a:gd name="T9" fmla="*/ 0 h 748"/>
                  </a:gdLst>
                  <a:ahLst/>
                  <a:cxnLst>
                    <a:cxn ang="0">
                      <a:pos x="T0" y="T1"/>
                    </a:cxn>
                    <a:cxn ang="0">
                      <a:pos x="T2" y="T3"/>
                    </a:cxn>
                    <a:cxn ang="0">
                      <a:pos x="T4" y="T5"/>
                    </a:cxn>
                    <a:cxn ang="0">
                      <a:pos x="T6" y="T7"/>
                    </a:cxn>
                    <a:cxn ang="0">
                      <a:pos x="T8" y="T9"/>
                    </a:cxn>
                  </a:cxnLst>
                  <a:rect l="0" t="0" r="r" b="b"/>
                  <a:pathLst>
                    <a:path w="899" h="748">
                      <a:moveTo>
                        <a:pt x="0" y="0"/>
                      </a:moveTo>
                      <a:lnTo>
                        <a:pt x="0" y="560"/>
                      </a:lnTo>
                      <a:cubicBezTo>
                        <a:pt x="0" y="664"/>
                        <a:pt x="201" y="747"/>
                        <a:pt x="449" y="747"/>
                      </a:cubicBezTo>
                      <a:cubicBezTo>
                        <a:pt x="697" y="747"/>
                        <a:pt x="898" y="664"/>
                        <a:pt x="898" y="560"/>
                      </a:cubicBezTo>
                      <a:lnTo>
                        <a:pt x="898" y="0"/>
                      </a:ln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 name="Freeform 9"/>
                <p:cNvSpPr>
                  <a:spLocks noChangeArrowheads="1"/>
                </p:cNvSpPr>
                <p:nvPr/>
              </p:nvSpPr>
              <p:spPr bwMode="auto">
                <a:xfrm>
                  <a:off x="8015149" y="1691113"/>
                  <a:ext cx="323850" cy="134938"/>
                </a:xfrm>
                <a:custGeom>
                  <a:avLst/>
                  <a:gdLst>
                    <a:gd name="T0" fmla="*/ 898 w 899"/>
                    <a:gd name="T1" fmla="*/ 187 h 374"/>
                    <a:gd name="T2" fmla="*/ 838 w 899"/>
                    <a:gd name="T3" fmla="*/ 280 h 374"/>
                    <a:gd name="T4" fmla="*/ 673 w 899"/>
                    <a:gd name="T5" fmla="*/ 348 h 374"/>
                    <a:gd name="T6" fmla="*/ 449 w 899"/>
                    <a:gd name="T7" fmla="*/ 373 h 374"/>
                    <a:gd name="T8" fmla="*/ 225 w 899"/>
                    <a:gd name="T9" fmla="*/ 348 h 374"/>
                    <a:gd name="T10" fmla="*/ 60 w 899"/>
                    <a:gd name="T11" fmla="*/ 280 h 374"/>
                    <a:gd name="T12" fmla="*/ 0 w 899"/>
                    <a:gd name="T13" fmla="*/ 187 h 374"/>
                    <a:gd name="T14" fmla="*/ 60 w 899"/>
                    <a:gd name="T15" fmla="*/ 93 h 374"/>
                    <a:gd name="T16" fmla="*/ 225 w 899"/>
                    <a:gd name="T17" fmla="*/ 25 h 374"/>
                    <a:gd name="T18" fmla="*/ 449 w 899"/>
                    <a:gd name="T19" fmla="*/ 0 h 374"/>
                    <a:gd name="T20" fmla="*/ 673 w 899"/>
                    <a:gd name="T21" fmla="*/ 25 h 374"/>
                    <a:gd name="T22" fmla="*/ 838 w 899"/>
                    <a:gd name="T23" fmla="*/ 93 h 374"/>
                    <a:gd name="T24" fmla="*/ 898 w 899"/>
                    <a:gd name="T25" fmla="*/ 18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9" h="374">
                      <a:moveTo>
                        <a:pt x="898" y="187"/>
                      </a:moveTo>
                      <a:cubicBezTo>
                        <a:pt x="898" y="221"/>
                        <a:pt x="880" y="250"/>
                        <a:pt x="838" y="280"/>
                      </a:cubicBezTo>
                      <a:cubicBezTo>
                        <a:pt x="797" y="310"/>
                        <a:pt x="745" y="330"/>
                        <a:pt x="673" y="348"/>
                      </a:cubicBezTo>
                      <a:cubicBezTo>
                        <a:pt x="602" y="365"/>
                        <a:pt x="532" y="373"/>
                        <a:pt x="449" y="373"/>
                      </a:cubicBezTo>
                      <a:cubicBezTo>
                        <a:pt x="366" y="373"/>
                        <a:pt x="297" y="365"/>
                        <a:pt x="225" y="348"/>
                      </a:cubicBezTo>
                      <a:cubicBezTo>
                        <a:pt x="154" y="330"/>
                        <a:pt x="102" y="310"/>
                        <a:pt x="60" y="280"/>
                      </a:cubicBezTo>
                      <a:cubicBezTo>
                        <a:pt x="19" y="250"/>
                        <a:pt x="0" y="221"/>
                        <a:pt x="0" y="187"/>
                      </a:cubicBezTo>
                      <a:cubicBezTo>
                        <a:pt x="0" y="152"/>
                        <a:pt x="19" y="123"/>
                        <a:pt x="60" y="93"/>
                      </a:cubicBezTo>
                      <a:cubicBezTo>
                        <a:pt x="102" y="63"/>
                        <a:pt x="154" y="42"/>
                        <a:pt x="225" y="25"/>
                      </a:cubicBezTo>
                      <a:cubicBezTo>
                        <a:pt x="297" y="7"/>
                        <a:pt x="366" y="0"/>
                        <a:pt x="449" y="0"/>
                      </a:cubicBezTo>
                      <a:cubicBezTo>
                        <a:pt x="532" y="0"/>
                        <a:pt x="602" y="7"/>
                        <a:pt x="673" y="25"/>
                      </a:cubicBezTo>
                      <a:cubicBezTo>
                        <a:pt x="745" y="42"/>
                        <a:pt x="797" y="63"/>
                        <a:pt x="838" y="93"/>
                      </a:cubicBezTo>
                      <a:cubicBezTo>
                        <a:pt x="880" y="123"/>
                        <a:pt x="898" y="152"/>
                        <a:pt x="898" y="187"/>
                      </a:cubicBezTo>
                    </a:path>
                  </a:pathLst>
                </a:custGeom>
                <a:solidFill>
                  <a:srgbClr val="FFFFFF"/>
                </a:solidFill>
                <a:ln w="19050" cap="rnd"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10"/>
                <p:cNvSpPr>
                  <a:spLocks noChangeArrowheads="1"/>
                </p:cNvSpPr>
                <p:nvPr/>
              </p:nvSpPr>
              <p:spPr bwMode="auto">
                <a:xfrm>
                  <a:off x="8015149" y="1691113"/>
                  <a:ext cx="323850" cy="134938"/>
                </a:xfrm>
                <a:custGeom>
                  <a:avLst/>
                  <a:gdLst>
                    <a:gd name="T0" fmla="*/ 898 w 899"/>
                    <a:gd name="T1" fmla="*/ 187 h 374"/>
                    <a:gd name="T2" fmla="*/ 838 w 899"/>
                    <a:gd name="T3" fmla="*/ 280 h 374"/>
                    <a:gd name="T4" fmla="*/ 673 w 899"/>
                    <a:gd name="T5" fmla="*/ 348 h 374"/>
                    <a:gd name="T6" fmla="*/ 449 w 899"/>
                    <a:gd name="T7" fmla="*/ 373 h 374"/>
                    <a:gd name="T8" fmla="*/ 225 w 899"/>
                    <a:gd name="T9" fmla="*/ 348 h 374"/>
                    <a:gd name="T10" fmla="*/ 60 w 899"/>
                    <a:gd name="T11" fmla="*/ 280 h 374"/>
                    <a:gd name="T12" fmla="*/ 0 w 899"/>
                    <a:gd name="T13" fmla="*/ 187 h 374"/>
                    <a:gd name="T14" fmla="*/ 60 w 899"/>
                    <a:gd name="T15" fmla="*/ 93 h 374"/>
                    <a:gd name="T16" fmla="*/ 225 w 899"/>
                    <a:gd name="T17" fmla="*/ 25 h 374"/>
                    <a:gd name="T18" fmla="*/ 449 w 899"/>
                    <a:gd name="T19" fmla="*/ 0 h 374"/>
                    <a:gd name="T20" fmla="*/ 673 w 899"/>
                    <a:gd name="T21" fmla="*/ 25 h 374"/>
                    <a:gd name="T22" fmla="*/ 838 w 899"/>
                    <a:gd name="T23" fmla="*/ 93 h 374"/>
                    <a:gd name="T24" fmla="*/ 898 w 899"/>
                    <a:gd name="T25" fmla="*/ 18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9" h="374">
                      <a:moveTo>
                        <a:pt x="898" y="187"/>
                      </a:moveTo>
                      <a:cubicBezTo>
                        <a:pt x="898" y="221"/>
                        <a:pt x="880" y="250"/>
                        <a:pt x="838" y="280"/>
                      </a:cubicBezTo>
                      <a:cubicBezTo>
                        <a:pt x="797" y="310"/>
                        <a:pt x="745" y="330"/>
                        <a:pt x="673" y="348"/>
                      </a:cubicBezTo>
                      <a:cubicBezTo>
                        <a:pt x="602" y="365"/>
                        <a:pt x="532" y="373"/>
                        <a:pt x="449" y="373"/>
                      </a:cubicBezTo>
                      <a:cubicBezTo>
                        <a:pt x="366" y="373"/>
                        <a:pt x="297" y="365"/>
                        <a:pt x="225" y="348"/>
                      </a:cubicBezTo>
                      <a:cubicBezTo>
                        <a:pt x="154" y="330"/>
                        <a:pt x="102" y="310"/>
                        <a:pt x="60" y="280"/>
                      </a:cubicBezTo>
                      <a:cubicBezTo>
                        <a:pt x="19" y="250"/>
                        <a:pt x="0" y="221"/>
                        <a:pt x="0" y="187"/>
                      </a:cubicBezTo>
                      <a:cubicBezTo>
                        <a:pt x="0" y="152"/>
                        <a:pt x="19" y="123"/>
                        <a:pt x="60" y="93"/>
                      </a:cubicBezTo>
                      <a:cubicBezTo>
                        <a:pt x="102" y="63"/>
                        <a:pt x="154" y="42"/>
                        <a:pt x="225" y="25"/>
                      </a:cubicBezTo>
                      <a:cubicBezTo>
                        <a:pt x="297" y="7"/>
                        <a:pt x="366" y="0"/>
                        <a:pt x="449" y="0"/>
                      </a:cubicBezTo>
                      <a:cubicBezTo>
                        <a:pt x="532" y="0"/>
                        <a:pt x="602" y="7"/>
                        <a:pt x="673" y="25"/>
                      </a:cubicBezTo>
                      <a:cubicBezTo>
                        <a:pt x="745" y="42"/>
                        <a:pt x="797" y="63"/>
                        <a:pt x="838" y="93"/>
                      </a:cubicBezTo>
                      <a:cubicBezTo>
                        <a:pt x="880" y="123"/>
                        <a:pt x="898" y="152"/>
                        <a:pt x="898" y="187"/>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11"/>
                <p:cNvSpPr>
                  <a:spLocks noChangeArrowheads="1"/>
                </p:cNvSpPr>
                <p:nvPr/>
              </p:nvSpPr>
              <p:spPr bwMode="auto">
                <a:xfrm>
                  <a:off x="8015149" y="1824463"/>
                  <a:ext cx="323850" cy="68263"/>
                </a:xfrm>
                <a:custGeom>
                  <a:avLst/>
                  <a:gdLst>
                    <a:gd name="T0" fmla="*/ 898 w 899"/>
                    <a:gd name="T1" fmla="*/ 0 h 188"/>
                    <a:gd name="T2" fmla="*/ 449 w 899"/>
                    <a:gd name="T3" fmla="*/ 187 h 188"/>
                    <a:gd name="T4" fmla="*/ 0 w 899"/>
                    <a:gd name="T5" fmla="*/ 0 h 188"/>
                  </a:gdLst>
                  <a:ahLst/>
                  <a:cxnLst>
                    <a:cxn ang="0">
                      <a:pos x="T0" y="T1"/>
                    </a:cxn>
                    <a:cxn ang="0">
                      <a:pos x="T2" y="T3"/>
                    </a:cxn>
                    <a:cxn ang="0">
                      <a:pos x="T4" y="T5"/>
                    </a:cxn>
                  </a:cxnLst>
                  <a:rect l="0" t="0" r="r" b="b"/>
                  <a:pathLst>
                    <a:path w="899" h="188">
                      <a:moveTo>
                        <a:pt x="898" y="0"/>
                      </a:moveTo>
                      <a:cubicBezTo>
                        <a:pt x="898" y="104"/>
                        <a:pt x="697" y="187"/>
                        <a:pt x="449" y="187"/>
                      </a:cubicBezTo>
                      <a:cubicBezTo>
                        <a:pt x="201" y="187"/>
                        <a:pt x="0" y="104"/>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6" name="Freeform 12"/>
                <p:cNvSpPr>
                  <a:spLocks noChangeArrowheads="1"/>
                </p:cNvSpPr>
                <p:nvPr/>
              </p:nvSpPr>
              <p:spPr bwMode="auto">
                <a:xfrm>
                  <a:off x="8015149" y="1892726"/>
                  <a:ext cx="323850" cy="68262"/>
                </a:xfrm>
                <a:custGeom>
                  <a:avLst/>
                  <a:gdLst>
                    <a:gd name="T0" fmla="*/ 898 w 899"/>
                    <a:gd name="T1" fmla="*/ 0 h 188"/>
                    <a:gd name="T2" fmla="*/ 449 w 899"/>
                    <a:gd name="T3" fmla="*/ 187 h 188"/>
                    <a:gd name="T4" fmla="*/ 0 w 899"/>
                    <a:gd name="T5" fmla="*/ 0 h 188"/>
                  </a:gdLst>
                  <a:ahLst/>
                  <a:cxnLst>
                    <a:cxn ang="0">
                      <a:pos x="T0" y="T1"/>
                    </a:cxn>
                    <a:cxn ang="0">
                      <a:pos x="T2" y="T3"/>
                    </a:cxn>
                    <a:cxn ang="0">
                      <a:pos x="T4" y="T5"/>
                    </a:cxn>
                  </a:cxnLst>
                  <a:rect l="0" t="0" r="r" b="b"/>
                  <a:pathLst>
                    <a:path w="899" h="188">
                      <a:moveTo>
                        <a:pt x="898" y="0"/>
                      </a:moveTo>
                      <a:cubicBezTo>
                        <a:pt x="898" y="104"/>
                        <a:pt x="697" y="187"/>
                        <a:pt x="449" y="187"/>
                      </a:cubicBezTo>
                      <a:cubicBezTo>
                        <a:pt x="201" y="187"/>
                        <a:pt x="0" y="104"/>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7" name="Freeform 13"/>
                <p:cNvSpPr>
                  <a:spLocks noChangeArrowheads="1"/>
                </p:cNvSpPr>
                <p:nvPr/>
              </p:nvSpPr>
              <p:spPr bwMode="auto">
                <a:xfrm>
                  <a:off x="7418249" y="1733976"/>
                  <a:ext cx="350838" cy="293687"/>
                </a:xfrm>
                <a:custGeom>
                  <a:avLst/>
                  <a:gdLst>
                    <a:gd name="T0" fmla="*/ 0 w 976"/>
                    <a:gd name="T1" fmla="*/ 0 h 814"/>
                    <a:gd name="T2" fmla="*/ 0 w 976"/>
                    <a:gd name="T3" fmla="*/ 609 h 814"/>
                    <a:gd name="T4" fmla="*/ 488 w 976"/>
                    <a:gd name="T5" fmla="*/ 813 h 814"/>
                    <a:gd name="T6" fmla="*/ 975 w 976"/>
                    <a:gd name="T7" fmla="*/ 609 h 814"/>
                    <a:gd name="T8" fmla="*/ 975 w 976"/>
                    <a:gd name="T9" fmla="*/ 0 h 814"/>
                    <a:gd name="T10" fmla="*/ 0 w 976"/>
                    <a:gd name="T11" fmla="*/ 0 h 814"/>
                  </a:gdLst>
                  <a:ahLst/>
                  <a:cxnLst>
                    <a:cxn ang="0">
                      <a:pos x="T0" y="T1"/>
                    </a:cxn>
                    <a:cxn ang="0">
                      <a:pos x="T2" y="T3"/>
                    </a:cxn>
                    <a:cxn ang="0">
                      <a:pos x="T4" y="T5"/>
                    </a:cxn>
                    <a:cxn ang="0">
                      <a:pos x="T6" y="T7"/>
                    </a:cxn>
                    <a:cxn ang="0">
                      <a:pos x="T8" y="T9"/>
                    </a:cxn>
                    <a:cxn ang="0">
                      <a:pos x="T10" y="T11"/>
                    </a:cxn>
                  </a:cxnLst>
                  <a:rect l="0" t="0" r="r" b="b"/>
                  <a:pathLst>
                    <a:path w="976" h="814">
                      <a:moveTo>
                        <a:pt x="0" y="0"/>
                      </a:moveTo>
                      <a:lnTo>
                        <a:pt x="0" y="609"/>
                      </a:lnTo>
                      <a:cubicBezTo>
                        <a:pt x="0" y="722"/>
                        <a:pt x="219" y="813"/>
                        <a:pt x="488" y="813"/>
                      </a:cubicBezTo>
                      <a:cubicBezTo>
                        <a:pt x="757" y="813"/>
                        <a:pt x="975" y="722"/>
                        <a:pt x="975" y="609"/>
                      </a:cubicBezTo>
                      <a:lnTo>
                        <a:pt x="975" y="0"/>
                      </a:lnTo>
                      <a:lnTo>
                        <a:pt x="0" y="0"/>
                      </a:lnTo>
                    </a:path>
                  </a:pathLst>
                </a:custGeom>
                <a:solidFill>
                  <a:srgbClr val="FFFFFF"/>
                </a:solidFill>
                <a:ln w="19050" cap="rnd"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14"/>
                <p:cNvSpPr>
                  <a:spLocks noChangeArrowheads="1"/>
                </p:cNvSpPr>
                <p:nvPr/>
              </p:nvSpPr>
              <p:spPr bwMode="auto">
                <a:xfrm>
                  <a:off x="7418249" y="1733976"/>
                  <a:ext cx="350838" cy="293687"/>
                </a:xfrm>
                <a:custGeom>
                  <a:avLst/>
                  <a:gdLst>
                    <a:gd name="T0" fmla="*/ 0 w 976"/>
                    <a:gd name="T1" fmla="*/ 0 h 814"/>
                    <a:gd name="T2" fmla="*/ 0 w 976"/>
                    <a:gd name="T3" fmla="*/ 609 h 814"/>
                    <a:gd name="T4" fmla="*/ 488 w 976"/>
                    <a:gd name="T5" fmla="*/ 813 h 814"/>
                    <a:gd name="T6" fmla="*/ 975 w 976"/>
                    <a:gd name="T7" fmla="*/ 609 h 814"/>
                    <a:gd name="T8" fmla="*/ 975 w 976"/>
                    <a:gd name="T9" fmla="*/ 0 h 814"/>
                  </a:gdLst>
                  <a:ahLst/>
                  <a:cxnLst>
                    <a:cxn ang="0">
                      <a:pos x="T0" y="T1"/>
                    </a:cxn>
                    <a:cxn ang="0">
                      <a:pos x="T2" y="T3"/>
                    </a:cxn>
                    <a:cxn ang="0">
                      <a:pos x="T4" y="T5"/>
                    </a:cxn>
                    <a:cxn ang="0">
                      <a:pos x="T6" y="T7"/>
                    </a:cxn>
                    <a:cxn ang="0">
                      <a:pos x="T8" y="T9"/>
                    </a:cxn>
                  </a:cxnLst>
                  <a:rect l="0" t="0" r="r" b="b"/>
                  <a:pathLst>
                    <a:path w="976" h="814">
                      <a:moveTo>
                        <a:pt x="0" y="0"/>
                      </a:moveTo>
                      <a:lnTo>
                        <a:pt x="0" y="609"/>
                      </a:lnTo>
                      <a:cubicBezTo>
                        <a:pt x="0" y="722"/>
                        <a:pt x="219" y="813"/>
                        <a:pt x="488" y="813"/>
                      </a:cubicBezTo>
                      <a:cubicBezTo>
                        <a:pt x="757" y="813"/>
                        <a:pt x="975" y="722"/>
                        <a:pt x="975" y="609"/>
                      </a:cubicBezTo>
                      <a:lnTo>
                        <a:pt x="975" y="0"/>
                      </a:ln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9" name="Freeform 15"/>
                <p:cNvSpPr>
                  <a:spLocks noChangeArrowheads="1"/>
                </p:cNvSpPr>
                <p:nvPr/>
              </p:nvSpPr>
              <p:spPr bwMode="auto">
                <a:xfrm>
                  <a:off x="7418249" y="1659363"/>
                  <a:ext cx="350838" cy="146050"/>
                </a:xfrm>
                <a:custGeom>
                  <a:avLst/>
                  <a:gdLst>
                    <a:gd name="T0" fmla="*/ 975 w 976"/>
                    <a:gd name="T1" fmla="*/ 203 h 407"/>
                    <a:gd name="T2" fmla="*/ 910 w 976"/>
                    <a:gd name="T3" fmla="*/ 305 h 407"/>
                    <a:gd name="T4" fmla="*/ 732 w 976"/>
                    <a:gd name="T5" fmla="*/ 379 h 407"/>
                    <a:gd name="T6" fmla="*/ 488 w 976"/>
                    <a:gd name="T7" fmla="*/ 406 h 407"/>
                    <a:gd name="T8" fmla="*/ 244 w 976"/>
                    <a:gd name="T9" fmla="*/ 379 h 407"/>
                    <a:gd name="T10" fmla="*/ 66 w 976"/>
                    <a:gd name="T11" fmla="*/ 305 h 407"/>
                    <a:gd name="T12" fmla="*/ 0 w 976"/>
                    <a:gd name="T13" fmla="*/ 203 h 407"/>
                    <a:gd name="T14" fmla="*/ 66 w 976"/>
                    <a:gd name="T15" fmla="*/ 101 h 407"/>
                    <a:gd name="T16" fmla="*/ 244 w 976"/>
                    <a:gd name="T17" fmla="*/ 27 h 407"/>
                    <a:gd name="T18" fmla="*/ 488 w 976"/>
                    <a:gd name="T19" fmla="*/ 0 h 407"/>
                    <a:gd name="T20" fmla="*/ 732 w 976"/>
                    <a:gd name="T21" fmla="*/ 27 h 407"/>
                    <a:gd name="T22" fmla="*/ 910 w 976"/>
                    <a:gd name="T23" fmla="*/ 101 h 407"/>
                    <a:gd name="T24" fmla="*/ 975 w 976"/>
                    <a:gd name="T25" fmla="*/ 2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6" h="407">
                      <a:moveTo>
                        <a:pt x="975" y="203"/>
                      </a:moveTo>
                      <a:cubicBezTo>
                        <a:pt x="975" y="240"/>
                        <a:pt x="955" y="272"/>
                        <a:pt x="910" y="305"/>
                      </a:cubicBezTo>
                      <a:cubicBezTo>
                        <a:pt x="865" y="337"/>
                        <a:pt x="810" y="360"/>
                        <a:pt x="732" y="379"/>
                      </a:cubicBezTo>
                      <a:cubicBezTo>
                        <a:pt x="655" y="398"/>
                        <a:pt x="578" y="406"/>
                        <a:pt x="488" y="406"/>
                      </a:cubicBezTo>
                      <a:cubicBezTo>
                        <a:pt x="398" y="406"/>
                        <a:pt x="322" y="398"/>
                        <a:pt x="244" y="379"/>
                      </a:cubicBezTo>
                      <a:cubicBezTo>
                        <a:pt x="166" y="360"/>
                        <a:pt x="111" y="337"/>
                        <a:pt x="66" y="305"/>
                      </a:cubicBezTo>
                      <a:cubicBezTo>
                        <a:pt x="21" y="272"/>
                        <a:pt x="0" y="240"/>
                        <a:pt x="0" y="203"/>
                      </a:cubicBezTo>
                      <a:cubicBezTo>
                        <a:pt x="0" y="166"/>
                        <a:pt x="21" y="133"/>
                        <a:pt x="66" y="101"/>
                      </a:cubicBezTo>
                      <a:cubicBezTo>
                        <a:pt x="111" y="68"/>
                        <a:pt x="166" y="46"/>
                        <a:pt x="244" y="27"/>
                      </a:cubicBezTo>
                      <a:cubicBezTo>
                        <a:pt x="322" y="8"/>
                        <a:pt x="398" y="0"/>
                        <a:pt x="488" y="0"/>
                      </a:cubicBezTo>
                      <a:cubicBezTo>
                        <a:pt x="578" y="0"/>
                        <a:pt x="655" y="8"/>
                        <a:pt x="732" y="27"/>
                      </a:cubicBezTo>
                      <a:cubicBezTo>
                        <a:pt x="810" y="46"/>
                        <a:pt x="865" y="68"/>
                        <a:pt x="910" y="101"/>
                      </a:cubicBezTo>
                      <a:cubicBezTo>
                        <a:pt x="955" y="133"/>
                        <a:pt x="975" y="166"/>
                        <a:pt x="975" y="203"/>
                      </a:cubicBezTo>
                    </a:path>
                  </a:pathLst>
                </a:custGeom>
                <a:solidFill>
                  <a:srgbClr val="FFFFFF"/>
                </a:solidFill>
                <a:ln w="19050" cap="rnd"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16"/>
                <p:cNvSpPr>
                  <a:spLocks noChangeArrowheads="1"/>
                </p:cNvSpPr>
                <p:nvPr/>
              </p:nvSpPr>
              <p:spPr bwMode="auto">
                <a:xfrm>
                  <a:off x="7418249" y="1659363"/>
                  <a:ext cx="350838" cy="146050"/>
                </a:xfrm>
                <a:custGeom>
                  <a:avLst/>
                  <a:gdLst>
                    <a:gd name="T0" fmla="*/ 975 w 976"/>
                    <a:gd name="T1" fmla="*/ 203 h 407"/>
                    <a:gd name="T2" fmla="*/ 910 w 976"/>
                    <a:gd name="T3" fmla="*/ 305 h 407"/>
                    <a:gd name="T4" fmla="*/ 732 w 976"/>
                    <a:gd name="T5" fmla="*/ 379 h 407"/>
                    <a:gd name="T6" fmla="*/ 488 w 976"/>
                    <a:gd name="T7" fmla="*/ 406 h 407"/>
                    <a:gd name="T8" fmla="*/ 244 w 976"/>
                    <a:gd name="T9" fmla="*/ 379 h 407"/>
                    <a:gd name="T10" fmla="*/ 66 w 976"/>
                    <a:gd name="T11" fmla="*/ 305 h 407"/>
                    <a:gd name="T12" fmla="*/ 0 w 976"/>
                    <a:gd name="T13" fmla="*/ 203 h 407"/>
                    <a:gd name="T14" fmla="*/ 66 w 976"/>
                    <a:gd name="T15" fmla="*/ 101 h 407"/>
                    <a:gd name="T16" fmla="*/ 244 w 976"/>
                    <a:gd name="T17" fmla="*/ 27 h 407"/>
                    <a:gd name="T18" fmla="*/ 488 w 976"/>
                    <a:gd name="T19" fmla="*/ 0 h 407"/>
                    <a:gd name="T20" fmla="*/ 732 w 976"/>
                    <a:gd name="T21" fmla="*/ 27 h 407"/>
                    <a:gd name="T22" fmla="*/ 910 w 976"/>
                    <a:gd name="T23" fmla="*/ 101 h 407"/>
                    <a:gd name="T24" fmla="*/ 975 w 976"/>
                    <a:gd name="T25" fmla="*/ 2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6" h="407">
                      <a:moveTo>
                        <a:pt x="975" y="203"/>
                      </a:moveTo>
                      <a:cubicBezTo>
                        <a:pt x="975" y="240"/>
                        <a:pt x="955" y="272"/>
                        <a:pt x="910" y="305"/>
                      </a:cubicBezTo>
                      <a:cubicBezTo>
                        <a:pt x="865" y="337"/>
                        <a:pt x="810" y="360"/>
                        <a:pt x="732" y="379"/>
                      </a:cubicBezTo>
                      <a:cubicBezTo>
                        <a:pt x="655" y="398"/>
                        <a:pt x="578" y="406"/>
                        <a:pt x="488" y="406"/>
                      </a:cubicBezTo>
                      <a:cubicBezTo>
                        <a:pt x="398" y="406"/>
                        <a:pt x="322" y="398"/>
                        <a:pt x="244" y="379"/>
                      </a:cubicBezTo>
                      <a:cubicBezTo>
                        <a:pt x="166" y="360"/>
                        <a:pt x="111" y="337"/>
                        <a:pt x="66" y="305"/>
                      </a:cubicBezTo>
                      <a:cubicBezTo>
                        <a:pt x="21" y="272"/>
                        <a:pt x="0" y="240"/>
                        <a:pt x="0" y="203"/>
                      </a:cubicBezTo>
                      <a:cubicBezTo>
                        <a:pt x="0" y="166"/>
                        <a:pt x="21" y="133"/>
                        <a:pt x="66" y="101"/>
                      </a:cubicBezTo>
                      <a:cubicBezTo>
                        <a:pt x="111" y="68"/>
                        <a:pt x="166" y="46"/>
                        <a:pt x="244" y="27"/>
                      </a:cubicBezTo>
                      <a:cubicBezTo>
                        <a:pt x="322" y="8"/>
                        <a:pt x="398" y="0"/>
                        <a:pt x="488" y="0"/>
                      </a:cubicBezTo>
                      <a:cubicBezTo>
                        <a:pt x="578" y="0"/>
                        <a:pt x="655" y="8"/>
                        <a:pt x="732" y="27"/>
                      </a:cubicBezTo>
                      <a:cubicBezTo>
                        <a:pt x="810" y="46"/>
                        <a:pt x="865" y="68"/>
                        <a:pt x="910" y="101"/>
                      </a:cubicBezTo>
                      <a:cubicBezTo>
                        <a:pt x="955" y="133"/>
                        <a:pt x="975" y="166"/>
                        <a:pt x="975" y="203"/>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17"/>
                <p:cNvSpPr>
                  <a:spLocks noChangeArrowheads="1"/>
                </p:cNvSpPr>
                <p:nvPr/>
              </p:nvSpPr>
              <p:spPr bwMode="auto">
                <a:xfrm>
                  <a:off x="7418249" y="1807001"/>
                  <a:ext cx="350838" cy="73025"/>
                </a:xfrm>
                <a:custGeom>
                  <a:avLst/>
                  <a:gdLst>
                    <a:gd name="T0" fmla="*/ 975 w 976"/>
                    <a:gd name="T1" fmla="*/ 0 h 204"/>
                    <a:gd name="T2" fmla="*/ 488 w 976"/>
                    <a:gd name="T3" fmla="*/ 203 h 204"/>
                    <a:gd name="T4" fmla="*/ 0 w 976"/>
                    <a:gd name="T5" fmla="*/ 0 h 204"/>
                  </a:gdLst>
                  <a:ahLst/>
                  <a:cxnLst>
                    <a:cxn ang="0">
                      <a:pos x="T0" y="T1"/>
                    </a:cxn>
                    <a:cxn ang="0">
                      <a:pos x="T2" y="T3"/>
                    </a:cxn>
                    <a:cxn ang="0">
                      <a:pos x="T4" y="T5"/>
                    </a:cxn>
                  </a:cxnLst>
                  <a:rect l="0" t="0" r="r" b="b"/>
                  <a:pathLst>
                    <a:path w="976" h="204">
                      <a:moveTo>
                        <a:pt x="975" y="0"/>
                      </a:moveTo>
                      <a:cubicBezTo>
                        <a:pt x="975" y="112"/>
                        <a:pt x="757" y="203"/>
                        <a:pt x="488" y="203"/>
                      </a:cubicBezTo>
                      <a:cubicBezTo>
                        <a:pt x="219" y="203"/>
                        <a:pt x="0" y="112"/>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2" name="Freeform 18"/>
                <p:cNvSpPr>
                  <a:spLocks noChangeArrowheads="1"/>
                </p:cNvSpPr>
                <p:nvPr/>
              </p:nvSpPr>
              <p:spPr bwMode="auto">
                <a:xfrm>
                  <a:off x="7418249" y="1880026"/>
                  <a:ext cx="350838" cy="73025"/>
                </a:xfrm>
                <a:custGeom>
                  <a:avLst/>
                  <a:gdLst>
                    <a:gd name="T0" fmla="*/ 975 w 976"/>
                    <a:gd name="T1" fmla="*/ 0 h 204"/>
                    <a:gd name="T2" fmla="*/ 488 w 976"/>
                    <a:gd name="T3" fmla="*/ 203 h 204"/>
                    <a:gd name="T4" fmla="*/ 0 w 976"/>
                    <a:gd name="T5" fmla="*/ 0 h 204"/>
                  </a:gdLst>
                  <a:ahLst/>
                  <a:cxnLst>
                    <a:cxn ang="0">
                      <a:pos x="T0" y="T1"/>
                    </a:cxn>
                    <a:cxn ang="0">
                      <a:pos x="T2" y="T3"/>
                    </a:cxn>
                    <a:cxn ang="0">
                      <a:pos x="T4" y="T5"/>
                    </a:cxn>
                  </a:cxnLst>
                  <a:rect l="0" t="0" r="r" b="b"/>
                  <a:pathLst>
                    <a:path w="976" h="204">
                      <a:moveTo>
                        <a:pt x="975" y="0"/>
                      </a:moveTo>
                      <a:cubicBezTo>
                        <a:pt x="975" y="112"/>
                        <a:pt x="757" y="203"/>
                        <a:pt x="488" y="203"/>
                      </a:cubicBezTo>
                      <a:cubicBezTo>
                        <a:pt x="219" y="203"/>
                        <a:pt x="0" y="112"/>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3" name="Freeform 19"/>
                <p:cNvSpPr>
                  <a:spLocks noChangeArrowheads="1"/>
                </p:cNvSpPr>
                <p:nvPr/>
              </p:nvSpPr>
              <p:spPr bwMode="auto">
                <a:xfrm>
                  <a:off x="7572237" y="1765726"/>
                  <a:ext cx="539750" cy="450850"/>
                </a:xfrm>
                <a:custGeom>
                  <a:avLst/>
                  <a:gdLst>
                    <a:gd name="T0" fmla="*/ 0 w 1500"/>
                    <a:gd name="T1" fmla="*/ 0 h 1251"/>
                    <a:gd name="T2" fmla="*/ 0 w 1500"/>
                    <a:gd name="T3" fmla="*/ 938 h 1251"/>
                    <a:gd name="T4" fmla="*/ 750 w 1500"/>
                    <a:gd name="T5" fmla="*/ 1250 h 1251"/>
                    <a:gd name="T6" fmla="*/ 1499 w 1500"/>
                    <a:gd name="T7" fmla="*/ 938 h 1251"/>
                    <a:gd name="T8" fmla="*/ 1499 w 1500"/>
                    <a:gd name="T9" fmla="*/ 0 h 1251"/>
                    <a:gd name="T10" fmla="*/ 0 w 1500"/>
                    <a:gd name="T11" fmla="*/ 0 h 1251"/>
                  </a:gdLst>
                  <a:ahLst/>
                  <a:cxnLst>
                    <a:cxn ang="0">
                      <a:pos x="T0" y="T1"/>
                    </a:cxn>
                    <a:cxn ang="0">
                      <a:pos x="T2" y="T3"/>
                    </a:cxn>
                    <a:cxn ang="0">
                      <a:pos x="T4" y="T5"/>
                    </a:cxn>
                    <a:cxn ang="0">
                      <a:pos x="T6" y="T7"/>
                    </a:cxn>
                    <a:cxn ang="0">
                      <a:pos x="T8" y="T9"/>
                    </a:cxn>
                    <a:cxn ang="0">
                      <a:pos x="T10" y="T11"/>
                    </a:cxn>
                  </a:cxnLst>
                  <a:rect l="0" t="0" r="r" b="b"/>
                  <a:pathLst>
                    <a:path w="1500" h="1251">
                      <a:moveTo>
                        <a:pt x="0" y="0"/>
                      </a:moveTo>
                      <a:lnTo>
                        <a:pt x="0" y="938"/>
                      </a:lnTo>
                      <a:cubicBezTo>
                        <a:pt x="0" y="1110"/>
                        <a:pt x="336" y="1250"/>
                        <a:pt x="750" y="1250"/>
                      </a:cubicBezTo>
                      <a:cubicBezTo>
                        <a:pt x="1165" y="1250"/>
                        <a:pt x="1499" y="1110"/>
                        <a:pt x="1499" y="938"/>
                      </a:cubicBezTo>
                      <a:lnTo>
                        <a:pt x="1499" y="0"/>
                      </a:lnTo>
                      <a:lnTo>
                        <a:pt x="0" y="0"/>
                      </a:lnTo>
                    </a:path>
                  </a:pathLst>
                </a:custGeom>
                <a:solidFill>
                  <a:srgbClr val="FFFFFF"/>
                </a:solidFill>
                <a:ln w="19050" cap="rnd"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0"/>
                <p:cNvSpPr>
                  <a:spLocks noChangeArrowheads="1"/>
                </p:cNvSpPr>
                <p:nvPr/>
              </p:nvSpPr>
              <p:spPr bwMode="auto">
                <a:xfrm>
                  <a:off x="7572237" y="1765726"/>
                  <a:ext cx="539750" cy="450850"/>
                </a:xfrm>
                <a:custGeom>
                  <a:avLst/>
                  <a:gdLst>
                    <a:gd name="T0" fmla="*/ 0 w 1500"/>
                    <a:gd name="T1" fmla="*/ 0 h 1251"/>
                    <a:gd name="T2" fmla="*/ 0 w 1500"/>
                    <a:gd name="T3" fmla="*/ 938 h 1251"/>
                    <a:gd name="T4" fmla="*/ 750 w 1500"/>
                    <a:gd name="T5" fmla="*/ 1250 h 1251"/>
                    <a:gd name="T6" fmla="*/ 1499 w 1500"/>
                    <a:gd name="T7" fmla="*/ 938 h 1251"/>
                    <a:gd name="T8" fmla="*/ 1499 w 1500"/>
                    <a:gd name="T9" fmla="*/ 0 h 1251"/>
                  </a:gdLst>
                  <a:ahLst/>
                  <a:cxnLst>
                    <a:cxn ang="0">
                      <a:pos x="T0" y="T1"/>
                    </a:cxn>
                    <a:cxn ang="0">
                      <a:pos x="T2" y="T3"/>
                    </a:cxn>
                    <a:cxn ang="0">
                      <a:pos x="T4" y="T5"/>
                    </a:cxn>
                    <a:cxn ang="0">
                      <a:pos x="T6" y="T7"/>
                    </a:cxn>
                    <a:cxn ang="0">
                      <a:pos x="T8" y="T9"/>
                    </a:cxn>
                  </a:cxnLst>
                  <a:rect l="0" t="0" r="r" b="b"/>
                  <a:pathLst>
                    <a:path w="1500" h="1251">
                      <a:moveTo>
                        <a:pt x="0" y="0"/>
                      </a:moveTo>
                      <a:lnTo>
                        <a:pt x="0" y="938"/>
                      </a:lnTo>
                      <a:cubicBezTo>
                        <a:pt x="0" y="1110"/>
                        <a:pt x="336" y="1250"/>
                        <a:pt x="750" y="1250"/>
                      </a:cubicBezTo>
                      <a:cubicBezTo>
                        <a:pt x="1165" y="1250"/>
                        <a:pt x="1499" y="1110"/>
                        <a:pt x="1499" y="938"/>
                      </a:cubicBezTo>
                      <a:lnTo>
                        <a:pt x="1499" y="0"/>
                      </a:ln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5" name="Freeform 21"/>
                <p:cNvSpPr>
                  <a:spLocks noChangeArrowheads="1"/>
                </p:cNvSpPr>
                <p:nvPr/>
              </p:nvSpPr>
              <p:spPr bwMode="auto">
                <a:xfrm>
                  <a:off x="7572237" y="1653013"/>
                  <a:ext cx="539750" cy="225425"/>
                </a:xfrm>
                <a:custGeom>
                  <a:avLst/>
                  <a:gdLst>
                    <a:gd name="T0" fmla="*/ 1499 w 1500"/>
                    <a:gd name="T1" fmla="*/ 312 h 626"/>
                    <a:gd name="T2" fmla="*/ 1399 w 1500"/>
                    <a:gd name="T3" fmla="*/ 468 h 626"/>
                    <a:gd name="T4" fmla="*/ 1125 w 1500"/>
                    <a:gd name="T5" fmla="*/ 583 h 626"/>
                    <a:gd name="T6" fmla="*/ 750 w 1500"/>
                    <a:gd name="T7" fmla="*/ 625 h 626"/>
                    <a:gd name="T8" fmla="*/ 375 w 1500"/>
                    <a:gd name="T9" fmla="*/ 583 h 626"/>
                    <a:gd name="T10" fmla="*/ 100 w 1500"/>
                    <a:gd name="T11" fmla="*/ 468 h 626"/>
                    <a:gd name="T12" fmla="*/ 0 w 1500"/>
                    <a:gd name="T13" fmla="*/ 312 h 626"/>
                    <a:gd name="T14" fmla="*/ 100 w 1500"/>
                    <a:gd name="T15" fmla="*/ 156 h 626"/>
                    <a:gd name="T16" fmla="*/ 375 w 1500"/>
                    <a:gd name="T17" fmla="*/ 42 h 626"/>
                    <a:gd name="T18" fmla="*/ 750 w 1500"/>
                    <a:gd name="T19" fmla="*/ 0 h 626"/>
                    <a:gd name="T20" fmla="*/ 1125 w 1500"/>
                    <a:gd name="T21" fmla="*/ 42 h 626"/>
                    <a:gd name="T22" fmla="*/ 1399 w 1500"/>
                    <a:gd name="T23" fmla="*/ 156 h 626"/>
                    <a:gd name="T24" fmla="*/ 1499 w 1500"/>
                    <a:gd name="T25" fmla="*/ 312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0" h="626">
                      <a:moveTo>
                        <a:pt x="1499" y="312"/>
                      </a:moveTo>
                      <a:cubicBezTo>
                        <a:pt x="1499" y="370"/>
                        <a:pt x="1468" y="418"/>
                        <a:pt x="1399" y="468"/>
                      </a:cubicBezTo>
                      <a:cubicBezTo>
                        <a:pt x="1330" y="517"/>
                        <a:pt x="1245" y="554"/>
                        <a:pt x="1125" y="583"/>
                      </a:cubicBezTo>
                      <a:cubicBezTo>
                        <a:pt x="1006" y="612"/>
                        <a:pt x="889" y="625"/>
                        <a:pt x="750" y="625"/>
                      </a:cubicBezTo>
                      <a:cubicBezTo>
                        <a:pt x="612" y="625"/>
                        <a:pt x="495" y="612"/>
                        <a:pt x="375" y="583"/>
                      </a:cubicBezTo>
                      <a:cubicBezTo>
                        <a:pt x="256" y="554"/>
                        <a:pt x="169" y="517"/>
                        <a:pt x="100" y="468"/>
                      </a:cubicBezTo>
                      <a:cubicBezTo>
                        <a:pt x="31" y="418"/>
                        <a:pt x="0" y="369"/>
                        <a:pt x="0" y="312"/>
                      </a:cubicBezTo>
                      <a:cubicBezTo>
                        <a:pt x="0" y="254"/>
                        <a:pt x="31" y="206"/>
                        <a:pt x="100" y="156"/>
                      </a:cubicBezTo>
                      <a:cubicBezTo>
                        <a:pt x="169" y="106"/>
                        <a:pt x="256" y="70"/>
                        <a:pt x="375" y="42"/>
                      </a:cubicBezTo>
                      <a:cubicBezTo>
                        <a:pt x="495" y="13"/>
                        <a:pt x="611" y="0"/>
                        <a:pt x="750" y="0"/>
                      </a:cubicBezTo>
                      <a:cubicBezTo>
                        <a:pt x="888" y="0"/>
                        <a:pt x="1006" y="13"/>
                        <a:pt x="1125" y="42"/>
                      </a:cubicBezTo>
                      <a:cubicBezTo>
                        <a:pt x="1245" y="70"/>
                        <a:pt x="1330" y="106"/>
                        <a:pt x="1399" y="156"/>
                      </a:cubicBezTo>
                      <a:cubicBezTo>
                        <a:pt x="1468" y="206"/>
                        <a:pt x="1499" y="255"/>
                        <a:pt x="1499" y="312"/>
                      </a:cubicBezTo>
                    </a:path>
                  </a:pathLst>
                </a:custGeom>
                <a:solidFill>
                  <a:srgbClr val="FFFFFF"/>
                </a:solidFill>
                <a:ln w="19050" cap="rnd"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2"/>
                <p:cNvSpPr>
                  <a:spLocks noChangeArrowheads="1"/>
                </p:cNvSpPr>
                <p:nvPr/>
              </p:nvSpPr>
              <p:spPr bwMode="auto">
                <a:xfrm>
                  <a:off x="7572237" y="1653013"/>
                  <a:ext cx="539750" cy="225425"/>
                </a:xfrm>
                <a:custGeom>
                  <a:avLst/>
                  <a:gdLst>
                    <a:gd name="T0" fmla="*/ 1499 w 1500"/>
                    <a:gd name="T1" fmla="*/ 312 h 626"/>
                    <a:gd name="T2" fmla="*/ 1399 w 1500"/>
                    <a:gd name="T3" fmla="*/ 468 h 626"/>
                    <a:gd name="T4" fmla="*/ 1125 w 1500"/>
                    <a:gd name="T5" fmla="*/ 583 h 626"/>
                    <a:gd name="T6" fmla="*/ 750 w 1500"/>
                    <a:gd name="T7" fmla="*/ 625 h 626"/>
                    <a:gd name="T8" fmla="*/ 375 w 1500"/>
                    <a:gd name="T9" fmla="*/ 583 h 626"/>
                    <a:gd name="T10" fmla="*/ 100 w 1500"/>
                    <a:gd name="T11" fmla="*/ 468 h 626"/>
                    <a:gd name="T12" fmla="*/ 0 w 1500"/>
                    <a:gd name="T13" fmla="*/ 312 h 626"/>
                    <a:gd name="T14" fmla="*/ 100 w 1500"/>
                    <a:gd name="T15" fmla="*/ 156 h 626"/>
                    <a:gd name="T16" fmla="*/ 375 w 1500"/>
                    <a:gd name="T17" fmla="*/ 42 h 626"/>
                    <a:gd name="T18" fmla="*/ 750 w 1500"/>
                    <a:gd name="T19" fmla="*/ 0 h 626"/>
                    <a:gd name="T20" fmla="*/ 1125 w 1500"/>
                    <a:gd name="T21" fmla="*/ 42 h 626"/>
                    <a:gd name="T22" fmla="*/ 1399 w 1500"/>
                    <a:gd name="T23" fmla="*/ 156 h 626"/>
                    <a:gd name="T24" fmla="*/ 1499 w 1500"/>
                    <a:gd name="T25" fmla="*/ 312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0" h="626">
                      <a:moveTo>
                        <a:pt x="1499" y="312"/>
                      </a:moveTo>
                      <a:cubicBezTo>
                        <a:pt x="1499" y="370"/>
                        <a:pt x="1468" y="418"/>
                        <a:pt x="1399" y="468"/>
                      </a:cubicBezTo>
                      <a:cubicBezTo>
                        <a:pt x="1330" y="517"/>
                        <a:pt x="1245" y="554"/>
                        <a:pt x="1125" y="583"/>
                      </a:cubicBezTo>
                      <a:cubicBezTo>
                        <a:pt x="1006" y="612"/>
                        <a:pt x="889" y="625"/>
                        <a:pt x="750" y="625"/>
                      </a:cubicBezTo>
                      <a:cubicBezTo>
                        <a:pt x="612" y="625"/>
                        <a:pt x="495" y="612"/>
                        <a:pt x="375" y="583"/>
                      </a:cubicBezTo>
                      <a:cubicBezTo>
                        <a:pt x="256" y="554"/>
                        <a:pt x="169" y="517"/>
                        <a:pt x="100" y="468"/>
                      </a:cubicBezTo>
                      <a:cubicBezTo>
                        <a:pt x="31" y="418"/>
                        <a:pt x="0" y="369"/>
                        <a:pt x="0" y="312"/>
                      </a:cubicBezTo>
                      <a:cubicBezTo>
                        <a:pt x="0" y="254"/>
                        <a:pt x="31" y="206"/>
                        <a:pt x="100" y="156"/>
                      </a:cubicBezTo>
                      <a:cubicBezTo>
                        <a:pt x="169" y="106"/>
                        <a:pt x="256" y="70"/>
                        <a:pt x="375" y="42"/>
                      </a:cubicBezTo>
                      <a:cubicBezTo>
                        <a:pt x="495" y="13"/>
                        <a:pt x="611" y="0"/>
                        <a:pt x="750" y="0"/>
                      </a:cubicBezTo>
                      <a:cubicBezTo>
                        <a:pt x="888" y="0"/>
                        <a:pt x="1006" y="13"/>
                        <a:pt x="1125" y="42"/>
                      </a:cubicBezTo>
                      <a:cubicBezTo>
                        <a:pt x="1245" y="70"/>
                        <a:pt x="1330" y="106"/>
                        <a:pt x="1399" y="156"/>
                      </a:cubicBezTo>
                      <a:cubicBezTo>
                        <a:pt x="1468" y="206"/>
                        <a:pt x="1499" y="255"/>
                        <a:pt x="1499" y="312"/>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3"/>
                <p:cNvSpPr>
                  <a:spLocks noChangeArrowheads="1"/>
                </p:cNvSpPr>
                <p:nvPr/>
              </p:nvSpPr>
              <p:spPr bwMode="auto">
                <a:xfrm>
                  <a:off x="7572237" y="1878438"/>
                  <a:ext cx="539750" cy="112713"/>
                </a:xfrm>
                <a:custGeom>
                  <a:avLst/>
                  <a:gdLst>
                    <a:gd name="T0" fmla="*/ 1499 w 1500"/>
                    <a:gd name="T1" fmla="*/ 0 h 313"/>
                    <a:gd name="T2" fmla="*/ 750 w 1500"/>
                    <a:gd name="T3" fmla="*/ 312 h 313"/>
                    <a:gd name="T4" fmla="*/ 0 w 1500"/>
                    <a:gd name="T5" fmla="*/ 0 h 313"/>
                  </a:gdLst>
                  <a:ahLst/>
                  <a:cxnLst>
                    <a:cxn ang="0">
                      <a:pos x="T0" y="T1"/>
                    </a:cxn>
                    <a:cxn ang="0">
                      <a:pos x="T2" y="T3"/>
                    </a:cxn>
                    <a:cxn ang="0">
                      <a:pos x="T4" y="T5"/>
                    </a:cxn>
                  </a:cxnLst>
                  <a:rect l="0" t="0" r="r" b="b"/>
                  <a:pathLst>
                    <a:path w="1500" h="313">
                      <a:moveTo>
                        <a:pt x="1499" y="0"/>
                      </a:moveTo>
                      <a:cubicBezTo>
                        <a:pt x="1499" y="172"/>
                        <a:pt x="1165" y="312"/>
                        <a:pt x="750" y="312"/>
                      </a:cubicBezTo>
                      <a:cubicBezTo>
                        <a:pt x="336" y="312"/>
                        <a:pt x="0" y="172"/>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8" name="Freeform 24"/>
                <p:cNvSpPr>
                  <a:spLocks noChangeArrowheads="1"/>
                </p:cNvSpPr>
                <p:nvPr/>
              </p:nvSpPr>
              <p:spPr bwMode="auto">
                <a:xfrm>
                  <a:off x="7572237" y="1991151"/>
                  <a:ext cx="539750" cy="112712"/>
                </a:xfrm>
                <a:custGeom>
                  <a:avLst/>
                  <a:gdLst>
                    <a:gd name="T0" fmla="*/ 1499 w 1500"/>
                    <a:gd name="T1" fmla="*/ 0 h 314"/>
                    <a:gd name="T2" fmla="*/ 750 w 1500"/>
                    <a:gd name="T3" fmla="*/ 313 h 314"/>
                    <a:gd name="T4" fmla="*/ 0 w 1500"/>
                    <a:gd name="T5" fmla="*/ 0 h 314"/>
                  </a:gdLst>
                  <a:ahLst/>
                  <a:cxnLst>
                    <a:cxn ang="0">
                      <a:pos x="T0" y="T1"/>
                    </a:cxn>
                    <a:cxn ang="0">
                      <a:pos x="T2" y="T3"/>
                    </a:cxn>
                    <a:cxn ang="0">
                      <a:pos x="T4" y="T5"/>
                    </a:cxn>
                  </a:cxnLst>
                  <a:rect l="0" t="0" r="r" b="b"/>
                  <a:pathLst>
                    <a:path w="1500" h="314">
                      <a:moveTo>
                        <a:pt x="1499" y="0"/>
                      </a:moveTo>
                      <a:cubicBezTo>
                        <a:pt x="1499" y="173"/>
                        <a:pt x="1165" y="313"/>
                        <a:pt x="750" y="313"/>
                      </a:cubicBezTo>
                      <a:cubicBezTo>
                        <a:pt x="336" y="313"/>
                        <a:pt x="0" y="173"/>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9" name="Freeform 25"/>
                <p:cNvSpPr>
                  <a:spLocks noChangeArrowheads="1"/>
                </p:cNvSpPr>
                <p:nvPr/>
              </p:nvSpPr>
              <p:spPr bwMode="auto">
                <a:xfrm>
                  <a:off x="7642087" y="1540301"/>
                  <a:ext cx="323850" cy="269875"/>
                </a:xfrm>
                <a:custGeom>
                  <a:avLst/>
                  <a:gdLst>
                    <a:gd name="T0" fmla="*/ 0 w 899"/>
                    <a:gd name="T1" fmla="*/ 0 h 749"/>
                    <a:gd name="T2" fmla="*/ 0 w 899"/>
                    <a:gd name="T3" fmla="*/ 561 h 749"/>
                    <a:gd name="T4" fmla="*/ 449 w 899"/>
                    <a:gd name="T5" fmla="*/ 748 h 749"/>
                    <a:gd name="T6" fmla="*/ 898 w 899"/>
                    <a:gd name="T7" fmla="*/ 561 h 749"/>
                    <a:gd name="T8" fmla="*/ 898 w 899"/>
                    <a:gd name="T9" fmla="*/ 0 h 749"/>
                    <a:gd name="T10" fmla="*/ 0 w 899"/>
                    <a:gd name="T11" fmla="*/ 0 h 749"/>
                  </a:gdLst>
                  <a:ahLst/>
                  <a:cxnLst>
                    <a:cxn ang="0">
                      <a:pos x="T0" y="T1"/>
                    </a:cxn>
                    <a:cxn ang="0">
                      <a:pos x="T2" y="T3"/>
                    </a:cxn>
                    <a:cxn ang="0">
                      <a:pos x="T4" y="T5"/>
                    </a:cxn>
                    <a:cxn ang="0">
                      <a:pos x="T6" y="T7"/>
                    </a:cxn>
                    <a:cxn ang="0">
                      <a:pos x="T8" y="T9"/>
                    </a:cxn>
                    <a:cxn ang="0">
                      <a:pos x="T10" y="T11"/>
                    </a:cxn>
                  </a:cxnLst>
                  <a:rect l="0" t="0" r="r" b="b"/>
                  <a:pathLst>
                    <a:path w="899" h="749">
                      <a:moveTo>
                        <a:pt x="0" y="0"/>
                      </a:moveTo>
                      <a:lnTo>
                        <a:pt x="0" y="561"/>
                      </a:lnTo>
                      <a:cubicBezTo>
                        <a:pt x="0" y="664"/>
                        <a:pt x="201" y="748"/>
                        <a:pt x="449" y="748"/>
                      </a:cubicBezTo>
                      <a:cubicBezTo>
                        <a:pt x="697" y="748"/>
                        <a:pt x="898" y="664"/>
                        <a:pt x="898" y="561"/>
                      </a:cubicBezTo>
                      <a:lnTo>
                        <a:pt x="898" y="0"/>
                      </a:lnTo>
                      <a:lnTo>
                        <a:pt x="0" y="0"/>
                      </a:lnTo>
                    </a:path>
                  </a:pathLst>
                </a:custGeom>
                <a:solidFill>
                  <a:srgbClr val="FFFFFF"/>
                </a:solidFill>
                <a:ln w="19050" cap="rnd"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26"/>
                <p:cNvSpPr>
                  <a:spLocks noChangeArrowheads="1"/>
                </p:cNvSpPr>
                <p:nvPr/>
              </p:nvSpPr>
              <p:spPr bwMode="auto">
                <a:xfrm>
                  <a:off x="7642087" y="1540301"/>
                  <a:ext cx="323850" cy="269875"/>
                </a:xfrm>
                <a:custGeom>
                  <a:avLst/>
                  <a:gdLst>
                    <a:gd name="T0" fmla="*/ 0 w 899"/>
                    <a:gd name="T1" fmla="*/ 0 h 749"/>
                    <a:gd name="T2" fmla="*/ 0 w 899"/>
                    <a:gd name="T3" fmla="*/ 561 h 749"/>
                    <a:gd name="T4" fmla="*/ 449 w 899"/>
                    <a:gd name="T5" fmla="*/ 748 h 749"/>
                    <a:gd name="T6" fmla="*/ 898 w 899"/>
                    <a:gd name="T7" fmla="*/ 561 h 749"/>
                    <a:gd name="T8" fmla="*/ 898 w 899"/>
                    <a:gd name="T9" fmla="*/ 0 h 749"/>
                  </a:gdLst>
                  <a:ahLst/>
                  <a:cxnLst>
                    <a:cxn ang="0">
                      <a:pos x="T0" y="T1"/>
                    </a:cxn>
                    <a:cxn ang="0">
                      <a:pos x="T2" y="T3"/>
                    </a:cxn>
                    <a:cxn ang="0">
                      <a:pos x="T4" y="T5"/>
                    </a:cxn>
                    <a:cxn ang="0">
                      <a:pos x="T6" y="T7"/>
                    </a:cxn>
                    <a:cxn ang="0">
                      <a:pos x="T8" y="T9"/>
                    </a:cxn>
                  </a:cxnLst>
                  <a:rect l="0" t="0" r="r" b="b"/>
                  <a:pathLst>
                    <a:path w="899" h="749">
                      <a:moveTo>
                        <a:pt x="0" y="0"/>
                      </a:moveTo>
                      <a:lnTo>
                        <a:pt x="0" y="561"/>
                      </a:lnTo>
                      <a:cubicBezTo>
                        <a:pt x="0" y="664"/>
                        <a:pt x="201" y="748"/>
                        <a:pt x="449" y="748"/>
                      </a:cubicBezTo>
                      <a:cubicBezTo>
                        <a:pt x="697" y="748"/>
                        <a:pt x="898" y="664"/>
                        <a:pt x="898" y="561"/>
                      </a:cubicBezTo>
                      <a:lnTo>
                        <a:pt x="898" y="0"/>
                      </a:ln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1" name="Freeform 27"/>
                <p:cNvSpPr>
                  <a:spLocks noChangeArrowheads="1"/>
                </p:cNvSpPr>
                <p:nvPr/>
              </p:nvSpPr>
              <p:spPr bwMode="auto">
                <a:xfrm>
                  <a:off x="7642087" y="1473626"/>
                  <a:ext cx="323850" cy="134937"/>
                </a:xfrm>
                <a:custGeom>
                  <a:avLst/>
                  <a:gdLst>
                    <a:gd name="T0" fmla="*/ 898 w 899"/>
                    <a:gd name="T1" fmla="*/ 187 h 375"/>
                    <a:gd name="T2" fmla="*/ 838 w 899"/>
                    <a:gd name="T3" fmla="*/ 280 h 375"/>
                    <a:gd name="T4" fmla="*/ 673 w 899"/>
                    <a:gd name="T5" fmla="*/ 349 h 375"/>
                    <a:gd name="T6" fmla="*/ 449 w 899"/>
                    <a:gd name="T7" fmla="*/ 374 h 375"/>
                    <a:gd name="T8" fmla="*/ 225 w 899"/>
                    <a:gd name="T9" fmla="*/ 349 h 375"/>
                    <a:gd name="T10" fmla="*/ 60 w 899"/>
                    <a:gd name="T11" fmla="*/ 280 h 375"/>
                    <a:gd name="T12" fmla="*/ 0 w 899"/>
                    <a:gd name="T13" fmla="*/ 187 h 375"/>
                    <a:gd name="T14" fmla="*/ 60 w 899"/>
                    <a:gd name="T15" fmla="*/ 93 h 375"/>
                    <a:gd name="T16" fmla="*/ 225 w 899"/>
                    <a:gd name="T17" fmla="*/ 25 h 375"/>
                    <a:gd name="T18" fmla="*/ 449 w 899"/>
                    <a:gd name="T19" fmla="*/ 0 h 375"/>
                    <a:gd name="T20" fmla="*/ 673 w 899"/>
                    <a:gd name="T21" fmla="*/ 25 h 375"/>
                    <a:gd name="T22" fmla="*/ 838 w 899"/>
                    <a:gd name="T23" fmla="*/ 93 h 375"/>
                    <a:gd name="T24" fmla="*/ 898 w 899"/>
                    <a:gd name="T25" fmla="*/ 187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9" h="375">
                      <a:moveTo>
                        <a:pt x="898" y="187"/>
                      </a:moveTo>
                      <a:cubicBezTo>
                        <a:pt x="898" y="221"/>
                        <a:pt x="880" y="250"/>
                        <a:pt x="838" y="280"/>
                      </a:cubicBezTo>
                      <a:cubicBezTo>
                        <a:pt x="797" y="310"/>
                        <a:pt x="745" y="331"/>
                        <a:pt x="673" y="349"/>
                      </a:cubicBezTo>
                      <a:cubicBezTo>
                        <a:pt x="602" y="366"/>
                        <a:pt x="532" y="374"/>
                        <a:pt x="449" y="374"/>
                      </a:cubicBezTo>
                      <a:cubicBezTo>
                        <a:pt x="366" y="374"/>
                        <a:pt x="297" y="366"/>
                        <a:pt x="225" y="349"/>
                      </a:cubicBezTo>
                      <a:cubicBezTo>
                        <a:pt x="154" y="331"/>
                        <a:pt x="102" y="310"/>
                        <a:pt x="60" y="280"/>
                      </a:cubicBezTo>
                      <a:cubicBezTo>
                        <a:pt x="19" y="250"/>
                        <a:pt x="0" y="221"/>
                        <a:pt x="0" y="187"/>
                      </a:cubicBezTo>
                      <a:cubicBezTo>
                        <a:pt x="0" y="152"/>
                        <a:pt x="19" y="123"/>
                        <a:pt x="60" y="93"/>
                      </a:cubicBezTo>
                      <a:cubicBezTo>
                        <a:pt x="102" y="63"/>
                        <a:pt x="154" y="42"/>
                        <a:pt x="225" y="25"/>
                      </a:cubicBezTo>
                      <a:cubicBezTo>
                        <a:pt x="297" y="8"/>
                        <a:pt x="366" y="0"/>
                        <a:pt x="449" y="0"/>
                      </a:cubicBezTo>
                      <a:cubicBezTo>
                        <a:pt x="532" y="0"/>
                        <a:pt x="602" y="8"/>
                        <a:pt x="673" y="25"/>
                      </a:cubicBezTo>
                      <a:cubicBezTo>
                        <a:pt x="745" y="42"/>
                        <a:pt x="797" y="63"/>
                        <a:pt x="838" y="93"/>
                      </a:cubicBezTo>
                      <a:cubicBezTo>
                        <a:pt x="880" y="123"/>
                        <a:pt x="898" y="152"/>
                        <a:pt x="898" y="187"/>
                      </a:cubicBezTo>
                    </a:path>
                  </a:pathLst>
                </a:custGeom>
                <a:solidFill>
                  <a:srgbClr val="FFFFFF"/>
                </a:solidFill>
                <a:ln w="19050" cap="rnd"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28"/>
                <p:cNvSpPr>
                  <a:spLocks noChangeArrowheads="1"/>
                </p:cNvSpPr>
                <p:nvPr/>
              </p:nvSpPr>
              <p:spPr bwMode="auto">
                <a:xfrm>
                  <a:off x="7642087" y="1473626"/>
                  <a:ext cx="323850" cy="134937"/>
                </a:xfrm>
                <a:custGeom>
                  <a:avLst/>
                  <a:gdLst>
                    <a:gd name="T0" fmla="*/ 898 w 899"/>
                    <a:gd name="T1" fmla="*/ 187 h 375"/>
                    <a:gd name="T2" fmla="*/ 838 w 899"/>
                    <a:gd name="T3" fmla="*/ 280 h 375"/>
                    <a:gd name="T4" fmla="*/ 673 w 899"/>
                    <a:gd name="T5" fmla="*/ 349 h 375"/>
                    <a:gd name="T6" fmla="*/ 449 w 899"/>
                    <a:gd name="T7" fmla="*/ 374 h 375"/>
                    <a:gd name="T8" fmla="*/ 225 w 899"/>
                    <a:gd name="T9" fmla="*/ 349 h 375"/>
                    <a:gd name="T10" fmla="*/ 60 w 899"/>
                    <a:gd name="T11" fmla="*/ 280 h 375"/>
                    <a:gd name="T12" fmla="*/ 0 w 899"/>
                    <a:gd name="T13" fmla="*/ 187 h 375"/>
                    <a:gd name="T14" fmla="*/ 60 w 899"/>
                    <a:gd name="T15" fmla="*/ 93 h 375"/>
                    <a:gd name="T16" fmla="*/ 225 w 899"/>
                    <a:gd name="T17" fmla="*/ 25 h 375"/>
                    <a:gd name="T18" fmla="*/ 449 w 899"/>
                    <a:gd name="T19" fmla="*/ 0 h 375"/>
                    <a:gd name="T20" fmla="*/ 673 w 899"/>
                    <a:gd name="T21" fmla="*/ 25 h 375"/>
                    <a:gd name="T22" fmla="*/ 838 w 899"/>
                    <a:gd name="T23" fmla="*/ 93 h 375"/>
                    <a:gd name="T24" fmla="*/ 898 w 899"/>
                    <a:gd name="T25" fmla="*/ 187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9" h="375">
                      <a:moveTo>
                        <a:pt x="898" y="187"/>
                      </a:moveTo>
                      <a:cubicBezTo>
                        <a:pt x="898" y="221"/>
                        <a:pt x="880" y="250"/>
                        <a:pt x="838" y="280"/>
                      </a:cubicBezTo>
                      <a:cubicBezTo>
                        <a:pt x="797" y="310"/>
                        <a:pt x="745" y="331"/>
                        <a:pt x="673" y="349"/>
                      </a:cubicBezTo>
                      <a:cubicBezTo>
                        <a:pt x="602" y="366"/>
                        <a:pt x="532" y="374"/>
                        <a:pt x="449" y="374"/>
                      </a:cubicBezTo>
                      <a:cubicBezTo>
                        <a:pt x="366" y="374"/>
                        <a:pt x="297" y="366"/>
                        <a:pt x="225" y="349"/>
                      </a:cubicBezTo>
                      <a:cubicBezTo>
                        <a:pt x="154" y="331"/>
                        <a:pt x="102" y="310"/>
                        <a:pt x="60" y="280"/>
                      </a:cubicBezTo>
                      <a:cubicBezTo>
                        <a:pt x="19" y="250"/>
                        <a:pt x="0" y="221"/>
                        <a:pt x="0" y="187"/>
                      </a:cubicBezTo>
                      <a:cubicBezTo>
                        <a:pt x="0" y="152"/>
                        <a:pt x="19" y="123"/>
                        <a:pt x="60" y="93"/>
                      </a:cubicBezTo>
                      <a:cubicBezTo>
                        <a:pt x="102" y="63"/>
                        <a:pt x="154" y="42"/>
                        <a:pt x="225" y="25"/>
                      </a:cubicBezTo>
                      <a:cubicBezTo>
                        <a:pt x="297" y="8"/>
                        <a:pt x="366" y="0"/>
                        <a:pt x="449" y="0"/>
                      </a:cubicBezTo>
                      <a:cubicBezTo>
                        <a:pt x="532" y="0"/>
                        <a:pt x="602" y="8"/>
                        <a:pt x="673" y="25"/>
                      </a:cubicBezTo>
                      <a:cubicBezTo>
                        <a:pt x="745" y="42"/>
                        <a:pt x="797" y="63"/>
                        <a:pt x="838" y="93"/>
                      </a:cubicBezTo>
                      <a:cubicBezTo>
                        <a:pt x="880" y="123"/>
                        <a:pt x="898" y="152"/>
                        <a:pt x="898" y="187"/>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29"/>
                <p:cNvSpPr>
                  <a:spLocks noChangeArrowheads="1"/>
                </p:cNvSpPr>
                <p:nvPr/>
              </p:nvSpPr>
              <p:spPr bwMode="auto">
                <a:xfrm>
                  <a:off x="7642087" y="1608563"/>
                  <a:ext cx="323850" cy="68263"/>
                </a:xfrm>
                <a:custGeom>
                  <a:avLst/>
                  <a:gdLst>
                    <a:gd name="T0" fmla="*/ 898 w 899"/>
                    <a:gd name="T1" fmla="*/ 0 h 188"/>
                    <a:gd name="T2" fmla="*/ 449 w 899"/>
                    <a:gd name="T3" fmla="*/ 187 h 188"/>
                    <a:gd name="T4" fmla="*/ 0 w 899"/>
                    <a:gd name="T5" fmla="*/ 0 h 188"/>
                  </a:gdLst>
                  <a:ahLst/>
                  <a:cxnLst>
                    <a:cxn ang="0">
                      <a:pos x="T0" y="T1"/>
                    </a:cxn>
                    <a:cxn ang="0">
                      <a:pos x="T2" y="T3"/>
                    </a:cxn>
                    <a:cxn ang="0">
                      <a:pos x="T4" y="T5"/>
                    </a:cxn>
                  </a:cxnLst>
                  <a:rect l="0" t="0" r="r" b="b"/>
                  <a:pathLst>
                    <a:path w="899" h="188">
                      <a:moveTo>
                        <a:pt x="898" y="0"/>
                      </a:moveTo>
                      <a:cubicBezTo>
                        <a:pt x="898" y="103"/>
                        <a:pt x="697" y="187"/>
                        <a:pt x="449" y="187"/>
                      </a:cubicBezTo>
                      <a:cubicBezTo>
                        <a:pt x="201" y="187"/>
                        <a:pt x="0" y="103"/>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4" name="Freeform 30"/>
                <p:cNvSpPr>
                  <a:spLocks noChangeArrowheads="1"/>
                </p:cNvSpPr>
                <p:nvPr/>
              </p:nvSpPr>
              <p:spPr bwMode="auto">
                <a:xfrm>
                  <a:off x="7642087" y="1675238"/>
                  <a:ext cx="323850" cy="68263"/>
                </a:xfrm>
                <a:custGeom>
                  <a:avLst/>
                  <a:gdLst>
                    <a:gd name="T0" fmla="*/ 898 w 899"/>
                    <a:gd name="T1" fmla="*/ 0 h 188"/>
                    <a:gd name="T2" fmla="*/ 449 w 899"/>
                    <a:gd name="T3" fmla="*/ 187 h 188"/>
                    <a:gd name="T4" fmla="*/ 0 w 899"/>
                    <a:gd name="T5" fmla="*/ 0 h 188"/>
                  </a:gdLst>
                  <a:ahLst/>
                  <a:cxnLst>
                    <a:cxn ang="0">
                      <a:pos x="T0" y="T1"/>
                    </a:cxn>
                    <a:cxn ang="0">
                      <a:pos x="T2" y="T3"/>
                    </a:cxn>
                    <a:cxn ang="0">
                      <a:pos x="T4" y="T5"/>
                    </a:cxn>
                  </a:cxnLst>
                  <a:rect l="0" t="0" r="r" b="b"/>
                  <a:pathLst>
                    <a:path w="899" h="188">
                      <a:moveTo>
                        <a:pt x="898" y="0"/>
                      </a:moveTo>
                      <a:cubicBezTo>
                        <a:pt x="898" y="103"/>
                        <a:pt x="697" y="187"/>
                        <a:pt x="449" y="187"/>
                      </a:cubicBezTo>
                      <a:cubicBezTo>
                        <a:pt x="201" y="187"/>
                        <a:pt x="0" y="103"/>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5" name="Freeform 31"/>
                <p:cNvSpPr>
                  <a:spLocks noChangeArrowheads="1"/>
                </p:cNvSpPr>
                <p:nvPr/>
              </p:nvSpPr>
              <p:spPr bwMode="auto">
                <a:xfrm>
                  <a:off x="7734162" y="1406951"/>
                  <a:ext cx="185737" cy="153987"/>
                </a:xfrm>
                <a:custGeom>
                  <a:avLst/>
                  <a:gdLst>
                    <a:gd name="T0" fmla="*/ 0 w 515"/>
                    <a:gd name="T1" fmla="*/ 0 h 429"/>
                    <a:gd name="T2" fmla="*/ 0 w 515"/>
                    <a:gd name="T3" fmla="*/ 321 h 429"/>
                    <a:gd name="T4" fmla="*/ 257 w 515"/>
                    <a:gd name="T5" fmla="*/ 428 h 429"/>
                    <a:gd name="T6" fmla="*/ 514 w 515"/>
                    <a:gd name="T7" fmla="*/ 321 h 429"/>
                    <a:gd name="T8" fmla="*/ 514 w 515"/>
                    <a:gd name="T9" fmla="*/ 0 h 429"/>
                    <a:gd name="T10" fmla="*/ 0 w 515"/>
                    <a:gd name="T11" fmla="*/ 0 h 429"/>
                  </a:gdLst>
                  <a:ahLst/>
                  <a:cxnLst>
                    <a:cxn ang="0">
                      <a:pos x="T0" y="T1"/>
                    </a:cxn>
                    <a:cxn ang="0">
                      <a:pos x="T2" y="T3"/>
                    </a:cxn>
                    <a:cxn ang="0">
                      <a:pos x="T4" y="T5"/>
                    </a:cxn>
                    <a:cxn ang="0">
                      <a:pos x="T6" y="T7"/>
                    </a:cxn>
                    <a:cxn ang="0">
                      <a:pos x="T8" y="T9"/>
                    </a:cxn>
                    <a:cxn ang="0">
                      <a:pos x="T10" y="T11"/>
                    </a:cxn>
                  </a:cxnLst>
                  <a:rect l="0" t="0" r="r" b="b"/>
                  <a:pathLst>
                    <a:path w="515" h="429">
                      <a:moveTo>
                        <a:pt x="0" y="0"/>
                      </a:moveTo>
                      <a:lnTo>
                        <a:pt x="0" y="321"/>
                      </a:lnTo>
                      <a:cubicBezTo>
                        <a:pt x="0" y="380"/>
                        <a:pt x="115" y="428"/>
                        <a:pt x="257" y="428"/>
                      </a:cubicBezTo>
                      <a:cubicBezTo>
                        <a:pt x="399" y="428"/>
                        <a:pt x="514" y="380"/>
                        <a:pt x="514" y="321"/>
                      </a:cubicBezTo>
                      <a:lnTo>
                        <a:pt x="514" y="0"/>
                      </a:lnTo>
                      <a:lnTo>
                        <a:pt x="0" y="0"/>
                      </a:lnTo>
                    </a:path>
                  </a:pathLst>
                </a:custGeom>
                <a:solidFill>
                  <a:srgbClr val="FFFFFF"/>
                </a:solidFill>
                <a:ln w="19050" cap="rnd"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32"/>
                <p:cNvSpPr>
                  <a:spLocks noChangeArrowheads="1"/>
                </p:cNvSpPr>
                <p:nvPr/>
              </p:nvSpPr>
              <p:spPr bwMode="auto">
                <a:xfrm>
                  <a:off x="7734162" y="1406951"/>
                  <a:ext cx="185737" cy="153987"/>
                </a:xfrm>
                <a:custGeom>
                  <a:avLst/>
                  <a:gdLst>
                    <a:gd name="T0" fmla="*/ 0 w 515"/>
                    <a:gd name="T1" fmla="*/ 0 h 429"/>
                    <a:gd name="T2" fmla="*/ 0 w 515"/>
                    <a:gd name="T3" fmla="*/ 321 h 429"/>
                    <a:gd name="T4" fmla="*/ 257 w 515"/>
                    <a:gd name="T5" fmla="*/ 428 h 429"/>
                    <a:gd name="T6" fmla="*/ 514 w 515"/>
                    <a:gd name="T7" fmla="*/ 321 h 429"/>
                    <a:gd name="T8" fmla="*/ 514 w 515"/>
                    <a:gd name="T9" fmla="*/ 0 h 429"/>
                  </a:gdLst>
                  <a:ahLst/>
                  <a:cxnLst>
                    <a:cxn ang="0">
                      <a:pos x="T0" y="T1"/>
                    </a:cxn>
                    <a:cxn ang="0">
                      <a:pos x="T2" y="T3"/>
                    </a:cxn>
                    <a:cxn ang="0">
                      <a:pos x="T4" y="T5"/>
                    </a:cxn>
                    <a:cxn ang="0">
                      <a:pos x="T6" y="T7"/>
                    </a:cxn>
                    <a:cxn ang="0">
                      <a:pos x="T8" y="T9"/>
                    </a:cxn>
                  </a:cxnLst>
                  <a:rect l="0" t="0" r="r" b="b"/>
                  <a:pathLst>
                    <a:path w="515" h="429">
                      <a:moveTo>
                        <a:pt x="0" y="0"/>
                      </a:moveTo>
                      <a:lnTo>
                        <a:pt x="0" y="321"/>
                      </a:lnTo>
                      <a:cubicBezTo>
                        <a:pt x="0" y="380"/>
                        <a:pt x="115" y="428"/>
                        <a:pt x="257" y="428"/>
                      </a:cubicBezTo>
                      <a:cubicBezTo>
                        <a:pt x="399" y="428"/>
                        <a:pt x="514" y="380"/>
                        <a:pt x="514" y="321"/>
                      </a:cubicBezTo>
                      <a:lnTo>
                        <a:pt x="514" y="0"/>
                      </a:ln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7" name="Freeform 33"/>
                <p:cNvSpPr>
                  <a:spLocks noChangeArrowheads="1"/>
                </p:cNvSpPr>
                <p:nvPr/>
              </p:nvSpPr>
              <p:spPr bwMode="auto">
                <a:xfrm>
                  <a:off x="7734162" y="1368851"/>
                  <a:ext cx="185737" cy="77787"/>
                </a:xfrm>
                <a:custGeom>
                  <a:avLst/>
                  <a:gdLst>
                    <a:gd name="T0" fmla="*/ 514 w 515"/>
                    <a:gd name="T1" fmla="*/ 107 h 215"/>
                    <a:gd name="T2" fmla="*/ 480 w 515"/>
                    <a:gd name="T3" fmla="*/ 161 h 215"/>
                    <a:gd name="T4" fmla="*/ 386 w 515"/>
                    <a:gd name="T5" fmla="*/ 200 h 215"/>
                    <a:gd name="T6" fmla="*/ 257 w 515"/>
                    <a:gd name="T7" fmla="*/ 214 h 215"/>
                    <a:gd name="T8" fmla="*/ 129 w 515"/>
                    <a:gd name="T9" fmla="*/ 200 h 215"/>
                    <a:gd name="T10" fmla="*/ 35 w 515"/>
                    <a:gd name="T11" fmla="*/ 161 h 215"/>
                    <a:gd name="T12" fmla="*/ 0 w 515"/>
                    <a:gd name="T13" fmla="*/ 107 h 215"/>
                    <a:gd name="T14" fmla="*/ 35 w 515"/>
                    <a:gd name="T15" fmla="*/ 54 h 215"/>
                    <a:gd name="T16" fmla="*/ 129 w 515"/>
                    <a:gd name="T17" fmla="*/ 14 h 215"/>
                    <a:gd name="T18" fmla="*/ 257 w 515"/>
                    <a:gd name="T19" fmla="*/ 0 h 215"/>
                    <a:gd name="T20" fmla="*/ 386 w 515"/>
                    <a:gd name="T21" fmla="*/ 14 h 215"/>
                    <a:gd name="T22" fmla="*/ 480 w 515"/>
                    <a:gd name="T23" fmla="*/ 54 h 215"/>
                    <a:gd name="T24" fmla="*/ 514 w 515"/>
                    <a:gd name="T25" fmla="*/ 1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5" h="215">
                      <a:moveTo>
                        <a:pt x="514" y="107"/>
                      </a:moveTo>
                      <a:cubicBezTo>
                        <a:pt x="514" y="127"/>
                        <a:pt x="504" y="143"/>
                        <a:pt x="480" y="161"/>
                      </a:cubicBezTo>
                      <a:cubicBezTo>
                        <a:pt x="457" y="178"/>
                        <a:pt x="427" y="190"/>
                        <a:pt x="386" y="200"/>
                      </a:cubicBezTo>
                      <a:cubicBezTo>
                        <a:pt x="345" y="210"/>
                        <a:pt x="305" y="214"/>
                        <a:pt x="257" y="214"/>
                      </a:cubicBezTo>
                      <a:cubicBezTo>
                        <a:pt x="210" y="214"/>
                        <a:pt x="170" y="210"/>
                        <a:pt x="129" y="200"/>
                      </a:cubicBezTo>
                      <a:cubicBezTo>
                        <a:pt x="88" y="190"/>
                        <a:pt x="59" y="178"/>
                        <a:pt x="35" y="161"/>
                      </a:cubicBezTo>
                      <a:cubicBezTo>
                        <a:pt x="12" y="143"/>
                        <a:pt x="0" y="127"/>
                        <a:pt x="0" y="107"/>
                      </a:cubicBezTo>
                      <a:cubicBezTo>
                        <a:pt x="0" y="87"/>
                        <a:pt x="12" y="71"/>
                        <a:pt x="35" y="54"/>
                      </a:cubicBezTo>
                      <a:cubicBezTo>
                        <a:pt x="59" y="36"/>
                        <a:pt x="88" y="23"/>
                        <a:pt x="129" y="14"/>
                      </a:cubicBezTo>
                      <a:cubicBezTo>
                        <a:pt x="170" y="4"/>
                        <a:pt x="210" y="0"/>
                        <a:pt x="257" y="0"/>
                      </a:cubicBezTo>
                      <a:cubicBezTo>
                        <a:pt x="305" y="0"/>
                        <a:pt x="345" y="4"/>
                        <a:pt x="386" y="14"/>
                      </a:cubicBezTo>
                      <a:cubicBezTo>
                        <a:pt x="427" y="23"/>
                        <a:pt x="457" y="36"/>
                        <a:pt x="480" y="54"/>
                      </a:cubicBezTo>
                      <a:cubicBezTo>
                        <a:pt x="504" y="71"/>
                        <a:pt x="514" y="87"/>
                        <a:pt x="514" y="107"/>
                      </a:cubicBezTo>
                    </a:path>
                  </a:pathLst>
                </a:custGeom>
                <a:solidFill>
                  <a:srgbClr val="FFFFFF"/>
                </a:solidFill>
                <a:ln w="19050" cap="rnd" cmpd="sng">
                  <a:solidFill>
                    <a:srgbClr val="00000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34"/>
                <p:cNvSpPr>
                  <a:spLocks noChangeArrowheads="1"/>
                </p:cNvSpPr>
                <p:nvPr/>
              </p:nvSpPr>
              <p:spPr bwMode="auto">
                <a:xfrm>
                  <a:off x="7734162" y="1368851"/>
                  <a:ext cx="185737" cy="77787"/>
                </a:xfrm>
                <a:custGeom>
                  <a:avLst/>
                  <a:gdLst>
                    <a:gd name="T0" fmla="*/ 514 w 515"/>
                    <a:gd name="T1" fmla="*/ 107 h 215"/>
                    <a:gd name="T2" fmla="*/ 480 w 515"/>
                    <a:gd name="T3" fmla="*/ 161 h 215"/>
                    <a:gd name="T4" fmla="*/ 386 w 515"/>
                    <a:gd name="T5" fmla="*/ 200 h 215"/>
                    <a:gd name="T6" fmla="*/ 257 w 515"/>
                    <a:gd name="T7" fmla="*/ 214 h 215"/>
                    <a:gd name="T8" fmla="*/ 129 w 515"/>
                    <a:gd name="T9" fmla="*/ 200 h 215"/>
                    <a:gd name="T10" fmla="*/ 35 w 515"/>
                    <a:gd name="T11" fmla="*/ 161 h 215"/>
                    <a:gd name="T12" fmla="*/ 0 w 515"/>
                    <a:gd name="T13" fmla="*/ 107 h 215"/>
                    <a:gd name="T14" fmla="*/ 35 w 515"/>
                    <a:gd name="T15" fmla="*/ 54 h 215"/>
                    <a:gd name="T16" fmla="*/ 129 w 515"/>
                    <a:gd name="T17" fmla="*/ 14 h 215"/>
                    <a:gd name="T18" fmla="*/ 257 w 515"/>
                    <a:gd name="T19" fmla="*/ 0 h 215"/>
                    <a:gd name="T20" fmla="*/ 386 w 515"/>
                    <a:gd name="T21" fmla="*/ 14 h 215"/>
                    <a:gd name="T22" fmla="*/ 480 w 515"/>
                    <a:gd name="T23" fmla="*/ 54 h 215"/>
                    <a:gd name="T24" fmla="*/ 514 w 515"/>
                    <a:gd name="T25" fmla="*/ 1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5" h="215">
                      <a:moveTo>
                        <a:pt x="514" y="107"/>
                      </a:moveTo>
                      <a:cubicBezTo>
                        <a:pt x="514" y="127"/>
                        <a:pt x="504" y="143"/>
                        <a:pt x="480" y="161"/>
                      </a:cubicBezTo>
                      <a:cubicBezTo>
                        <a:pt x="457" y="178"/>
                        <a:pt x="427" y="190"/>
                        <a:pt x="386" y="200"/>
                      </a:cubicBezTo>
                      <a:cubicBezTo>
                        <a:pt x="345" y="210"/>
                        <a:pt x="305" y="214"/>
                        <a:pt x="257" y="214"/>
                      </a:cubicBezTo>
                      <a:cubicBezTo>
                        <a:pt x="210" y="214"/>
                        <a:pt x="170" y="210"/>
                        <a:pt x="129" y="200"/>
                      </a:cubicBezTo>
                      <a:cubicBezTo>
                        <a:pt x="88" y="190"/>
                        <a:pt x="59" y="178"/>
                        <a:pt x="35" y="161"/>
                      </a:cubicBezTo>
                      <a:cubicBezTo>
                        <a:pt x="12" y="143"/>
                        <a:pt x="0" y="127"/>
                        <a:pt x="0" y="107"/>
                      </a:cubicBezTo>
                      <a:cubicBezTo>
                        <a:pt x="0" y="87"/>
                        <a:pt x="12" y="71"/>
                        <a:pt x="35" y="54"/>
                      </a:cubicBezTo>
                      <a:cubicBezTo>
                        <a:pt x="59" y="36"/>
                        <a:pt x="88" y="23"/>
                        <a:pt x="129" y="14"/>
                      </a:cubicBezTo>
                      <a:cubicBezTo>
                        <a:pt x="170" y="4"/>
                        <a:pt x="210" y="0"/>
                        <a:pt x="257" y="0"/>
                      </a:cubicBezTo>
                      <a:cubicBezTo>
                        <a:pt x="305" y="0"/>
                        <a:pt x="345" y="4"/>
                        <a:pt x="386" y="14"/>
                      </a:cubicBezTo>
                      <a:cubicBezTo>
                        <a:pt x="427" y="23"/>
                        <a:pt x="457" y="36"/>
                        <a:pt x="480" y="54"/>
                      </a:cubicBezTo>
                      <a:cubicBezTo>
                        <a:pt x="504" y="71"/>
                        <a:pt x="514" y="87"/>
                        <a:pt x="514" y="107"/>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35"/>
                <p:cNvSpPr>
                  <a:spLocks noChangeArrowheads="1"/>
                </p:cNvSpPr>
                <p:nvPr/>
              </p:nvSpPr>
              <p:spPr bwMode="auto">
                <a:xfrm>
                  <a:off x="7734162" y="1445051"/>
                  <a:ext cx="185737" cy="38100"/>
                </a:xfrm>
                <a:custGeom>
                  <a:avLst/>
                  <a:gdLst>
                    <a:gd name="T0" fmla="*/ 514 w 515"/>
                    <a:gd name="T1" fmla="*/ 0 h 108"/>
                    <a:gd name="T2" fmla="*/ 257 w 515"/>
                    <a:gd name="T3" fmla="*/ 107 h 108"/>
                    <a:gd name="T4" fmla="*/ 0 w 515"/>
                    <a:gd name="T5" fmla="*/ 0 h 108"/>
                  </a:gdLst>
                  <a:ahLst/>
                  <a:cxnLst>
                    <a:cxn ang="0">
                      <a:pos x="T0" y="T1"/>
                    </a:cxn>
                    <a:cxn ang="0">
                      <a:pos x="T2" y="T3"/>
                    </a:cxn>
                    <a:cxn ang="0">
                      <a:pos x="T4" y="T5"/>
                    </a:cxn>
                  </a:cxnLst>
                  <a:rect l="0" t="0" r="r" b="b"/>
                  <a:pathLst>
                    <a:path w="515" h="108">
                      <a:moveTo>
                        <a:pt x="514" y="0"/>
                      </a:moveTo>
                      <a:cubicBezTo>
                        <a:pt x="514" y="59"/>
                        <a:pt x="399" y="107"/>
                        <a:pt x="257" y="107"/>
                      </a:cubicBezTo>
                      <a:cubicBezTo>
                        <a:pt x="115" y="107"/>
                        <a:pt x="0" y="59"/>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 name="Freeform 36"/>
                <p:cNvSpPr>
                  <a:spLocks noChangeArrowheads="1"/>
                </p:cNvSpPr>
                <p:nvPr/>
              </p:nvSpPr>
              <p:spPr bwMode="auto">
                <a:xfrm>
                  <a:off x="7734162" y="1484738"/>
                  <a:ext cx="185737" cy="38100"/>
                </a:xfrm>
                <a:custGeom>
                  <a:avLst/>
                  <a:gdLst>
                    <a:gd name="T0" fmla="*/ 514 w 515"/>
                    <a:gd name="T1" fmla="*/ 0 h 108"/>
                    <a:gd name="T2" fmla="*/ 257 w 515"/>
                    <a:gd name="T3" fmla="*/ 107 h 108"/>
                    <a:gd name="T4" fmla="*/ 0 w 515"/>
                    <a:gd name="T5" fmla="*/ 0 h 108"/>
                  </a:gdLst>
                  <a:ahLst/>
                  <a:cxnLst>
                    <a:cxn ang="0">
                      <a:pos x="T0" y="T1"/>
                    </a:cxn>
                    <a:cxn ang="0">
                      <a:pos x="T2" y="T3"/>
                    </a:cxn>
                    <a:cxn ang="0">
                      <a:pos x="T4" y="T5"/>
                    </a:cxn>
                  </a:cxnLst>
                  <a:rect l="0" t="0" r="r" b="b"/>
                  <a:pathLst>
                    <a:path w="515" h="108">
                      <a:moveTo>
                        <a:pt x="514" y="0"/>
                      </a:moveTo>
                      <a:cubicBezTo>
                        <a:pt x="514" y="59"/>
                        <a:pt x="399" y="107"/>
                        <a:pt x="257" y="107"/>
                      </a:cubicBezTo>
                      <a:cubicBezTo>
                        <a:pt x="115" y="107"/>
                        <a:pt x="0" y="59"/>
                        <a:pt x="0" y="0"/>
                      </a:cubicBezTo>
                    </a:path>
                  </a:pathLst>
                </a:custGeom>
                <a:noFill/>
                <a:ln w="19050" cap="rnd" cmpd="sng">
                  <a:solidFill>
                    <a:schemeClr val="accent4">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68" name="Freeform 54"/>
              <p:cNvSpPr>
                <a:spLocks noChangeArrowheads="1"/>
              </p:cNvSpPr>
              <p:nvPr/>
            </p:nvSpPr>
            <p:spPr bwMode="auto">
              <a:xfrm>
                <a:off x="5862572" y="2069087"/>
                <a:ext cx="1469588" cy="897952"/>
              </a:xfrm>
              <a:custGeom>
                <a:avLst/>
                <a:gdLst>
                  <a:gd name="T0" fmla="*/ 2798 w 2799"/>
                  <a:gd name="T1" fmla="*/ 1095 h 1711"/>
                  <a:gd name="T2" fmla="*/ 2168 w 2799"/>
                  <a:gd name="T3" fmla="*/ 487 h 1711"/>
                  <a:gd name="T4" fmla="*/ 1399 w 2799"/>
                  <a:gd name="T5" fmla="*/ 0 h 1711"/>
                  <a:gd name="T6" fmla="*/ 550 w 2799"/>
                  <a:gd name="T7" fmla="*/ 800 h 1711"/>
                  <a:gd name="T8" fmla="*/ 0 w 2799"/>
                  <a:gd name="T9" fmla="*/ 1247 h 1711"/>
                  <a:gd name="T10" fmla="*/ 487 w 2799"/>
                  <a:gd name="T11" fmla="*/ 1703 h 1711"/>
                  <a:gd name="T12" fmla="*/ 2251 w 2799"/>
                  <a:gd name="T13" fmla="*/ 1703 h 1711"/>
                  <a:gd name="T14" fmla="*/ 2798 w 2799"/>
                  <a:gd name="T15" fmla="*/ 1095 h 17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9" h="1711">
                    <a:moveTo>
                      <a:pt x="2798" y="1095"/>
                    </a:moveTo>
                    <a:cubicBezTo>
                      <a:pt x="2798" y="754"/>
                      <a:pt x="2517" y="475"/>
                      <a:pt x="2168" y="487"/>
                    </a:cubicBezTo>
                    <a:cubicBezTo>
                      <a:pt x="2032" y="199"/>
                      <a:pt x="1739" y="0"/>
                      <a:pt x="1399" y="0"/>
                    </a:cubicBezTo>
                    <a:cubicBezTo>
                      <a:pt x="946" y="0"/>
                      <a:pt x="577" y="354"/>
                      <a:pt x="550" y="800"/>
                    </a:cubicBezTo>
                    <a:cubicBezTo>
                      <a:pt x="266" y="741"/>
                      <a:pt x="0" y="957"/>
                      <a:pt x="0" y="1247"/>
                    </a:cubicBezTo>
                    <a:cubicBezTo>
                      <a:pt x="0" y="1710"/>
                      <a:pt x="487" y="1703"/>
                      <a:pt x="487" y="1703"/>
                    </a:cubicBezTo>
                    <a:lnTo>
                      <a:pt x="2251" y="1703"/>
                    </a:lnTo>
                    <a:cubicBezTo>
                      <a:pt x="2251" y="1703"/>
                      <a:pt x="2798" y="1632"/>
                      <a:pt x="2798" y="1095"/>
                    </a:cubicBezTo>
                  </a:path>
                </a:pathLst>
              </a:custGeom>
              <a:noFill/>
              <a:ln w="19050" cap="flat" cmpd="sng">
                <a:solidFill>
                  <a:schemeClr val="accent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Right Arrow 82"/>
              <p:cNvSpPr/>
              <p:nvPr/>
            </p:nvSpPr>
            <p:spPr>
              <a:xfrm>
                <a:off x="3381954" y="2337324"/>
                <a:ext cx="2335972" cy="581025"/>
              </a:xfrm>
              <a:prstGeom prst="rightArrow">
                <a:avLst/>
              </a:prstGeom>
              <a:gradFill flip="none" rotWithShape="1">
                <a:gsLst>
                  <a:gs pos="100000">
                    <a:srgbClr val="1958AF"/>
                  </a:gs>
                  <a:gs pos="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p:cNvGrpSpPr/>
          <p:nvPr/>
        </p:nvGrpSpPr>
        <p:grpSpPr>
          <a:xfrm>
            <a:off x="1196280" y="3610153"/>
            <a:ext cx="6937295" cy="1034744"/>
            <a:chOff x="1196280" y="3800653"/>
            <a:chExt cx="6937295" cy="1034744"/>
          </a:xfrm>
        </p:grpSpPr>
        <p:grpSp>
          <p:nvGrpSpPr>
            <p:cNvPr id="8" name="Group 7"/>
            <p:cNvGrpSpPr/>
            <p:nvPr/>
          </p:nvGrpSpPr>
          <p:grpSpPr>
            <a:xfrm>
              <a:off x="1196280" y="3890344"/>
              <a:ext cx="6937295" cy="945053"/>
              <a:chOff x="1196280" y="3890344"/>
              <a:chExt cx="6937295" cy="945053"/>
            </a:xfrm>
          </p:grpSpPr>
          <p:sp>
            <p:nvSpPr>
              <p:cNvPr id="104" name="TextBox 103"/>
              <p:cNvSpPr txBox="1"/>
              <p:nvPr/>
            </p:nvSpPr>
            <p:spPr>
              <a:xfrm>
                <a:off x="1196280" y="4483177"/>
                <a:ext cx="2209800" cy="338554"/>
              </a:xfrm>
              <a:prstGeom prst="rect">
                <a:avLst/>
              </a:prstGeom>
              <a:noFill/>
            </p:spPr>
            <p:txBody>
              <a:bodyPr wrap="square" rtlCol="0">
                <a:spAutoFit/>
              </a:bodyPr>
              <a:lstStyle/>
              <a:p>
                <a:pPr algn="ctr">
                  <a:tabLst>
                    <a:tab pos="228600" algn="l"/>
                    <a:tab pos="457200" algn="l"/>
                    <a:tab pos="685800" algn="l"/>
                    <a:tab pos="914400" algn="l"/>
                  </a:tabLst>
                </a:pPr>
                <a:r>
                  <a:rPr lang="en-US" sz="1600" dirty="0" smtClean="0">
                    <a:solidFill>
                      <a:srgbClr val="53585F"/>
                    </a:solidFill>
                  </a:rPr>
                  <a:t>Brand </a:t>
                </a:r>
              </a:p>
            </p:txBody>
          </p:sp>
          <p:sp>
            <p:nvSpPr>
              <p:cNvPr id="105" name="Rectangle 104"/>
              <p:cNvSpPr/>
              <p:nvPr/>
            </p:nvSpPr>
            <p:spPr>
              <a:xfrm>
                <a:off x="4934043" y="4496843"/>
                <a:ext cx="3199532" cy="338554"/>
              </a:xfrm>
              <a:prstGeom prst="rect">
                <a:avLst/>
              </a:prstGeom>
            </p:spPr>
            <p:txBody>
              <a:bodyPr wrap="square">
                <a:spAutoFit/>
              </a:bodyPr>
              <a:lstStyle/>
              <a:p>
                <a:pPr algn="ctr">
                  <a:tabLst>
                    <a:tab pos="228600" algn="l"/>
                    <a:tab pos="457200" algn="l"/>
                    <a:tab pos="685800" algn="l"/>
                    <a:tab pos="914400" algn="l"/>
                  </a:tabLst>
                </a:pPr>
                <a:r>
                  <a:rPr lang="en-US" sz="1600" dirty="0" smtClean="0">
                    <a:solidFill>
                      <a:srgbClr val="53585F"/>
                    </a:solidFill>
                  </a:rPr>
                  <a:t>Be Like New Relic</a:t>
                </a:r>
                <a:endParaRPr lang="en-US" sz="1600" dirty="0">
                  <a:solidFill>
                    <a:srgbClr val="53585F"/>
                  </a:solidFill>
                </a:endParaRPr>
              </a:p>
            </p:txBody>
          </p:sp>
          <p:sp>
            <p:nvSpPr>
              <p:cNvPr id="82" name="Right Arrow 81"/>
              <p:cNvSpPr/>
              <p:nvPr/>
            </p:nvSpPr>
            <p:spPr>
              <a:xfrm>
                <a:off x="3381954" y="3890344"/>
                <a:ext cx="2335972" cy="581025"/>
              </a:xfrm>
              <a:prstGeom prst="rightArrow">
                <a:avLst/>
              </a:prstGeom>
              <a:gradFill flip="none" rotWithShape="1">
                <a:gsLst>
                  <a:gs pos="100000">
                    <a:srgbClr val="1958AF"/>
                  </a:gs>
                  <a:gs pos="0">
                    <a:srgbClr val="FFFFFF">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395" y="3890344"/>
                <a:ext cx="1228413" cy="491365"/>
              </a:xfrm>
              <a:prstGeom prst="rect">
                <a:avLst/>
              </a:prstGeom>
            </p:spPr>
          </p:pic>
        </p:grpSp>
        <p:grpSp>
          <p:nvGrpSpPr>
            <p:cNvPr id="10" name="Group 9"/>
            <p:cNvGrpSpPr/>
            <p:nvPr/>
          </p:nvGrpSpPr>
          <p:grpSpPr>
            <a:xfrm>
              <a:off x="1672645" y="3845895"/>
              <a:ext cx="1169388" cy="205406"/>
              <a:chOff x="1672645" y="3845895"/>
              <a:chExt cx="1169388" cy="205406"/>
            </a:xfrm>
          </p:grpSpPr>
          <p:sp>
            <p:nvSpPr>
              <p:cNvPr id="7" name="Lightning Bolt 6"/>
              <p:cNvSpPr/>
              <p:nvPr/>
            </p:nvSpPr>
            <p:spPr>
              <a:xfrm>
                <a:off x="1672645" y="3883994"/>
                <a:ext cx="136524" cy="12699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Lightning Bolt 53"/>
              <p:cNvSpPr/>
              <p:nvPr/>
            </p:nvSpPr>
            <p:spPr>
              <a:xfrm>
                <a:off x="2109358" y="3845895"/>
                <a:ext cx="220811" cy="205406"/>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Lightning Bolt 54"/>
              <p:cNvSpPr/>
              <p:nvPr/>
            </p:nvSpPr>
            <p:spPr>
              <a:xfrm>
                <a:off x="2705509" y="3871293"/>
                <a:ext cx="136524" cy="12699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rot="10800000">
              <a:off x="1755195" y="4264991"/>
              <a:ext cx="1169388" cy="139700"/>
              <a:chOff x="1672645" y="3953843"/>
              <a:chExt cx="1169388" cy="139700"/>
            </a:xfrm>
          </p:grpSpPr>
          <p:sp>
            <p:nvSpPr>
              <p:cNvPr id="58" name="Lightning Bolt 57"/>
              <p:cNvSpPr/>
              <p:nvPr/>
            </p:nvSpPr>
            <p:spPr>
              <a:xfrm>
                <a:off x="1672645" y="3966544"/>
                <a:ext cx="136524" cy="12699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ightning Bolt 58"/>
              <p:cNvSpPr/>
              <p:nvPr/>
            </p:nvSpPr>
            <p:spPr>
              <a:xfrm>
                <a:off x="2071259" y="3953844"/>
                <a:ext cx="136524" cy="12699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ightning Bolt 59"/>
              <p:cNvSpPr/>
              <p:nvPr/>
            </p:nvSpPr>
            <p:spPr>
              <a:xfrm>
                <a:off x="2705509" y="3953843"/>
                <a:ext cx="136524" cy="126999"/>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 name="Picture 60"/>
            <p:cNvPicPr>
              <a:picLocks noChangeAspect="1"/>
            </p:cNvPicPr>
            <p:nvPr/>
          </p:nvPicPr>
          <p:blipFill>
            <a:blip r:embed="rId4"/>
            <a:stretch>
              <a:fillRect/>
            </a:stretch>
          </p:blipFill>
          <p:spPr>
            <a:xfrm>
              <a:off x="6128306" y="3800653"/>
              <a:ext cx="860284" cy="696190"/>
            </a:xfrm>
            <a:prstGeom prst="rect">
              <a:avLst/>
            </a:prstGeom>
          </p:spPr>
        </p:pic>
      </p:grpSp>
    </p:spTree>
    <p:extLst>
      <p:ext uri="{BB962C8B-B14F-4D97-AF65-F5344CB8AC3E}">
        <p14:creationId xmlns:p14="http://schemas.microsoft.com/office/powerpoint/2010/main" val="221571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4590" t="7543" r="23814" b="5353"/>
          <a:stretch/>
        </p:blipFill>
        <p:spPr>
          <a:xfrm>
            <a:off x="1313282" y="-515085"/>
            <a:ext cx="6476222" cy="6149832"/>
          </a:xfrm>
          <a:prstGeom prst="rect">
            <a:avLst/>
          </a:prstGeom>
        </p:spPr>
      </p:pic>
      <p:sp>
        <p:nvSpPr>
          <p:cNvPr id="15" name="Text Placeholder 2"/>
          <p:cNvSpPr>
            <a:spLocks noGrp="1"/>
          </p:cNvSpPr>
          <p:nvPr>
            <p:ph type="body" sz="quarter" idx="13"/>
          </p:nvPr>
        </p:nvSpPr>
        <p:spPr>
          <a:xfrm>
            <a:off x="3215880" y="1470225"/>
            <a:ext cx="2929766" cy="479822"/>
          </a:xfrm>
        </p:spPr>
        <p:txBody>
          <a:bodyPr/>
          <a:lstStyle/>
          <a:p>
            <a:pPr algn="ctr"/>
            <a:r>
              <a:rPr lang="en-US" sz="2800" dirty="0" smtClean="0">
                <a:ea typeface="Gotham Bold" pitchFamily="-101" charset="0"/>
                <a:cs typeface="Gotham Bold" pitchFamily="-101" charset="0"/>
                <a:sym typeface="Gotham Bold" pitchFamily="-101" charset="0"/>
              </a:rPr>
              <a:t>In Five Years…</a:t>
            </a:r>
          </a:p>
        </p:txBody>
      </p:sp>
      <p:sp>
        <p:nvSpPr>
          <p:cNvPr id="3" name="Rectangle 2"/>
          <p:cNvSpPr/>
          <p:nvPr/>
        </p:nvSpPr>
        <p:spPr>
          <a:xfrm>
            <a:off x="3060867" y="2110225"/>
            <a:ext cx="3053422" cy="1520502"/>
          </a:xfrm>
          <a:prstGeom prst="rect">
            <a:avLst/>
          </a:prstGeom>
        </p:spPr>
        <p:txBody>
          <a:bodyPr wrap="square">
            <a:spAutoFit/>
          </a:bodyPr>
          <a:lstStyle/>
          <a:p>
            <a:pPr algn="ctr">
              <a:lnSpc>
                <a:spcPts val="2680"/>
              </a:lnSpc>
              <a:tabLst>
                <a:tab pos="228600" algn="l"/>
                <a:tab pos="457200" algn="l"/>
                <a:tab pos="685800" algn="l"/>
                <a:tab pos="914400" algn="l"/>
              </a:tabLst>
            </a:pPr>
            <a:r>
              <a:rPr lang="en-US" sz="2400" b="1" spc="-60" dirty="0">
                <a:solidFill>
                  <a:schemeClr val="tx1">
                    <a:lumMod val="65000"/>
                    <a:lumOff val="35000"/>
                  </a:schemeClr>
                </a:solidFill>
              </a:rPr>
              <a:t>Our platform is </a:t>
            </a:r>
            <a:r>
              <a:rPr lang="en-US" sz="2400" b="1" spc="-60" dirty="0" smtClean="0">
                <a:solidFill>
                  <a:schemeClr val="tx1">
                    <a:lumMod val="65000"/>
                    <a:lumOff val="35000"/>
                  </a:schemeClr>
                </a:solidFill>
              </a:rPr>
              <a:t/>
            </a:r>
            <a:br>
              <a:rPr lang="en-US" sz="2400" b="1" spc="-60" dirty="0" smtClean="0">
                <a:solidFill>
                  <a:schemeClr val="tx1">
                    <a:lumMod val="65000"/>
                    <a:lumOff val="35000"/>
                  </a:schemeClr>
                </a:solidFill>
              </a:rPr>
            </a:br>
            <a:r>
              <a:rPr lang="en-US" sz="2400" b="1" spc="-60" dirty="0" smtClean="0">
                <a:solidFill>
                  <a:schemeClr val="tx1">
                    <a:lumMod val="65000"/>
                    <a:lumOff val="35000"/>
                  </a:schemeClr>
                </a:solidFill>
              </a:rPr>
              <a:t>all </a:t>
            </a:r>
            <a:r>
              <a:rPr lang="en-US" sz="2400" b="1" spc="-60" dirty="0">
                <a:solidFill>
                  <a:schemeClr val="tx1">
                    <a:lumMod val="65000"/>
                    <a:lumOff val="35000"/>
                  </a:schemeClr>
                </a:solidFill>
              </a:rPr>
              <a:t>that’s needed to operate a modern digital experience</a:t>
            </a:r>
          </a:p>
        </p:txBody>
      </p:sp>
    </p:spTree>
    <p:extLst>
      <p:ext uri="{BB962C8B-B14F-4D97-AF65-F5344CB8AC3E}">
        <p14:creationId xmlns:p14="http://schemas.microsoft.com/office/powerpoint/2010/main" val="395303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A68FE36-BDA6-4A87-8648-115964FC2835}" type="slidenum">
              <a:rPr lang="en-US" smtClean="0"/>
              <a:pPr/>
              <a:t>13</a:t>
            </a:fld>
            <a:endParaRPr lang="en-US" dirty="0"/>
          </a:p>
        </p:txBody>
      </p:sp>
      <p:pic>
        <p:nvPicPr>
          <p:cNvPr id="4" name="Picture 3" descr="platform-diagram-expanded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0"/>
            <a:ext cx="5006652" cy="5143500"/>
          </a:xfrm>
          <a:prstGeom prst="rect">
            <a:avLst/>
          </a:prstGeom>
        </p:spPr>
      </p:pic>
      <p:grpSp>
        <p:nvGrpSpPr>
          <p:cNvPr id="9" name="Group 8"/>
          <p:cNvGrpSpPr/>
          <p:nvPr/>
        </p:nvGrpSpPr>
        <p:grpSpPr>
          <a:xfrm>
            <a:off x="3146731" y="4427890"/>
            <a:ext cx="3658547" cy="480300"/>
            <a:chOff x="3146731" y="4427890"/>
            <a:chExt cx="3658547" cy="480300"/>
          </a:xfrm>
        </p:grpSpPr>
        <p:sp>
          <p:nvSpPr>
            <p:cNvPr id="5" name="TextBox 4"/>
            <p:cNvSpPr txBox="1"/>
            <p:nvPr/>
          </p:nvSpPr>
          <p:spPr>
            <a:xfrm>
              <a:off x="3146731" y="4427890"/>
              <a:ext cx="1298500" cy="371897"/>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Multi-Tenant </a:t>
              </a:r>
              <a:br>
                <a:rPr lang="en-US" sz="1000" dirty="0" smtClean="0">
                  <a:solidFill>
                    <a:srgbClr val="FFFFFF"/>
                  </a:solidFill>
                </a:rPr>
              </a:br>
              <a:r>
                <a:rPr lang="en-US" sz="1000" dirty="0" err="1" smtClean="0">
                  <a:solidFill>
                    <a:srgbClr val="FFFFFF"/>
                  </a:solidFill>
                </a:rPr>
                <a:t>SaaS</a:t>
              </a:r>
              <a:r>
                <a:rPr lang="en-US" sz="1000" dirty="0" smtClean="0">
                  <a:solidFill>
                    <a:srgbClr val="FFFFFF"/>
                  </a:solidFill>
                </a:rPr>
                <a:t> Architecture</a:t>
              </a:r>
            </a:p>
          </p:txBody>
        </p:sp>
        <p:sp>
          <p:nvSpPr>
            <p:cNvPr id="6" name="TextBox 5"/>
            <p:cNvSpPr txBox="1"/>
            <p:nvPr/>
          </p:nvSpPr>
          <p:spPr>
            <a:xfrm>
              <a:off x="4445231" y="4703006"/>
              <a:ext cx="71085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Security</a:t>
              </a:r>
            </a:p>
          </p:txBody>
        </p:sp>
        <p:sp>
          <p:nvSpPr>
            <p:cNvPr id="7" name="TextBox 6"/>
            <p:cNvSpPr txBox="1"/>
            <p:nvPr/>
          </p:nvSpPr>
          <p:spPr>
            <a:xfrm>
              <a:off x="506131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Auto Upgrades</a:t>
              </a:r>
            </a:p>
          </p:txBody>
        </p:sp>
        <p:sp>
          <p:nvSpPr>
            <p:cNvPr id="8" name="TextBox 7"/>
            <p:cNvSpPr txBox="1"/>
            <p:nvPr/>
          </p:nvSpPr>
          <p:spPr>
            <a:xfrm>
              <a:off x="581008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Scalability</a:t>
              </a:r>
            </a:p>
          </p:txBody>
        </p:sp>
      </p:grpSp>
    </p:spTree>
    <p:extLst>
      <p:ext uri="{BB962C8B-B14F-4D97-AF65-F5344CB8AC3E}">
        <p14:creationId xmlns:p14="http://schemas.microsoft.com/office/powerpoint/2010/main" val="79730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A68FE36-BDA6-4A87-8648-115964FC2835}" type="slidenum">
              <a:rPr lang="en-US" smtClean="0"/>
              <a:pPr/>
              <a:t>14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0"/>
            <a:ext cx="5006651" cy="5143500"/>
          </a:xfrm>
          <a:prstGeom prst="rect">
            <a:avLst/>
          </a:prstGeom>
        </p:spPr>
      </p:pic>
      <p:sp>
        <p:nvSpPr>
          <p:cNvPr id="2" name="Rectangle 1"/>
          <p:cNvSpPr/>
          <p:nvPr/>
        </p:nvSpPr>
        <p:spPr>
          <a:xfrm>
            <a:off x="2423424" y="3386524"/>
            <a:ext cx="649975" cy="846632"/>
          </a:xfrm>
          <a:prstGeom prst="rect">
            <a:avLst/>
          </a:prstGeom>
          <a:solidFill>
            <a:srgbClr val="3DAEEA">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51992" y="1528951"/>
            <a:ext cx="2122382" cy="2347734"/>
            <a:chOff x="751992" y="1528951"/>
            <a:chExt cx="2122382" cy="2347734"/>
          </a:xfrm>
        </p:grpSpPr>
        <p:sp>
          <p:nvSpPr>
            <p:cNvPr id="5" name="Rectangle 4"/>
            <p:cNvSpPr/>
            <p:nvPr/>
          </p:nvSpPr>
          <p:spPr>
            <a:xfrm>
              <a:off x="751992" y="1528951"/>
              <a:ext cx="2122382" cy="2347734"/>
            </a:xfrm>
            <a:prstGeom prst="rect">
              <a:avLst/>
            </a:prstGeom>
            <a:solidFill>
              <a:srgbClr val="3DAEEA">
                <a:alpha val="84000"/>
              </a:srgbClr>
            </a:solidFill>
            <a:ln>
              <a:noFill/>
            </a:ln>
            <a:effectLst>
              <a:outerShdw blurRad="152400" dist="1016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27456" y="1792243"/>
              <a:ext cx="1788067" cy="1181093"/>
            </a:xfrm>
            <a:prstGeom prst="rect">
              <a:avLst/>
            </a:prstGeom>
            <a:noFill/>
          </p:spPr>
          <p:txBody>
            <a:bodyPr wrap="square" rtlCol="0">
              <a:spAutoFit/>
            </a:bodyPr>
            <a:lstStyle/>
            <a:p>
              <a:pPr lvl="0" algn="ctr"/>
              <a:r>
                <a:rPr lang="en-US" sz="1600" b="1" dirty="0" smtClean="0">
                  <a:solidFill>
                    <a:prstClr val="white"/>
                  </a:solidFill>
                </a:rPr>
                <a:t>Application Performance Analytics</a:t>
              </a:r>
              <a:endParaRPr lang="en-US" sz="1600" b="1" dirty="0">
                <a:solidFill>
                  <a:prstClr val="white"/>
                </a:solidFill>
              </a:endParaRPr>
            </a:p>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endParaRPr lang="en-US" sz="1800" dirty="0" smtClean="0">
                <a:solidFill>
                  <a:srgbClr val="53585F"/>
                </a:solidFill>
              </a:endParaRPr>
            </a:p>
          </p:txBody>
        </p:sp>
        <p:sp>
          <p:nvSpPr>
            <p:cNvPr id="7" name="Rectangle 6"/>
            <p:cNvSpPr/>
            <p:nvPr/>
          </p:nvSpPr>
          <p:spPr>
            <a:xfrm>
              <a:off x="1228250" y="2776615"/>
              <a:ext cx="1111275" cy="81042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Security</a:t>
              </a:r>
              <a:endParaRPr lang="en-US" dirty="0"/>
            </a:p>
          </p:txBody>
        </p:sp>
      </p:grpSp>
      <p:grpSp>
        <p:nvGrpSpPr>
          <p:cNvPr id="9" name="Group 8"/>
          <p:cNvGrpSpPr/>
          <p:nvPr/>
        </p:nvGrpSpPr>
        <p:grpSpPr>
          <a:xfrm>
            <a:off x="3146731" y="4427890"/>
            <a:ext cx="3658547" cy="480300"/>
            <a:chOff x="3146731" y="4427890"/>
            <a:chExt cx="3658547" cy="480300"/>
          </a:xfrm>
        </p:grpSpPr>
        <p:sp>
          <p:nvSpPr>
            <p:cNvPr id="10" name="TextBox 9"/>
            <p:cNvSpPr txBox="1"/>
            <p:nvPr/>
          </p:nvSpPr>
          <p:spPr>
            <a:xfrm>
              <a:off x="3146731" y="4427890"/>
              <a:ext cx="1298500" cy="371897"/>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Multi-Tenant </a:t>
              </a:r>
              <a:br>
                <a:rPr lang="en-US" sz="1000" dirty="0" smtClean="0">
                  <a:solidFill>
                    <a:srgbClr val="FFFFFF"/>
                  </a:solidFill>
                </a:rPr>
              </a:br>
              <a:r>
                <a:rPr lang="en-US" sz="1000" dirty="0" err="1" smtClean="0">
                  <a:solidFill>
                    <a:srgbClr val="FFFFFF"/>
                  </a:solidFill>
                </a:rPr>
                <a:t>SaaS</a:t>
              </a:r>
              <a:r>
                <a:rPr lang="en-US" sz="1000" dirty="0" smtClean="0">
                  <a:solidFill>
                    <a:srgbClr val="FFFFFF"/>
                  </a:solidFill>
                </a:rPr>
                <a:t> Architecture</a:t>
              </a:r>
            </a:p>
          </p:txBody>
        </p:sp>
        <p:sp>
          <p:nvSpPr>
            <p:cNvPr id="11" name="TextBox 10"/>
            <p:cNvSpPr txBox="1"/>
            <p:nvPr/>
          </p:nvSpPr>
          <p:spPr>
            <a:xfrm>
              <a:off x="4445231" y="4703006"/>
              <a:ext cx="71085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Security</a:t>
              </a:r>
            </a:p>
          </p:txBody>
        </p:sp>
        <p:sp>
          <p:nvSpPr>
            <p:cNvPr id="12" name="TextBox 11"/>
            <p:cNvSpPr txBox="1"/>
            <p:nvPr/>
          </p:nvSpPr>
          <p:spPr>
            <a:xfrm>
              <a:off x="506131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Auto Upgrades</a:t>
              </a:r>
            </a:p>
          </p:txBody>
        </p:sp>
        <p:sp>
          <p:nvSpPr>
            <p:cNvPr id="13" name="TextBox 12"/>
            <p:cNvSpPr txBox="1"/>
            <p:nvPr/>
          </p:nvSpPr>
          <p:spPr>
            <a:xfrm>
              <a:off x="581008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Scalability</a:t>
              </a:r>
            </a:p>
          </p:txBody>
        </p:sp>
      </p:grpSp>
    </p:spTree>
    <p:extLst>
      <p:ext uri="{BB962C8B-B14F-4D97-AF65-F5344CB8AC3E}">
        <p14:creationId xmlns:p14="http://schemas.microsoft.com/office/powerpoint/2010/main" val="360142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A68FE36-BDA6-4A87-8648-115964FC2835}" type="slidenum">
              <a:rPr lang="en-US" smtClean="0"/>
              <a:pPr/>
              <a:t>15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0"/>
            <a:ext cx="5006651" cy="5143500"/>
          </a:xfrm>
          <a:prstGeom prst="rect">
            <a:avLst/>
          </a:prstGeom>
        </p:spPr>
      </p:pic>
      <p:sp>
        <p:nvSpPr>
          <p:cNvPr id="2" name="Rectangle 1"/>
          <p:cNvSpPr/>
          <p:nvPr/>
        </p:nvSpPr>
        <p:spPr>
          <a:xfrm>
            <a:off x="2423424" y="3386524"/>
            <a:ext cx="649257" cy="846632"/>
          </a:xfrm>
          <a:prstGeom prst="rect">
            <a:avLst/>
          </a:prstGeom>
          <a:solidFill>
            <a:srgbClr val="3DAE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09557" y="3386524"/>
            <a:ext cx="1386532" cy="846632"/>
          </a:xfrm>
          <a:prstGeom prst="rect">
            <a:avLst/>
          </a:prstGeom>
          <a:solidFill>
            <a:srgbClr val="38A1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023294" y="1535274"/>
            <a:ext cx="3311259" cy="2021892"/>
            <a:chOff x="1023294" y="1535274"/>
            <a:chExt cx="3311259" cy="2021892"/>
          </a:xfrm>
        </p:grpSpPr>
        <p:sp>
          <p:nvSpPr>
            <p:cNvPr id="8" name="Rectangle 7"/>
            <p:cNvSpPr/>
            <p:nvPr/>
          </p:nvSpPr>
          <p:spPr>
            <a:xfrm>
              <a:off x="1023294" y="1535274"/>
              <a:ext cx="3311259" cy="2021892"/>
            </a:xfrm>
            <a:prstGeom prst="rect">
              <a:avLst/>
            </a:prstGeom>
            <a:solidFill>
              <a:srgbClr val="38A1DA">
                <a:alpha val="90000"/>
              </a:srgbClr>
            </a:solidFill>
            <a:ln>
              <a:noFill/>
            </a:ln>
            <a:effectLst>
              <a:outerShdw blurRad="1524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420428" y="1777566"/>
              <a:ext cx="2448148" cy="688650"/>
            </a:xfrm>
            <a:prstGeom prst="rect">
              <a:avLst/>
            </a:prstGeom>
            <a:noFill/>
          </p:spPr>
          <p:txBody>
            <a:bodyPr wrap="square" rtlCol="0">
              <a:spAutoFit/>
            </a:bodyPr>
            <a:lstStyle/>
            <a:p>
              <a:pPr lvl="0"/>
              <a:r>
                <a:rPr lang="en-US" sz="1600" b="1" dirty="0">
                  <a:solidFill>
                    <a:prstClr val="white"/>
                  </a:solidFill>
                </a:rPr>
                <a:t>Infrastructure Analytics</a:t>
              </a:r>
            </a:p>
            <a:p>
              <a:pPr>
                <a:lnSpc>
                  <a:spcPct val="90000"/>
                </a:lnSpc>
                <a:spcBef>
                  <a:spcPts val="750"/>
                </a:spcBef>
                <a:buClr>
                  <a:srgbClr val="FA492B"/>
                </a:buClr>
                <a:buSzPct val="80000"/>
                <a:tabLst>
                  <a:tab pos="230188" algn="l"/>
                  <a:tab pos="460375" algn="l"/>
                  <a:tab pos="684213" algn="l"/>
                  <a:tab pos="914400" algn="l"/>
                  <a:tab pos="1144588" algn="l"/>
                  <a:tab pos="1374775" algn="l"/>
                </a:tabLst>
              </a:pPr>
              <a:endParaRPr lang="en-US" sz="1800" dirty="0" smtClean="0">
                <a:solidFill>
                  <a:srgbClr val="53585F"/>
                </a:solidFill>
              </a:endParaRPr>
            </a:p>
          </p:txBody>
        </p:sp>
        <p:sp>
          <p:nvSpPr>
            <p:cNvPr id="10" name="Rectangle 9"/>
            <p:cNvSpPr/>
            <p:nvPr/>
          </p:nvSpPr>
          <p:spPr>
            <a:xfrm>
              <a:off x="1470558" y="2289249"/>
              <a:ext cx="1111275" cy="81042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Logging</a:t>
              </a:r>
              <a:endParaRPr lang="en-US" dirty="0"/>
            </a:p>
          </p:txBody>
        </p:sp>
        <p:sp>
          <p:nvSpPr>
            <p:cNvPr id="11" name="Rectangle 10"/>
            <p:cNvSpPr/>
            <p:nvPr/>
          </p:nvSpPr>
          <p:spPr>
            <a:xfrm>
              <a:off x="2723876" y="2289249"/>
              <a:ext cx="1111275" cy="81042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Pro</a:t>
              </a:r>
              <a:endParaRPr lang="en-US" dirty="0"/>
            </a:p>
          </p:txBody>
        </p:sp>
      </p:grpSp>
      <p:grpSp>
        <p:nvGrpSpPr>
          <p:cNvPr id="13" name="Group 12"/>
          <p:cNvGrpSpPr/>
          <p:nvPr/>
        </p:nvGrpSpPr>
        <p:grpSpPr>
          <a:xfrm>
            <a:off x="3146731" y="4427890"/>
            <a:ext cx="3658547" cy="480300"/>
            <a:chOff x="3146731" y="4427890"/>
            <a:chExt cx="3658547" cy="480300"/>
          </a:xfrm>
        </p:grpSpPr>
        <p:sp>
          <p:nvSpPr>
            <p:cNvPr id="14" name="TextBox 13"/>
            <p:cNvSpPr txBox="1"/>
            <p:nvPr/>
          </p:nvSpPr>
          <p:spPr>
            <a:xfrm>
              <a:off x="3146731" y="4427890"/>
              <a:ext cx="1298500" cy="371897"/>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Multi-Tenant </a:t>
              </a:r>
              <a:br>
                <a:rPr lang="en-US" sz="1000" dirty="0" smtClean="0">
                  <a:solidFill>
                    <a:srgbClr val="FFFFFF"/>
                  </a:solidFill>
                </a:rPr>
              </a:br>
              <a:r>
                <a:rPr lang="en-US" sz="1000" dirty="0" err="1" smtClean="0">
                  <a:solidFill>
                    <a:srgbClr val="FFFFFF"/>
                  </a:solidFill>
                </a:rPr>
                <a:t>SaaS</a:t>
              </a:r>
              <a:r>
                <a:rPr lang="en-US" sz="1000" dirty="0" smtClean="0">
                  <a:solidFill>
                    <a:srgbClr val="FFFFFF"/>
                  </a:solidFill>
                </a:rPr>
                <a:t> Architecture</a:t>
              </a:r>
            </a:p>
          </p:txBody>
        </p:sp>
        <p:sp>
          <p:nvSpPr>
            <p:cNvPr id="15" name="TextBox 14"/>
            <p:cNvSpPr txBox="1"/>
            <p:nvPr/>
          </p:nvSpPr>
          <p:spPr>
            <a:xfrm>
              <a:off x="4445231" y="4703006"/>
              <a:ext cx="71085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Security</a:t>
              </a:r>
            </a:p>
          </p:txBody>
        </p:sp>
        <p:sp>
          <p:nvSpPr>
            <p:cNvPr id="16" name="TextBox 15"/>
            <p:cNvSpPr txBox="1"/>
            <p:nvPr/>
          </p:nvSpPr>
          <p:spPr>
            <a:xfrm>
              <a:off x="506131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Auto Upgrades</a:t>
              </a:r>
            </a:p>
          </p:txBody>
        </p:sp>
        <p:sp>
          <p:nvSpPr>
            <p:cNvPr id="17" name="TextBox 16"/>
            <p:cNvSpPr txBox="1"/>
            <p:nvPr/>
          </p:nvSpPr>
          <p:spPr>
            <a:xfrm>
              <a:off x="581008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Scalability</a:t>
              </a:r>
            </a:p>
          </p:txBody>
        </p:sp>
      </p:grpSp>
      <p:sp>
        <p:nvSpPr>
          <p:cNvPr id="19" name="TextBox 18"/>
          <p:cNvSpPr txBox="1"/>
          <p:nvPr/>
        </p:nvSpPr>
        <p:spPr>
          <a:xfrm>
            <a:off x="2142055" y="3642416"/>
            <a:ext cx="1225793" cy="37189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APM</a:t>
            </a:r>
            <a:br>
              <a:rPr lang="en-US" sz="1000" dirty="0" smtClean="0">
                <a:solidFill>
                  <a:srgbClr val="FFFFFF"/>
                </a:solidFill>
              </a:rPr>
            </a:br>
            <a:r>
              <a:rPr lang="en-US" sz="1000" dirty="0" smtClean="0">
                <a:solidFill>
                  <a:srgbClr val="FFFFFF"/>
                </a:solidFill>
              </a:rPr>
              <a:t>Analytics</a:t>
            </a:r>
          </a:p>
        </p:txBody>
      </p:sp>
    </p:spTree>
    <p:extLst>
      <p:ext uri="{BB962C8B-B14F-4D97-AF65-F5344CB8AC3E}">
        <p14:creationId xmlns:p14="http://schemas.microsoft.com/office/powerpoint/2010/main" val="236808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A68FE36-BDA6-4A87-8648-115964FC2835}" type="slidenum">
              <a:rPr lang="en-US" smtClean="0"/>
              <a:pPr/>
              <a:t>16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0"/>
            <a:ext cx="5006651" cy="5143500"/>
          </a:xfrm>
          <a:prstGeom prst="rect">
            <a:avLst/>
          </a:prstGeom>
        </p:spPr>
      </p:pic>
      <p:sp>
        <p:nvSpPr>
          <p:cNvPr id="2" name="Rectangle 1"/>
          <p:cNvSpPr/>
          <p:nvPr/>
        </p:nvSpPr>
        <p:spPr>
          <a:xfrm>
            <a:off x="2423424" y="3386524"/>
            <a:ext cx="649257" cy="846632"/>
          </a:xfrm>
          <a:prstGeom prst="rect">
            <a:avLst/>
          </a:prstGeom>
          <a:solidFill>
            <a:srgbClr val="3DAE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09557" y="3386524"/>
            <a:ext cx="1386532" cy="846632"/>
          </a:xfrm>
          <a:prstGeom prst="rect">
            <a:avLst/>
          </a:prstGeom>
          <a:solidFill>
            <a:srgbClr val="38A1DA">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4528701" y="3146425"/>
            <a:ext cx="2326122" cy="1086731"/>
            <a:chOff x="4528701" y="3146425"/>
            <a:chExt cx="2326122" cy="1086731"/>
          </a:xfrm>
        </p:grpSpPr>
        <p:sp>
          <p:nvSpPr>
            <p:cNvPr id="7" name="Rectangle 6"/>
            <p:cNvSpPr/>
            <p:nvPr/>
          </p:nvSpPr>
          <p:spPr>
            <a:xfrm>
              <a:off x="4528701" y="3386524"/>
              <a:ext cx="2081187" cy="846632"/>
            </a:xfrm>
            <a:prstGeom prst="rect">
              <a:avLst/>
            </a:prstGeom>
            <a:solidFill>
              <a:srgbClr val="2A7FC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p:cNvSpPr/>
            <p:nvPr/>
          </p:nvSpPr>
          <p:spPr>
            <a:xfrm rot="5400000" flipH="1">
              <a:off x="6188990" y="3567317"/>
              <a:ext cx="1086725" cy="244941"/>
            </a:xfrm>
            <a:prstGeom prst="parallelogram">
              <a:avLst>
                <a:gd name="adj" fmla="val 100745"/>
              </a:avLst>
            </a:prstGeom>
            <a:solidFill>
              <a:srgbClr val="2A7FC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065652" y="1477707"/>
            <a:ext cx="4127594" cy="2164709"/>
            <a:chOff x="4628922" y="1469683"/>
            <a:chExt cx="4127594" cy="2164709"/>
          </a:xfrm>
        </p:grpSpPr>
        <p:sp>
          <p:nvSpPr>
            <p:cNvPr id="8" name="Rectangle 7"/>
            <p:cNvSpPr/>
            <p:nvPr/>
          </p:nvSpPr>
          <p:spPr>
            <a:xfrm>
              <a:off x="4628922" y="1469683"/>
              <a:ext cx="4127594" cy="2164709"/>
            </a:xfrm>
            <a:prstGeom prst="rect">
              <a:avLst/>
            </a:prstGeom>
            <a:solidFill>
              <a:srgbClr val="2A7FC2">
                <a:alpha val="88000"/>
              </a:srgbClr>
            </a:solidFill>
            <a:ln>
              <a:noFill/>
            </a:ln>
            <a:effectLst>
              <a:outerShdw blurRad="1524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497889" y="1767957"/>
              <a:ext cx="2448148" cy="688650"/>
            </a:xfrm>
            <a:prstGeom prst="rect">
              <a:avLst/>
            </a:prstGeom>
            <a:noFill/>
          </p:spPr>
          <p:txBody>
            <a:bodyPr wrap="square" rtlCol="0">
              <a:spAutoFit/>
            </a:bodyPr>
            <a:lstStyle/>
            <a:p>
              <a:pPr lvl="0"/>
              <a:r>
                <a:rPr lang="en-US" sz="1600" b="1" dirty="0" smtClean="0">
                  <a:solidFill>
                    <a:prstClr val="white"/>
                  </a:solidFill>
                </a:rPr>
                <a:t>Customer Analytics</a:t>
              </a:r>
              <a:endParaRPr lang="en-US" sz="1600" b="1" dirty="0">
                <a:solidFill>
                  <a:prstClr val="white"/>
                </a:solidFill>
              </a:endParaRPr>
            </a:p>
            <a:p>
              <a:pPr>
                <a:lnSpc>
                  <a:spcPct val="90000"/>
                </a:lnSpc>
                <a:spcBef>
                  <a:spcPts val="750"/>
                </a:spcBef>
                <a:buClr>
                  <a:srgbClr val="FA492B"/>
                </a:buClr>
                <a:buSzPct val="80000"/>
                <a:tabLst>
                  <a:tab pos="230188" algn="l"/>
                  <a:tab pos="460375" algn="l"/>
                  <a:tab pos="684213" algn="l"/>
                  <a:tab pos="914400" algn="l"/>
                  <a:tab pos="1144588" algn="l"/>
                  <a:tab pos="1374775" algn="l"/>
                </a:tabLst>
              </a:pPr>
              <a:endParaRPr lang="en-US" sz="1800" dirty="0" smtClean="0">
                <a:solidFill>
                  <a:srgbClr val="53585F"/>
                </a:solidFill>
              </a:endParaRPr>
            </a:p>
          </p:txBody>
        </p:sp>
        <p:sp>
          <p:nvSpPr>
            <p:cNvPr id="10" name="Rectangle 9"/>
            <p:cNvSpPr/>
            <p:nvPr/>
          </p:nvSpPr>
          <p:spPr>
            <a:xfrm>
              <a:off x="4876131" y="2279640"/>
              <a:ext cx="1111275" cy="81042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Analytics</a:t>
              </a:r>
              <a:endParaRPr lang="en-US" dirty="0"/>
            </a:p>
          </p:txBody>
        </p:sp>
        <p:sp>
          <p:nvSpPr>
            <p:cNvPr id="11" name="Rectangle 10"/>
            <p:cNvSpPr/>
            <p:nvPr/>
          </p:nvSpPr>
          <p:spPr>
            <a:xfrm>
              <a:off x="6129449" y="2279640"/>
              <a:ext cx="1111275" cy="81042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Analytics</a:t>
              </a:r>
              <a:endParaRPr lang="en-US" dirty="0"/>
            </a:p>
          </p:txBody>
        </p:sp>
        <p:sp>
          <p:nvSpPr>
            <p:cNvPr id="12" name="Rectangle 11"/>
            <p:cNvSpPr/>
            <p:nvPr/>
          </p:nvSpPr>
          <p:spPr>
            <a:xfrm>
              <a:off x="7373689" y="2279640"/>
              <a:ext cx="1111275" cy="81042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Security Analytics</a:t>
              </a:r>
              <a:endParaRPr lang="en-US" dirty="0"/>
            </a:p>
          </p:txBody>
        </p:sp>
      </p:grpSp>
      <p:grpSp>
        <p:nvGrpSpPr>
          <p:cNvPr id="17" name="Group 16"/>
          <p:cNvGrpSpPr/>
          <p:nvPr/>
        </p:nvGrpSpPr>
        <p:grpSpPr>
          <a:xfrm>
            <a:off x="3146731" y="4427890"/>
            <a:ext cx="3658547" cy="480300"/>
            <a:chOff x="3146731" y="4427890"/>
            <a:chExt cx="3658547" cy="480300"/>
          </a:xfrm>
        </p:grpSpPr>
        <p:sp>
          <p:nvSpPr>
            <p:cNvPr id="18" name="TextBox 17"/>
            <p:cNvSpPr txBox="1"/>
            <p:nvPr/>
          </p:nvSpPr>
          <p:spPr>
            <a:xfrm>
              <a:off x="3146731" y="4427890"/>
              <a:ext cx="1298500" cy="371897"/>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Multi-Tenant </a:t>
              </a:r>
              <a:br>
                <a:rPr lang="en-US" sz="1000" dirty="0" smtClean="0">
                  <a:solidFill>
                    <a:srgbClr val="FFFFFF"/>
                  </a:solidFill>
                </a:rPr>
              </a:br>
              <a:r>
                <a:rPr lang="en-US" sz="1000" dirty="0" err="1" smtClean="0">
                  <a:solidFill>
                    <a:srgbClr val="FFFFFF"/>
                  </a:solidFill>
                </a:rPr>
                <a:t>SaaS</a:t>
              </a:r>
              <a:r>
                <a:rPr lang="en-US" sz="1000" dirty="0" smtClean="0">
                  <a:solidFill>
                    <a:srgbClr val="FFFFFF"/>
                  </a:solidFill>
                </a:rPr>
                <a:t> Architecture</a:t>
              </a:r>
            </a:p>
          </p:txBody>
        </p:sp>
        <p:sp>
          <p:nvSpPr>
            <p:cNvPr id="19" name="TextBox 18"/>
            <p:cNvSpPr txBox="1"/>
            <p:nvPr/>
          </p:nvSpPr>
          <p:spPr>
            <a:xfrm>
              <a:off x="4445231" y="4703006"/>
              <a:ext cx="71085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Security</a:t>
              </a:r>
            </a:p>
          </p:txBody>
        </p:sp>
        <p:sp>
          <p:nvSpPr>
            <p:cNvPr id="20" name="TextBox 19"/>
            <p:cNvSpPr txBox="1"/>
            <p:nvPr/>
          </p:nvSpPr>
          <p:spPr>
            <a:xfrm>
              <a:off x="506131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Auto Upgrades</a:t>
              </a:r>
            </a:p>
          </p:txBody>
        </p:sp>
        <p:sp>
          <p:nvSpPr>
            <p:cNvPr id="21" name="TextBox 20"/>
            <p:cNvSpPr txBox="1"/>
            <p:nvPr/>
          </p:nvSpPr>
          <p:spPr>
            <a:xfrm>
              <a:off x="581008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Scalability</a:t>
              </a:r>
            </a:p>
          </p:txBody>
        </p:sp>
      </p:grpSp>
      <p:sp>
        <p:nvSpPr>
          <p:cNvPr id="22" name="TextBox 21"/>
          <p:cNvSpPr txBox="1"/>
          <p:nvPr/>
        </p:nvSpPr>
        <p:spPr>
          <a:xfrm>
            <a:off x="3191004" y="3642416"/>
            <a:ext cx="1225793" cy="37189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Infrastructure Analytics</a:t>
            </a:r>
          </a:p>
        </p:txBody>
      </p:sp>
      <p:sp>
        <p:nvSpPr>
          <p:cNvPr id="23" name="TextBox 22"/>
          <p:cNvSpPr txBox="1"/>
          <p:nvPr/>
        </p:nvSpPr>
        <p:spPr>
          <a:xfrm>
            <a:off x="2142055" y="3642416"/>
            <a:ext cx="1225793" cy="37189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APM</a:t>
            </a:r>
            <a:br>
              <a:rPr lang="en-US" sz="1000" dirty="0" smtClean="0">
                <a:solidFill>
                  <a:srgbClr val="FFFFFF"/>
                </a:solidFill>
              </a:rPr>
            </a:br>
            <a:r>
              <a:rPr lang="en-US" sz="1000" dirty="0" smtClean="0">
                <a:solidFill>
                  <a:srgbClr val="FFFFFF"/>
                </a:solidFill>
              </a:rPr>
              <a:t>Analytics</a:t>
            </a:r>
          </a:p>
        </p:txBody>
      </p:sp>
    </p:spTree>
    <p:extLst>
      <p:ext uri="{BB962C8B-B14F-4D97-AF65-F5344CB8AC3E}">
        <p14:creationId xmlns:p14="http://schemas.microsoft.com/office/powerpoint/2010/main" val="126895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0"/>
            <a:ext cx="5006651" cy="5143499"/>
          </a:xfrm>
          <a:prstGeom prst="rect">
            <a:avLst/>
          </a:prstGeom>
        </p:spPr>
      </p:pic>
      <p:grpSp>
        <p:nvGrpSpPr>
          <p:cNvPr id="78" name="Group 77"/>
          <p:cNvGrpSpPr/>
          <p:nvPr/>
        </p:nvGrpSpPr>
        <p:grpSpPr>
          <a:xfrm>
            <a:off x="3146731" y="3953482"/>
            <a:ext cx="3658547" cy="480300"/>
            <a:chOff x="3146731" y="4427890"/>
            <a:chExt cx="3658547" cy="480300"/>
          </a:xfrm>
        </p:grpSpPr>
        <p:sp>
          <p:nvSpPr>
            <p:cNvPr id="79" name="TextBox 78"/>
            <p:cNvSpPr txBox="1"/>
            <p:nvPr/>
          </p:nvSpPr>
          <p:spPr>
            <a:xfrm>
              <a:off x="3146731" y="4427890"/>
              <a:ext cx="1298500" cy="371897"/>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Multi-Tenant </a:t>
              </a:r>
              <a:br>
                <a:rPr lang="en-US" sz="1000" dirty="0" smtClean="0">
                  <a:solidFill>
                    <a:srgbClr val="FFFFFF"/>
                  </a:solidFill>
                </a:rPr>
              </a:br>
              <a:r>
                <a:rPr lang="en-US" sz="1000" dirty="0" err="1" smtClean="0">
                  <a:solidFill>
                    <a:srgbClr val="FFFFFF"/>
                  </a:solidFill>
                </a:rPr>
                <a:t>SaaS</a:t>
              </a:r>
              <a:r>
                <a:rPr lang="en-US" sz="1000" dirty="0" smtClean="0">
                  <a:solidFill>
                    <a:srgbClr val="FFFFFF"/>
                  </a:solidFill>
                </a:rPr>
                <a:t> Architecture</a:t>
              </a:r>
            </a:p>
          </p:txBody>
        </p:sp>
        <p:sp>
          <p:nvSpPr>
            <p:cNvPr id="80" name="TextBox 79"/>
            <p:cNvSpPr txBox="1"/>
            <p:nvPr/>
          </p:nvSpPr>
          <p:spPr>
            <a:xfrm>
              <a:off x="4445231" y="4703006"/>
              <a:ext cx="71085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Security</a:t>
              </a:r>
            </a:p>
          </p:txBody>
        </p:sp>
        <p:sp>
          <p:nvSpPr>
            <p:cNvPr id="81" name="TextBox 80"/>
            <p:cNvSpPr txBox="1"/>
            <p:nvPr/>
          </p:nvSpPr>
          <p:spPr>
            <a:xfrm>
              <a:off x="506131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Auto Upgrades</a:t>
              </a:r>
            </a:p>
          </p:txBody>
        </p:sp>
        <p:sp>
          <p:nvSpPr>
            <p:cNvPr id="82" name="TextBox 81"/>
            <p:cNvSpPr txBox="1"/>
            <p:nvPr/>
          </p:nvSpPr>
          <p:spPr>
            <a:xfrm>
              <a:off x="581008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Scalability</a:t>
              </a:r>
            </a:p>
          </p:txBody>
        </p:sp>
      </p:grpSp>
      <p:sp>
        <p:nvSpPr>
          <p:cNvPr id="3" name="Slide Number Placeholder 2"/>
          <p:cNvSpPr>
            <a:spLocks noGrp="1"/>
          </p:cNvSpPr>
          <p:nvPr>
            <p:ph type="sldNum" sz="quarter" idx="4"/>
          </p:nvPr>
        </p:nvSpPr>
        <p:spPr/>
        <p:txBody>
          <a:bodyPr/>
          <a:lstStyle/>
          <a:p>
            <a:fld id="{9A68FE36-BDA6-4A87-8648-115964FC2835}" type="slidenum">
              <a:rPr lang="en-US" smtClean="0"/>
              <a:pPr/>
              <a:t>17</a:t>
            </a:fld>
            <a:endParaRPr lang="en-US" dirty="0"/>
          </a:p>
        </p:txBody>
      </p:sp>
      <p:sp>
        <p:nvSpPr>
          <p:cNvPr id="5" name="Rectangle 4"/>
          <p:cNvSpPr/>
          <p:nvPr/>
        </p:nvSpPr>
        <p:spPr>
          <a:xfrm>
            <a:off x="2423424" y="2911139"/>
            <a:ext cx="649257" cy="846632"/>
          </a:xfrm>
          <a:prstGeom prst="rect">
            <a:avLst/>
          </a:prstGeom>
          <a:solidFill>
            <a:srgbClr val="3DAE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09557" y="2911139"/>
            <a:ext cx="1386532" cy="846632"/>
          </a:xfrm>
          <a:prstGeom prst="rect">
            <a:avLst/>
          </a:prstGeom>
          <a:solidFill>
            <a:srgbClr val="38A1DA">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4528701" y="2671040"/>
            <a:ext cx="2326122" cy="1086731"/>
            <a:chOff x="4528701" y="3146425"/>
            <a:chExt cx="2326122" cy="1086731"/>
          </a:xfrm>
        </p:grpSpPr>
        <p:sp>
          <p:nvSpPr>
            <p:cNvPr id="8" name="Rectangle 7"/>
            <p:cNvSpPr/>
            <p:nvPr/>
          </p:nvSpPr>
          <p:spPr>
            <a:xfrm>
              <a:off x="4528701" y="3386524"/>
              <a:ext cx="2081187" cy="846632"/>
            </a:xfrm>
            <a:prstGeom prst="rect">
              <a:avLst/>
            </a:prstGeom>
            <a:solidFill>
              <a:srgbClr val="2A7FC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rot="5400000" flipH="1">
              <a:off x="6188990" y="3567317"/>
              <a:ext cx="1086725" cy="244941"/>
            </a:xfrm>
            <a:prstGeom prst="parallelogram">
              <a:avLst>
                <a:gd name="adj" fmla="val 100745"/>
              </a:avLst>
            </a:prstGeom>
            <a:solidFill>
              <a:srgbClr val="2A7FC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Parallelogram 9"/>
          <p:cNvSpPr/>
          <p:nvPr/>
        </p:nvSpPr>
        <p:spPr>
          <a:xfrm rot="5400000" flipH="1">
            <a:off x="6390999" y="4469067"/>
            <a:ext cx="682705" cy="244941"/>
          </a:xfrm>
          <a:prstGeom prst="parallelogram">
            <a:avLst>
              <a:gd name="adj" fmla="val 1007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23424" y="4497484"/>
            <a:ext cx="4186464" cy="4354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p:cNvGrpSpPr/>
          <p:nvPr/>
        </p:nvGrpSpPr>
        <p:grpSpPr>
          <a:xfrm>
            <a:off x="2142055" y="3179033"/>
            <a:ext cx="4145048" cy="371897"/>
            <a:chOff x="2142055" y="3179033"/>
            <a:chExt cx="4145048" cy="371897"/>
          </a:xfrm>
        </p:grpSpPr>
        <p:sp>
          <p:nvSpPr>
            <p:cNvPr id="83" name="TextBox 82"/>
            <p:cNvSpPr txBox="1"/>
            <p:nvPr/>
          </p:nvSpPr>
          <p:spPr>
            <a:xfrm>
              <a:off x="3191004" y="3179033"/>
              <a:ext cx="1225793" cy="37189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Infrastructure Analytics</a:t>
              </a:r>
            </a:p>
          </p:txBody>
        </p:sp>
        <p:sp>
          <p:nvSpPr>
            <p:cNvPr id="84" name="TextBox 83"/>
            <p:cNvSpPr txBox="1"/>
            <p:nvPr/>
          </p:nvSpPr>
          <p:spPr>
            <a:xfrm>
              <a:off x="5061310" y="3179033"/>
              <a:ext cx="1225793" cy="37189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Customer</a:t>
              </a:r>
              <a:br>
                <a:rPr lang="en-US" sz="1000" dirty="0" smtClean="0">
                  <a:solidFill>
                    <a:srgbClr val="FFFFFF"/>
                  </a:solidFill>
                </a:rPr>
              </a:br>
              <a:r>
                <a:rPr lang="en-US" sz="1000" dirty="0" smtClean="0">
                  <a:solidFill>
                    <a:srgbClr val="FFFFFF"/>
                  </a:solidFill>
                </a:rPr>
                <a:t>Analytics</a:t>
              </a:r>
            </a:p>
          </p:txBody>
        </p:sp>
        <p:sp>
          <p:nvSpPr>
            <p:cNvPr id="85" name="TextBox 84"/>
            <p:cNvSpPr txBox="1"/>
            <p:nvPr/>
          </p:nvSpPr>
          <p:spPr>
            <a:xfrm>
              <a:off x="2142055" y="3179033"/>
              <a:ext cx="1225793" cy="37189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APM</a:t>
              </a:r>
              <a:br>
                <a:rPr lang="en-US" sz="1000" dirty="0" smtClean="0">
                  <a:solidFill>
                    <a:srgbClr val="FFFFFF"/>
                  </a:solidFill>
                </a:rPr>
              </a:br>
              <a:r>
                <a:rPr lang="en-US" sz="1000" dirty="0" smtClean="0">
                  <a:solidFill>
                    <a:srgbClr val="FFFFFF"/>
                  </a:solidFill>
                </a:rPr>
                <a:t>Analytics</a:t>
              </a:r>
            </a:p>
          </p:txBody>
        </p:sp>
      </p:grpSp>
      <p:grpSp>
        <p:nvGrpSpPr>
          <p:cNvPr id="87" name="Group 86"/>
          <p:cNvGrpSpPr/>
          <p:nvPr/>
        </p:nvGrpSpPr>
        <p:grpSpPr>
          <a:xfrm>
            <a:off x="682423" y="1866917"/>
            <a:ext cx="2634913" cy="2843021"/>
            <a:chOff x="682423" y="1866917"/>
            <a:chExt cx="2634913" cy="2843021"/>
          </a:xfrm>
        </p:grpSpPr>
        <p:sp>
          <p:nvSpPr>
            <p:cNvPr id="13" name="Rectangle 12"/>
            <p:cNvSpPr/>
            <p:nvPr/>
          </p:nvSpPr>
          <p:spPr>
            <a:xfrm>
              <a:off x="682423" y="1866917"/>
              <a:ext cx="2634913" cy="2843021"/>
            </a:xfrm>
            <a:prstGeom prst="rect">
              <a:avLst/>
            </a:prstGeom>
            <a:solidFill>
              <a:srgbClr val="577DA1">
                <a:alpha val="85000"/>
              </a:srgbClr>
            </a:solidFill>
            <a:ln>
              <a:noFill/>
            </a:ln>
            <a:effectLst>
              <a:outerShdw blurRad="152400" dist="1016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6439" y="2222489"/>
              <a:ext cx="2448148" cy="688650"/>
            </a:xfrm>
            <a:prstGeom prst="rect">
              <a:avLst/>
            </a:prstGeom>
            <a:noFill/>
          </p:spPr>
          <p:txBody>
            <a:bodyPr wrap="square" rtlCol="0">
              <a:spAutoFit/>
            </a:bodyPr>
            <a:lstStyle/>
            <a:p>
              <a:pPr lvl="0" algn="ctr"/>
              <a:r>
                <a:rPr lang="en-US" sz="1600" b="1" dirty="0" smtClean="0">
                  <a:solidFill>
                    <a:prstClr val="white"/>
                  </a:solidFill>
                </a:rPr>
                <a:t>Platform Expansion</a:t>
              </a:r>
              <a:endParaRPr lang="en-US" sz="1600" b="1" dirty="0">
                <a:solidFill>
                  <a:prstClr val="white"/>
                </a:solidFill>
              </a:endParaRPr>
            </a:p>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endParaRPr lang="en-US" sz="1800" dirty="0" smtClean="0">
                <a:solidFill>
                  <a:srgbClr val="53585F"/>
                </a:solidFill>
              </a:endParaRPr>
            </a:p>
          </p:txBody>
        </p:sp>
      </p:grpSp>
      <p:grpSp>
        <p:nvGrpSpPr>
          <p:cNvPr id="77" name="Group 76"/>
          <p:cNvGrpSpPr/>
          <p:nvPr/>
        </p:nvGrpSpPr>
        <p:grpSpPr>
          <a:xfrm>
            <a:off x="1178821" y="3296082"/>
            <a:ext cx="1503256" cy="1201577"/>
            <a:chOff x="1140909" y="3315036"/>
            <a:chExt cx="1503256" cy="1201577"/>
          </a:xfrm>
        </p:grpSpPr>
        <p:grpSp>
          <p:nvGrpSpPr>
            <p:cNvPr id="25" name="Group 24"/>
            <p:cNvGrpSpPr/>
            <p:nvPr/>
          </p:nvGrpSpPr>
          <p:grpSpPr>
            <a:xfrm>
              <a:off x="1614458" y="3802238"/>
              <a:ext cx="714375" cy="714375"/>
              <a:chOff x="4905375" y="3225800"/>
              <a:chExt cx="714375" cy="714375"/>
            </a:xfrm>
          </p:grpSpPr>
          <p:sp>
            <p:nvSpPr>
              <p:cNvPr id="16" name="Freeform 1"/>
              <p:cNvSpPr>
                <a:spLocks noChangeArrowheads="1"/>
              </p:cNvSpPr>
              <p:nvPr/>
            </p:nvSpPr>
            <p:spPr bwMode="auto">
              <a:xfrm>
                <a:off x="5151438" y="3275013"/>
                <a:ext cx="295275" cy="246062"/>
              </a:xfrm>
              <a:custGeom>
                <a:avLst/>
                <a:gdLst>
                  <a:gd name="T0" fmla="*/ 411 w 822"/>
                  <a:gd name="T1" fmla="*/ 684 h 685"/>
                  <a:gd name="T2" fmla="*/ 821 w 822"/>
                  <a:gd name="T3" fmla="*/ 513 h 685"/>
                  <a:gd name="T4" fmla="*/ 821 w 822"/>
                  <a:gd name="T5" fmla="*/ 0 h 685"/>
                  <a:gd name="T6" fmla="*/ 411 w 822"/>
                  <a:gd name="T7" fmla="*/ 137 h 685"/>
                  <a:gd name="T8" fmla="*/ 0 w 822"/>
                  <a:gd name="T9" fmla="*/ 0 h 685"/>
                  <a:gd name="T10" fmla="*/ 0 w 822"/>
                  <a:gd name="T11" fmla="*/ 513 h 685"/>
                  <a:gd name="T12" fmla="*/ 411 w 822"/>
                  <a:gd name="T13" fmla="*/ 684 h 685"/>
                </a:gdLst>
                <a:ahLst/>
                <a:cxnLst>
                  <a:cxn ang="0">
                    <a:pos x="T0" y="T1"/>
                  </a:cxn>
                  <a:cxn ang="0">
                    <a:pos x="T2" y="T3"/>
                  </a:cxn>
                  <a:cxn ang="0">
                    <a:pos x="T4" y="T5"/>
                  </a:cxn>
                  <a:cxn ang="0">
                    <a:pos x="T6" y="T7"/>
                  </a:cxn>
                  <a:cxn ang="0">
                    <a:pos x="T8" y="T9"/>
                  </a:cxn>
                  <a:cxn ang="0">
                    <a:pos x="T10" y="T11"/>
                  </a:cxn>
                  <a:cxn ang="0">
                    <a:pos x="T12" y="T13"/>
                  </a:cxn>
                </a:cxnLst>
                <a:rect l="0" t="0" r="r" b="b"/>
                <a:pathLst>
                  <a:path w="822" h="685">
                    <a:moveTo>
                      <a:pt x="411" y="684"/>
                    </a:moveTo>
                    <a:lnTo>
                      <a:pt x="821" y="513"/>
                    </a:lnTo>
                    <a:lnTo>
                      <a:pt x="821" y="0"/>
                    </a:lnTo>
                    <a:lnTo>
                      <a:pt x="411" y="137"/>
                    </a:lnTo>
                    <a:lnTo>
                      <a:pt x="0" y="0"/>
                    </a:lnTo>
                    <a:lnTo>
                      <a:pt x="0" y="513"/>
                    </a:lnTo>
                    <a:lnTo>
                      <a:pt x="411" y="684"/>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2"/>
              <p:cNvSpPr>
                <a:spLocks noChangeArrowheads="1"/>
              </p:cNvSpPr>
              <p:nvPr/>
            </p:nvSpPr>
            <p:spPr bwMode="auto">
              <a:xfrm>
                <a:off x="5151438" y="3225800"/>
                <a:ext cx="295275" cy="49213"/>
              </a:xfrm>
              <a:custGeom>
                <a:avLst/>
                <a:gdLst>
                  <a:gd name="T0" fmla="*/ 821 w 822"/>
                  <a:gd name="T1" fmla="*/ 136 h 137"/>
                  <a:gd name="T2" fmla="*/ 411 w 822"/>
                  <a:gd name="T3" fmla="*/ 0 h 137"/>
                  <a:gd name="T4" fmla="*/ 0 w 822"/>
                  <a:gd name="T5" fmla="*/ 136 h 137"/>
                </a:gdLst>
                <a:ahLst/>
                <a:cxnLst>
                  <a:cxn ang="0">
                    <a:pos x="T0" y="T1"/>
                  </a:cxn>
                  <a:cxn ang="0">
                    <a:pos x="T2" y="T3"/>
                  </a:cxn>
                  <a:cxn ang="0">
                    <a:pos x="T4" y="T5"/>
                  </a:cxn>
                </a:cxnLst>
                <a:rect l="0" t="0" r="r" b="b"/>
                <a:pathLst>
                  <a:path w="822" h="137">
                    <a:moveTo>
                      <a:pt x="821" y="136"/>
                    </a:moveTo>
                    <a:lnTo>
                      <a:pt x="411" y="0"/>
                    </a:lnTo>
                    <a:lnTo>
                      <a:pt x="0" y="13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 name="Line 3"/>
              <p:cNvSpPr>
                <a:spLocks noChangeShapeType="1"/>
              </p:cNvSpPr>
              <p:nvPr/>
            </p:nvSpPr>
            <p:spPr bwMode="auto">
              <a:xfrm>
                <a:off x="5299075" y="3324225"/>
                <a:ext cx="1588" cy="196850"/>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 name="Freeform 4"/>
              <p:cNvSpPr>
                <a:spLocks noChangeArrowheads="1"/>
              </p:cNvSpPr>
              <p:nvPr/>
            </p:nvSpPr>
            <p:spPr bwMode="auto">
              <a:xfrm>
                <a:off x="5373688" y="3594100"/>
                <a:ext cx="246062" cy="196850"/>
              </a:xfrm>
              <a:custGeom>
                <a:avLst/>
                <a:gdLst>
                  <a:gd name="T0" fmla="*/ 342 w 684"/>
                  <a:gd name="T1" fmla="*/ 546 h 547"/>
                  <a:gd name="T2" fmla="*/ 683 w 684"/>
                  <a:gd name="T3" fmla="*/ 376 h 547"/>
                  <a:gd name="T4" fmla="*/ 683 w 684"/>
                  <a:gd name="T5" fmla="*/ 0 h 547"/>
                  <a:gd name="T6" fmla="*/ 342 w 684"/>
                  <a:gd name="T7" fmla="*/ 137 h 547"/>
                  <a:gd name="T8" fmla="*/ 0 w 684"/>
                  <a:gd name="T9" fmla="*/ 0 h 547"/>
                  <a:gd name="T10" fmla="*/ 0 w 684"/>
                  <a:gd name="T11" fmla="*/ 376 h 547"/>
                  <a:gd name="T12" fmla="*/ 342 w 684"/>
                  <a:gd name="T13" fmla="*/ 546 h 547"/>
                </a:gdLst>
                <a:ahLst/>
                <a:cxnLst>
                  <a:cxn ang="0">
                    <a:pos x="T0" y="T1"/>
                  </a:cxn>
                  <a:cxn ang="0">
                    <a:pos x="T2" y="T3"/>
                  </a:cxn>
                  <a:cxn ang="0">
                    <a:pos x="T4" y="T5"/>
                  </a:cxn>
                  <a:cxn ang="0">
                    <a:pos x="T6" y="T7"/>
                  </a:cxn>
                  <a:cxn ang="0">
                    <a:pos x="T8" y="T9"/>
                  </a:cxn>
                  <a:cxn ang="0">
                    <a:pos x="T10" y="T11"/>
                  </a:cxn>
                  <a:cxn ang="0">
                    <a:pos x="T12" y="T13"/>
                  </a:cxn>
                </a:cxnLst>
                <a:rect l="0" t="0" r="r" b="b"/>
                <a:pathLst>
                  <a:path w="684" h="547">
                    <a:moveTo>
                      <a:pt x="342" y="546"/>
                    </a:moveTo>
                    <a:lnTo>
                      <a:pt x="683" y="376"/>
                    </a:lnTo>
                    <a:lnTo>
                      <a:pt x="683" y="0"/>
                    </a:lnTo>
                    <a:lnTo>
                      <a:pt x="342" y="137"/>
                    </a:lnTo>
                    <a:lnTo>
                      <a:pt x="0" y="0"/>
                    </a:lnTo>
                    <a:lnTo>
                      <a:pt x="0" y="376"/>
                    </a:lnTo>
                    <a:lnTo>
                      <a:pt x="342" y="54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5"/>
              <p:cNvSpPr>
                <a:spLocks noChangeArrowheads="1"/>
              </p:cNvSpPr>
              <p:nvPr/>
            </p:nvSpPr>
            <p:spPr bwMode="auto">
              <a:xfrm>
                <a:off x="5373688" y="3544888"/>
                <a:ext cx="246062" cy="49212"/>
              </a:xfrm>
              <a:custGeom>
                <a:avLst/>
                <a:gdLst>
                  <a:gd name="T0" fmla="*/ 683 w 684"/>
                  <a:gd name="T1" fmla="*/ 137 h 138"/>
                  <a:gd name="T2" fmla="*/ 342 w 684"/>
                  <a:gd name="T3" fmla="*/ 0 h 138"/>
                  <a:gd name="T4" fmla="*/ 0 w 684"/>
                  <a:gd name="T5" fmla="*/ 137 h 138"/>
                </a:gdLst>
                <a:ahLst/>
                <a:cxnLst>
                  <a:cxn ang="0">
                    <a:pos x="T0" y="T1"/>
                  </a:cxn>
                  <a:cxn ang="0">
                    <a:pos x="T2" y="T3"/>
                  </a:cxn>
                  <a:cxn ang="0">
                    <a:pos x="T4" y="T5"/>
                  </a:cxn>
                </a:cxnLst>
                <a:rect l="0" t="0" r="r" b="b"/>
                <a:pathLst>
                  <a:path w="684" h="138">
                    <a:moveTo>
                      <a:pt x="683" y="137"/>
                    </a:moveTo>
                    <a:lnTo>
                      <a:pt x="342" y="0"/>
                    </a:lnTo>
                    <a:lnTo>
                      <a:pt x="0" y="137"/>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1" name="Line 6"/>
              <p:cNvSpPr>
                <a:spLocks noChangeShapeType="1"/>
              </p:cNvSpPr>
              <p:nvPr/>
            </p:nvSpPr>
            <p:spPr bwMode="auto">
              <a:xfrm>
                <a:off x="5495925" y="3643313"/>
                <a:ext cx="1588" cy="147637"/>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2" name="Freeform 7"/>
              <p:cNvSpPr>
                <a:spLocks noChangeArrowheads="1"/>
              </p:cNvSpPr>
              <p:nvPr/>
            </p:nvSpPr>
            <p:spPr bwMode="auto">
              <a:xfrm>
                <a:off x="4905375" y="3632200"/>
                <a:ext cx="393700" cy="307975"/>
              </a:xfrm>
              <a:custGeom>
                <a:avLst/>
                <a:gdLst>
                  <a:gd name="T0" fmla="*/ 546 w 1094"/>
                  <a:gd name="T1" fmla="*/ 853 h 854"/>
                  <a:gd name="T2" fmla="*/ 1093 w 1094"/>
                  <a:gd name="T3" fmla="*/ 648 h 854"/>
                  <a:gd name="T4" fmla="*/ 1093 w 1094"/>
                  <a:gd name="T5" fmla="*/ 0 h 854"/>
                  <a:gd name="T6" fmla="*/ 546 w 1094"/>
                  <a:gd name="T7" fmla="*/ 171 h 854"/>
                  <a:gd name="T8" fmla="*/ 0 w 1094"/>
                  <a:gd name="T9" fmla="*/ 0 h 854"/>
                  <a:gd name="T10" fmla="*/ 0 w 1094"/>
                  <a:gd name="T11" fmla="*/ 648 h 854"/>
                  <a:gd name="T12" fmla="*/ 546 w 1094"/>
                  <a:gd name="T13" fmla="*/ 853 h 854"/>
                </a:gdLst>
                <a:ahLst/>
                <a:cxnLst>
                  <a:cxn ang="0">
                    <a:pos x="T0" y="T1"/>
                  </a:cxn>
                  <a:cxn ang="0">
                    <a:pos x="T2" y="T3"/>
                  </a:cxn>
                  <a:cxn ang="0">
                    <a:pos x="T4" y="T5"/>
                  </a:cxn>
                  <a:cxn ang="0">
                    <a:pos x="T6" y="T7"/>
                  </a:cxn>
                  <a:cxn ang="0">
                    <a:pos x="T8" y="T9"/>
                  </a:cxn>
                  <a:cxn ang="0">
                    <a:pos x="T10" y="T11"/>
                  </a:cxn>
                  <a:cxn ang="0">
                    <a:pos x="T12" y="T13"/>
                  </a:cxn>
                </a:cxnLst>
                <a:rect l="0" t="0" r="r" b="b"/>
                <a:pathLst>
                  <a:path w="1094" h="854">
                    <a:moveTo>
                      <a:pt x="546" y="853"/>
                    </a:moveTo>
                    <a:lnTo>
                      <a:pt x="1093" y="648"/>
                    </a:lnTo>
                    <a:lnTo>
                      <a:pt x="1093" y="0"/>
                    </a:lnTo>
                    <a:lnTo>
                      <a:pt x="546" y="171"/>
                    </a:lnTo>
                    <a:lnTo>
                      <a:pt x="0" y="0"/>
                    </a:lnTo>
                    <a:lnTo>
                      <a:pt x="0" y="648"/>
                    </a:lnTo>
                    <a:lnTo>
                      <a:pt x="546" y="853"/>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8"/>
              <p:cNvSpPr>
                <a:spLocks noChangeArrowheads="1"/>
              </p:cNvSpPr>
              <p:nvPr/>
            </p:nvSpPr>
            <p:spPr bwMode="auto">
              <a:xfrm>
                <a:off x="4905375" y="3570288"/>
                <a:ext cx="393700" cy="61912"/>
              </a:xfrm>
              <a:custGeom>
                <a:avLst/>
                <a:gdLst>
                  <a:gd name="T0" fmla="*/ 1093 w 1094"/>
                  <a:gd name="T1" fmla="*/ 171 h 172"/>
                  <a:gd name="T2" fmla="*/ 546 w 1094"/>
                  <a:gd name="T3" fmla="*/ 0 h 172"/>
                  <a:gd name="T4" fmla="*/ 0 w 1094"/>
                  <a:gd name="T5" fmla="*/ 171 h 172"/>
                </a:gdLst>
                <a:ahLst/>
                <a:cxnLst>
                  <a:cxn ang="0">
                    <a:pos x="T0" y="T1"/>
                  </a:cxn>
                  <a:cxn ang="0">
                    <a:pos x="T2" y="T3"/>
                  </a:cxn>
                  <a:cxn ang="0">
                    <a:pos x="T4" y="T5"/>
                  </a:cxn>
                </a:cxnLst>
                <a:rect l="0" t="0" r="r" b="b"/>
                <a:pathLst>
                  <a:path w="1094" h="172">
                    <a:moveTo>
                      <a:pt x="1093" y="171"/>
                    </a:moveTo>
                    <a:lnTo>
                      <a:pt x="546" y="0"/>
                    </a:lnTo>
                    <a:lnTo>
                      <a:pt x="0" y="171"/>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4" name="Line 9"/>
              <p:cNvSpPr>
                <a:spLocks noChangeShapeType="1"/>
              </p:cNvSpPr>
              <p:nvPr/>
            </p:nvSpPr>
            <p:spPr bwMode="auto">
              <a:xfrm>
                <a:off x="5102225" y="3692525"/>
                <a:ext cx="1588" cy="246063"/>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26" name="Group 25"/>
            <p:cNvGrpSpPr/>
            <p:nvPr/>
          </p:nvGrpSpPr>
          <p:grpSpPr>
            <a:xfrm>
              <a:off x="2255985" y="3682307"/>
              <a:ext cx="388180" cy="388180"/>
              <a:chOff x="4905375" y="3225800"/>
              <a:chExt cx="714375" cy="714375"/>
            </a:xfrm>
          </p:grpSpPr>
          <p:sp>
            <p:nvSpPr>
              <p:cNvPr id="27" name="Freeform 1"/>
              <p:cNvSpPr>
                <a:spLocks noChangeArrowheads="1"/>
              </p:cNvSpPr>
              <p:nvPr/>
            </p:nvSpPr>
            <p:spPr bwMode="auto">
              <a:xfrm>
                <a:off x="5151438" y="3275013"/>
                <a:ext cx="295275" cy="246062"/>
              </a:xfrm>
              <a:custGeom>
                <a:avLst/>
                <a:gdLst>
                  <a:gd name="T0" fmla="*/ 411 w 822"/>
                  <a:gd name="T1" fmla="*/ 684 h 685"/>
                  <a:gd name="T2" fmla="*/ 821 w 822"/>
                  <a:gd name="T3" fmla="*/ 513 h 685"/>
                  <a:gd name="T4" fmla="*/ 821 w 822"/>
                  <a:gd name="T5" fmla="*/ 0 h 685"/>
                  <a:gd name="T6" fmla="*/ 411 w 822"/>
                  <a:gd name="T7" fmla="*/ 137 h 685"/>
                  <a:gd name="T8" fmla="*/ 0 w 822"/>
                  <a:gd name="T9" fmla="*/ 0 h 685"/>
                  <a:gd name="T10" fmla="*/ 0 w 822"/>
                  <a:gd name="T11" fmla="*/ 513 h 685"/>
                  <a:gd name="T12" fmla="*/ 411 w 822"/>
                  <a:gd name="T13" fmla="*/ 684 h 685"/>
                </a:gdLst>
                <a:ahLst/>
                <a:cxnLst>
                  <a:cxn ang="0">
                    <a:pos x="T0" y="T1"/>
                  </a:cxn>
                  <a:cxn ang="0">
                    <a:pos x="T2" y="T3"/>
                  </a:cxn>
                  <a:cxn ang="0">
                    <a:pos x="T4" y="T5"/>
                  </a:cxn>
                  <a:cxn ang="0">
                    <a:pos x="T6" y="T7"/>
                  </a:cxn>
                  <a:cxn ang="0">
                    <a:pos x="T8" y="T9"/>
                  </a:cxn>
                  <a:cxn ang="0">
                    <a:pos x="T10" y="T11"/>
                  </a:cxn>
                  <a:cxn ang="0">
                    <a:pos x="T12" y="T13"/>
                  </a:cxn>
                </a:cxnLst>
                <a:rect l="0" t="0" r="r" b="b"/>
                <a:pathLst>
                  <a:path w="822" h="685">
                    <a:moveTo>
                      <a:pt x="411" y="684"/>
                    </a:moveTo>
                    <a:lnTo>
                      <a:pt x="821" y="513"/>
                    </a:lnTo>
                    <a:lnTo>
                      <a:pt x="821" y="0"/>
                    </a:lnTo>
                    <a:lnTo>
                      <a:pt x="411" y="137"/>
                    </a:lnTo>
                    <a:lnTo>
                      <a:pt x="0" y="0"/>
                    </a:lnTo>
                    <a:lnTo>
                      <a:pt x="0" y="513"/>
                    </a:lnTo>
                    <a:lnTo>
                      <a:pt x="411" y="684"/>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2"/>
              <p:cNvSpPr>
                <a:spLocks noChangeArrowheads="1"/>
              </p:cNvSpPr>
              <p:nvPr/>
            </p:nvSpPr>
            <p:spPr bwMode="auto">
              <a:xfrm>
                <a:off x="5151438" y="3225800"/>
                <a:ext cx="295275" cy="49213"/>
              </a:xfrm>
              <a:custGeom>
                <a:avLst/>
                <a:gdLst>
                  <a:gd name="T0" fmla="*/ 821 w 822"/>
                  <a:gd name="T1" fmla="*/ 136 h 137"/>
                  <a:gd name="T2" fmla="*/ 411 w 822"/>
                  <a:gd name="T3" fmla="*/ 0 h 137"/>
                  <a:gd name="T4" fmla="*/ 0 w 822"/>
                  <a:gd name="T5" fmla="*/ 136 h 137"/>
                </a:gdLst>
                <a:ahLst/>
                <a:cxnLst>
                  <a:cxn ang="0">
                    <a:pos x="T0" y="T1"/>
                  </a:cxn>
                  <a:cxn ang="0">
                    <a:pos x="T2" y="T3"/>
                  </a:cxn>
                  <a:cxn ang="0">
                    <a:pos x="T4" y="T5"/>
                  </a:cxn>
                </a:cxnLst>
                <a:rect l="0" t="0" r="r" b="b"/>
                <a:pathLst>
                  <a:path w="822" h="137">
                    <a:moveTo>
                      <a:pt x="821" y="136"/>
                    </a:moveTo>
                    <a:lnTo>
                      <a:pt x="411" y="0"/>
                    </a:lnTo>
                    <a:lnTo>
                      <a:pt x="0" y="13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9" name="Line 3"/>
              <p:cNvSpPr>
                <a:spLocks noChangeShapeType="1"/>
              </p:cNvSpPr>
              <p:nvPr/>
            </p:nvSpPr>
            <p:spPr bwMode="auto">
              <a:xfrm>
                <a:off x="5299075" y="3324225"/>
                <a:ext cx="1588" cy="196850"/>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0" name="Freeform 4"/>
              <p:cNvSpPr>
                <a:spLocks noChangeArrowheads="1"/>
              </p:cNvSpPr>
              <p:nvPr/>
            </p:nvSpPr>
            <p:spPr bwMode="auto">
              <a:xfrm>
                <a:off x="5373688" y="3594100"/>
                <a:ext cx="246062" cy="196850"/>
              </a:xfrm>
              <a:custGeom>
                <a:avLst/>
                <a:gdLst>
                  <a:gd name="T0" fmla="*/ 342 w 684"/>
                  <a:gd name="T1" fmla="*/ 546 h 547"/>
                  <a:gd name="T2" fmla="*/ 683 w 684"/>
                  <a:gd name="T3" fmla="*/ 376 h 547"/>
                  <a:gd name="T4" fmla="*/ 683 w 684"/>
                  <a:gd name="T5" fmla="*/ 0 h 547"/>
                  <a:gd name="T6" fmla="*/ 342 w 684"/>
                  <a:gd name="T7" fmla="*/ 137 h 547"/>
                  <a:gd name="T8" fmla="*/ 0 w 684"/>
                  <a:gd name="T9" fmla="*/ 0 h 547"/>
                  <a:gd name="T10" fmla="*/ 0 w 684"/>
                  <a:gd name="T11" fmla="*/ 376 h 547"/>
                  <a:gd name="T12" fmla="*/ 342 w 684"/>
                  <a:gd name="T13" fmla="*/ 546 h 547"/>
                </a:gdLst>
                <a:ahLst/>
                <a:cxnLst>
                  <a:cxn ang="0">
                    <a:pos x="T0" y="T1"/>
                  </a:cxn>
                  <a:cxn ang="0">
                    <a:pos x="T2" y="T3"/>
                  </a:cxn>
                  <a:cxn ang="0">
                    <a:pos x="T4" y="T5"/>
                  </a:cxn>
                  <a:cxn ang="0">
                    <a:pos x="T6" y="T7"/>
                  </a:cxn>
                  <a:cxn ang="0">
                    <a:pos x="T8" y="T9"/>
                  </a:cxn>
                  <a:cxn ang="0">
                    <a:pos x="T10" y="T11"/>
                  </a:cxn>
                  <a:cxn ang="0">
                    <a:pos x="T12" y="T13"/>
                  </a:cxn>
                </a:cxnLst>
                <a:rect l="0" t="0" r="r" b="b"/>
                <a:pathLst>
                  <a:path w="684" h="547">
                    <a:moveTo>
                      <a:pt x="342" y="546"/>
                    </a:moveTo>
                    <a:lnTo>
                      <a:pt x="683" y="376"/>
                    </a:lnTo>
                    <a:lnTo>
                      <a:pt x="683" y="0"/>
                    </a:lnTo>
                    <a:lnTo>
                      <a:pt x="342" y="137"/>
                    </a:lnTo>
                    <a:lnTo>
                      <a:pt x="0" y="0"/>
                    </a:lnTo>
                    <a:lnTo>
                      <a:pt x="0" y="376"/>
                    </a:lnTo>
                    <a:lnTo>
                      <a:pt x="342" y="54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5"/>
              <p:cNvSpPr>
                <a:spLocks noChangeArrowheads="1"/>
              </p:cNvSpPr>
              <p:nvPr/>
            </p:nvSpPr>
            <p:spPr bwMode="auto">
              <a:xfrm>
                <a:off x="5373688" y="3544888"/>
                <a:ext cx="246062" cy="49212"/>
              </a:xfrm>
              <a:custGeom>
                <a:avLst/>
                <a:gdLst>
                  <a:gd name="T0" fmla="*/ 683 w 684"/>
                  <a:gd name="T1" fmla="*/ 137 h 138"/>
                  <a:gd name="T2" fmla="*/ 342 w 684"/>
                  <a:gd name="T3" fmla="*/ 0 h 138"/>
                  <a:gd name="T4" fmla="*/ 0 w 684"/>
                  <a:gd name="T5" fmla="*/ 137 h 138"/>
                </a:gdLst>
                <a:ahLst/>
                <a:cxnLst>
                  <a:cxn ang="0">
                    <a:pos x="T0" y="T1"/>
                  </a:cxn>
                  <a:cxn ang="0">
                    <a:pos x="T2" y="T3"/>
                  </a:cxn>
                  <a:cxn ang="0">
                    <a:pos x="T4" y="T5"/>
                  </a:cxn>
                </a:cxnLst>
                <a:rect l="0" t="0" r="r" b="b"/>
                <a:pathLst>
                  <a:path w="684" h="138">
                    <a:moveTo>
                      <a:pt x="683" y="137"/>
                    </a:moveTo>
                    <a:lnTo>
                      <a:pt x="342" y="0"/>
                    </a:lnTo>
                    <a:lnTo>
                      <a:pt x="0" y="137"/>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2" name="Line 6"/>
              <p:cNvSpPr>
                <a:spLocks noChangeShapeType="1"/>
              </p:cNvSpPr>
              <p:nvPr/>
            </p:nvSpPr>
            <p:spPr bwMode="auto">
              <a:xfrm>
                <a:off x="5495925" y="3643313"/>
                <a:ext cx="1588" cy="147637"/>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3" name="Freeform 7"/>
              <p:cNvSpPr>
                <a:spLocks noChangeArrowheads="1"/>
              </p:cNvSpPr>
              <p:nvPr/>
            </p:nvSpPr>
            <p:spPr bwMode="auto">
              <a:xfrm>
                <a:off x="4905375" y="3632200"/>
                <a:ext cx="393700" cy="307975"/>
              </a:xfrm>
              <a:custGeom>
                <a:avLst/>
                <a:gdLst>
                  <a:gd name="T0" fmla="*/ 546 w 1094"/>
                  <a:gd name="T1" fmla="*/ 853 h 854"/>
                  <a:gd name="T2" fmla="*/ 1093 w 1094"/>
                  <a:gd name="T3" fmla="*/ 648 h 854"/>
                  <a:gd name="T4" fmla="*/ 1093 w 1094"/>
                  <a:gd name="T5" fmla="*/ 0 h 854"/>
                  <a:gd name="T6" fmla="*/ 546 w 1094"/>
                  <a:gd name="T7" fmla="*/ 171 h 854"/>
                  <a:gd name="T8" fmla="*/ 0 w 1094"/>
                  <a:gd name="T9" fmla="*/ 0 h 854"/>
                  <a:gd name="T10" fmla="*/ 0 w 1094"/>
                  <a:gd name="T11" fmla="*/ 648 h 854"/>
                  <a:gd name="T12" fmla="*/ 546 w 1094"/>
                  <a:gd name="T13" fmla="*/ 853 h 854"/>
                </a:gdLst>
                <a:ahLst/>
                <a:cxnLst>
                  <a:cxn ang="0">
                    <a:pos x="T0" y="T1"/>
                  </a:cxn>
                  <a:cxn ang="0">
                    <a:pos x="T2" y="T3"/>
                  </a:cxn>
                  <a:cxn ang="0">
                    <a:pos x="T4" y="T5"/>
                  </a:cxn>
                  <a:cxn ang="0">
                    <a:pos x="T6" y="T7"/>
                  </a:cxn>
                  <a:cxn ang="0">
                    <a:pos x="T8" y="T9"/>
                  </a:cxn>
                  <a:cxn ang="0">
                    <a:pos x="T10" y="T11"/>
                  </a:cxn>
                  <a:cxn ang="0">
                    <a:pos x="T12" y="T13"/>
                  </a:cxn>
                </a:cxnLst>
                <a:rect l="0" t="0" r="r" b="b"/>
                <a:pathLst>
                  <a:path w="1094" h="854">
                    <a:moveTo>
                      <a:pt x="546" y="853"/>
                    </a:moveTo>
                    <a:lnTo>
                      <a:pt x="1093" y="648"/>
                    </a:lnTo>
                    <a:lnTo>
                      <a:pt x="1093" y="0"/>
                    </a:lnTo>
                    <a:lnTo>
                      <a:pt x="546" y="171"/>
                    </a:lnTo>
                    <a:lnTo>
                      <a:pt x="0" y="0"/>
                    </a:lnTo>
                    <a:lnTo>
                      <a:pt x="0" y="648"/>
                    </a:lnTo>
                    <a:lnTo>
                      <a:pt x="546" y="853"/>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8"/>
              <p:cNvSpPr>
                <a:spLocks noChangeArrowheads="1"/>
              </p:cNvSpPr>
              <p:nvPr/>
            </p:nvSpPr>
            <p:spPr bwMode="auto">
              <a:xfrm>
                <a:off x="4905375" y="3570288"/>
                <a:ext cx="393700" cy="61912"/>
              </a:xfrm>
              <a:custGeom>
                <a:avLst/>
                <a:gdLst>
                  <a:gd name="T0" fmla="*/ 1093 w 1094"/>
                  <a:gd name="T1" fmla="*/ 171 h 172"/>
                  <a:gd name="T2" fmla="*/ 546 w 1094"/>
                  <a:gd name="T3" fmla="*/ 0 h 172"/>
                  <a:gd name="T4" fmla="*/ 0 w 1094"/>
                  <a:gd name="T5" fmla="*/ 171 h 172"/>
                </a:gdLst>
                <a:ahLst/>
                <a:cxnLst>
                  <a:cxn ang="0">
                    <a:pos x="T0" y="T1"/>
                  </a:cxn>
                  <a:cxn ang="0">
                    <a:pos x="T2" y="T3"/>
                  </a:cxn>
                  <a:cxn ang="0">
                    <a:pos x="T4" y="T5"/>
                  </a:cxn>
                </a:cxnLst>
                <a:rect l="0" t="0" r="r" b="b"/>
                <a:pathLst>
                  <a:path w="1094" h="172">
                    <a:moveTo>
                      <a:pt x="1093" y="171"/>
                    </a:moveTo>
                    <a:lnTo>
                      <a:pt x="546" y="0"/>
                    </a:lnTo>
                    <a:lnTo>
                      <a:pt x="0" y="171"/>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5" name="Line 9"/>
              <p:cNvSpPr>
                <a:spLocks noChangeShapeType="1"/>
              </p:cNvSpPr>
              <p:nvPr/>
            </p:nvSpPr>
            <p:spPr bwMode="auto">
              <a:xfrm>
                <a:off x="5102225" y="3692525"/>
                <a:ext cx="1588" cy="246063"/>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36" name="Group 35"/>
            <p:cNvGrpSpPr/>
            <p:nvPr/>
          </p:nvGrpSpPr>
          <p:grpSpPr>
            <a:xfrm>
              <a:off x="1394392" y="3758546"/>
              <a:ext cx="388180" cy="388180"/>
              <a:chOff x="4905375" y="3225800"/>
              <a:chExt cx="714375" cy="714375"/>
            </a:xfrm>
          </p:grpSpPr>
          <p:sp>
            <p:nvSpPr>
              <p:cNvPr id="37" name="Freeform 1"/>
              <p:cNvSpPr>
                <a:spLocks noChangeArrowheads="1"/>
              </p:cNvSpPr>
              <p:nvPr/>
            </p:nvSpPr>
            <p:spPr bwMode="auto">
              <a:xfrm>
                <a:off x="5151438" y="3275013"/>
                <a:ext cx="295275" cy="246062"/>
              </a:xfrm>
              <a:custGeom>
                <a:avLst/>
                <a:gdLst>
                  <a:gd name="T0" fmla="*/ 411 w 822"/>
                  <a:gd name="T1" fmla="*/ 684 h 685"/>
                  <a:gd name="T2" fmla="*/ 821 w 822"/>
                  <a:gd name="T3" fmla="*/ 513 h 685"/>
                  <a:gd name="T4" fmla="*/ 821 w 822"/>
                  <a:gd name="T5" fmla="*/ 0 h 685"/>
                  <a:gd name="T6" fmla="*/ 411 w 822"/>
                  <a:gd name="T7" fmla="*/ 137 h 685"/>
                  <a:gd name="T8" fmla="*/ 0 w 822"/>
                  <a:gd name="T9" fmla="*/ 0 h 685"/>
                  <a:gd name="T10" fmla="*/ 0 w 822"/>
                  <a:gd name="T11" fmla="*/ 513 h 685"/>
                  <a:gd name="T12" fmla="*/ 411 w 822"/>
                  <a:gd name="T13" fmla="*/ 684 h 685"/>
                </a:gdLst>
                <a:ahLst/>
                <a:cxnLst>
                  <a:cxn ang="0">
                    <a:pos x="T0" y="T1"/>
                  </a:cxn>
                  <a:cxn ang="0">
                    <a:pos x="T2" y="T3"/>
                  </a:cxn>
                  <a:cxn ang="0">
                    <a:pos x="T4" y="T5"/>
                  </a:cxn>
                  <a:cxn ang="0">
                    <a:pos x="T6" y="T7"/>
                  </a:cxn>
                  <a:cxn ang="0">
                    <a:pos x="T8" y="T9"/>
                  </a:cxn>
                  <a:cxn ang="0">
                    <a:pos x="T10" y="T11"/>
                  </a:cxn>
                  <a:cxn ang="0">
                    <a:pos x="T12" y="T13"/>
                  </a:cxn>
                </a:cxnLst>
                <a:rect l="0" t="0" r="r" b="b"/>
                <a:pathLst>
                  <a:path w="822" h="685">
                    <a:moveTo>
                      <a:pt x="411" y="684"/>
                    </a:moveTo>
                    <a:lnTo>
                      <a:pt x="821" y="513"/>
                    </a:lnTo>
                    <a:lnTo>
                      <a:pt x="821" y="0"/>
                    </a:lnTo>
                    <a:lnTo>
                      <a:pt x="411" y="137"/>
                    </a:lnTo>
                    <a:lnTo>
                      <a:pt x="0" y="0"/>
                    </a:lnTo>
                    <a:lnTo>
                      <a:pt x="0" y="513"/>
                    </a:lnTo>
                    <a:lnTo>
                      <a:pt x="411" y="684"/>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2"/>
              <p:cNvSpPr>
                <a:spLocks noChangeArrowheads="1"/>
              </p:cNvSpPr>
              <p:nvPr/>
            </p:nvSpPr>
            <p:spPr bwMode="auto">
              <a:xfrm>
                <a:off x="5151438" y="3225800"/>
                <a:ext cx="295275" cy="49213"/>
              </a:xfrm>
              <a:custGeom>
                <a:avLst/>
                <a:gdLst>
                  <a:gd name="T0" fmla="*/ 821 w 822"/>
                  <a:gd name="T1" fmla="*/ 136 h 137"/>
                  <a:gd name="T2" fmla="*/ 411 w 822"/>
                  <a:gd name="T3" fmla="*/ 0 h 137"/>
                  <a:gd name="T4" fmla="*/ 0 w 822"/>
                  <a:gd name="T5" fmla="*/ 136 h 137"/>
                </a:gdLst>
                <a:ahLst/>
                <a:cxnLst>
                  <a:cxn ang="0">
                    <a:pos x="T0" y="T1"/>
                  </a:cxn>
                  <a:cxn ang="0">
                    <a:pos x="T2" y="T3"/>
                  </a:cxn>
                  <a:cxn ang="0">
                    <a:pos x="T4" y="T5"/>
                  </a:cxn>
                </a:cxnLst>
                <a:rect l="0" t="0" r="r" b="b"/>
                <a:pathLst>
                  <a:path w="822" h="137">
                    <a:moveTo>
                      <a:pt x="821" y="136"/>
                    </a:moveTo>
                    <a:lnTo>
                      <a:pt x="411" y="0"/>
                    </a:lnTo>
                    <a:lnTo>
                      <a:pt x="0" y="13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9" name="Line 3"/>
              <p:cNvSpPr>
                <a:spLocks noChangeShapeType="1"/>
              </p:cNvSpPr>
              <p:nvPr/>
            </p:nvSpPr>
            <p:spPr bwMode="auto">
              <a:xfrm>
                <a:off x="5299075" y="3324225"/>
                <a:ext cx="1588" cy="196850"/>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0" name="Freeform 4"/>
              <p:cNvSpPr>
                <a:spLocks noChangeArrowheads="1"/>
              </p:cNvSpPr>
              <p:nvPr/>
            </p:nvSpPr>
            <p:spPr bwMode="auto">
              <a:xfrm>
                <a:off x="5373688" y="3594100"/>
                <a:ext cx="246062" cy="196850"/>
              </a:xfrm>
              <a:custGeom>
                <a:avLst/>
                <a:gdLst>
                  <a:gd name="T0" fmla="*/ 342 w 684"/>
                  <a:gd name="T1" fmla="*/ 546 h 547"/>
                  <a:gd name="T2" fmla="*/ 683 w 684"/>
                  <a:gd name="T3" fmla="*/ 376 h 547"/>
                  <a:gd name="T4" fmla="*/ 683 w 684"/>
                  <a:gd name="T5" fmla="*/ 0 h 547"/>
                  <a:gd name="T6" fmla="*/ 342 w 684"/>
                  <a:gd name="T7" fmla="*/ 137 h 547"/>
                  <a:gd name="T8" fmla="*/ 0 w 684"/>
                  <a:gd name="T9" fmla="*/ 0 h 547"/>
                  <a:gd name="T10" fmla="*/ 0 w 684"/>
                  <a:gd name="T11" fmla="*/ 376 h 547"/>
                  <a:gd name="T12" fmla="*/ 342 w 684"/>
                  <a:gd name="T13" fmla="*/ 546 h 547"/>
                </a:gdLst>
                <a:ahLst/>
                <a:cxnLst>
                  <a:cxn ang="0">
                    <a:pos x="T0" y="T1"/>
                  </a:cxn>
                  <a:cxn ang="0">
                    <a:pos x="T2" y="T3"/>
                  </a:cxn>
                  <a:cxn ang="0">
                    <a:pos x="T4" y="T5"/>
                  </a:cxn>
                  <a:cxn ang="0">
                    <a:pos x="T6" y="T7"/>
                  </a:cxn>
                  <a:cxn ang="0">
                    <a:pos x="T8" y="T9"/>
                  </a:cxn>
                  <a:cxn ang="0">
                    <a:pos x="T10" y="T11"/>
                  </a:cxn>
                  <a:cxn ang="0">
                    <a:pos x="T12" y="T13"/>
                  </a:cxn>
                </a:cxnLst>
                <a:rect l="0" t="0" r="r" b="b"/>
                <a:pathLst>
                  <a:path w="684" h="547">
                    <a:moveTo>
                      <a:pt x="342" y="546"/>
                    </a:moveTo>
                    <a:lnTo>
                      <a:pt x="683" y="376"/>
                    </a:lnTo>
                    <a:lnTo>
                      <a:pt x="683" y="0"/>
                    </a:lnTo>
                    <a:lnTo>
                      <a:pt x="342" y="137"/>
                    </a:lnTo>
                    <a:lnTo>
                      <a:pt x="0" y="0"/>
                    </a:lnTo>
                    <a:lnTo>
                      <a:pt x="0" y="376"/>
                    </a:lnTo>
                    <a:lnTo>
                      <a:pt x="342" y="54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5"/>
              <p:cNvSpPr>
                <a:spLocks noChangeArrowheads="1"/>
              </p:cNvSpPr>
              <p:nvPr/>
            </p:nvSpPr>
            <p:spPr bwMode="auto">
              <a:xfrm>
                <a:off x="5373688" y="3544888"/>
                <a:ext cx="246062" cy="49212"/>
              </a:xfrm>
              <a:custGeom>
                <a:avLst/>
                <a:gdLst>
                  <a:gd name="T0" fmla="*/ 683 w 684"/>
                  <a:gd name="T1" fmla="*/ 137 h 138"/>
                  <a:gd name="T2" fmla="*/ 342 w 684"/>
                  <a:gd name="T3" fmla="*/ 0 h 138"/>
                  <a:gd name="T4" fmla="*/ 0 w 684"/>
                  <a:gd name="T5" fmla="*/ 137 h 138"/>
                </a:gdLst>
                <a:ahLst/>
                <a:cxnLst>
                  <a:cxn ang="0">
                    <a:pos x="T0" y="T1"/>
                  </a:cxn>
                  <a:cxn ang="0">
                    <a:pos x="T2" y="T3"/>
                  </a:cxn>
                  <a:cxn ang="0">
                    <a:pos x="T4" y="T5"/>
                  </a:cxn>
                </a:cxnLst>
                <a:rect l="0" t="0" r="r" b="b"/>
                <a:pathLst>
                  <a:path w="684" h="138">
                    <a:moveTo>
                      <a:pt x="683" y="137"/>
                    </a:moveTo>
                    <a:lnTo>
                      <a:pt x="342" y="0"/>
                    </a:lnTo>
                    <a:lnTo>
                      <a:pt x="0" y="137"/>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2" name="Line 6"/>
              <p:cNvSpPr>
                <a:spLocks noChangeShapeType="1"/>
              </p:cNvSpPr>
              <p:nvPr/>
            </p:nvSpPr>
            <p:spPr bwMode="auto">
              <a:xfrm>
                <a:off x="5495925" y="3643313"/>
                <a:ext cx="1588" cy="147637"/>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3" name="Freeform 7"/>
              <p:cNvSpPr>
                <a:spLocks noChangeArrowheads="1"/>
              </p:cNvSpPr>
              <p:nvPr/>
            </p:nvSpPr>
            <p:spPr bwMode="auto">
              <a:xfrm>
                <a:off x="4905375" y="3632200"/>
                <a:ext cx="393700" cy="307975"/>
              </a:xfrm>
              <a:custGeom>
                <a:avLst/>
                <a:gdLst>
                  <a:gd name="T0" fmla="*/ 546 w 1094"/>
                  <a:gd name="T1" fmla="*/ 853 h 854"/>
                  <a:gd name="T2" fmla="*/ 1093 w 1094"/>
                  <a:gd name="T3" fmla="*/ 648 h 854"/>
                  <a:gd name="T4" fmla="*/ 1093 w 1094"/>
                  <a:gd name="T5" fmla="*/ 0 h 854"/>
                  <a:gd name="T6" fmla="*/ 546 w 1094"/>
                  <a:gd name="T7" fmla="*/ 171 h 854"/>
                  <a:gd name="T8" fmla="*/ 0 w 1094"/>
                  <a:gd name="T9" fmla="*/ 0 h 854"/>
                  <a:gd name="T10" fmla="*/ 0 w 1094"/>
                  <a:gd name="T11" fmla="*/ 648 h 854"/>
                  <a:gd name="T12" fmla="*/ 546 w 1094"/>
                  <a:gd name="T13" fmla="*/ 853 h 854"/>
                </a:gdLst>
                <a:ahLst/>
                <a:cxnLst>
                  <a:cxn ang="0">
                    <a:pos x="T0" y="T1"/>
                  </a:cxn>
                  <a:cxn ang="0">
                    <a:pos x="T2" y="T3"/>
                  </a:cxn>
                  <a:cxn ang="0">
                    <a:pos x="T4" y="T5"/>
                  </a:cxn>
                  <a:cxn ang="0">
                    <a:pos x="T6" y="T7"/>
                  </a:cxn>
                  <a:cxn ang="0">
                    <a:pos x="T8" y="T9"/>
                  </a:cxn>
                  <a:cxn ang="0">
                    <a:pos x="T10" y="T11"/>
                  </a:cxn>
                  <a:cxn ang="0">
                    <a:pos x="T12" y="T13"/>
                  </a:cxn>
                </a:cxnLst>
                <a:rect l="0" t="0" r="r" b="b"/>
                <a:pathLst>
                  <a:path w="1094" h="854">
                    <a:moveTo>
                      <a:pt x="546" y="853"/>
                    </a:moveTo>
                    <a:lnTo>
                      <a:pt x="1093" y="648"/>
                    </a:lnTo>
                    <a:lnTo>
                      <a:pt x="1093" y="0"/>
                    </a:lnTo>
                    <a:lnTo>
                      <a:pt x="546" y="171"/>
                    </a:lnTo>
                    <a:lnTo>
                      <a:pt x="0" y="0"/>
                    </a:lnTo>
                    <a:lnTo>
                      <a:pt x="0" y="648"/>
                    </a:lnTo>
                    <a:lnTo>
                      <a:pt x="546" y="853"/>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8"/>
              <p:cNvSpPr>
                <a:spLocks noChangeArrowheads="1"/>
              </p:cNvSpPr>
              <p:nvPr/>
            </p:nvSpPr>
            <p:spPr bwMode="auto">
              <a:xfrm>
                <a:off x="4905375" y="3570288"/>
                <a:ext cx="393700" cy="61912"/>
              </a:xfrm>
              <a:custGeom>
                <a:avLst/>
                <a:gdLst>
                  <a:gd name="T0" fmla="*/ 1093 w 1094"/>
                  <a:gd name="T1" fmla="*/ 171 h 172"/>
                  <a:gd name="T2" fmla="*/ 546 w 1094"/>
                  <a:gd name="T3" fmla="*/ 0 h 172"/>
                  <a:gd name="T4" fmla="*/ 0 w 1094"/>
                  <a:gd name="T5" fmla="*/ 171 h 172"/>
                </a:gdLst>
                <a:ahLst/>
                <a:cxnLst>
                  <a:cxn ang="0">
                    <a:pos x="T0" y="T1"/>
                  </a:cxn>
                  <a:cxn ang="0">
                    <a:pos x="T2" y="T3"/>
                  </a:cxn>
                  <a:cxn ang="0">
                    <a:pos x="T4" y="T5"/>
                  </a:cxn>
                </a:cxnLst>
                <a:rect l="0" t="0" r="r" b="b"/>
                <a:pathLst>
                  <a:path w="1094" h="172">
                    <a:moveTo>
                      <a:pt x="1093" y="171"/>
                    </a:moveTo>
                    <a:lnTo>
                      <a:pt x="546" y="0"/>
                    </a:lnTo>
                    <a:lnTo>
                      <a:pt x="0" y="171"/>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5" name="Line 9"/>
              <p:cNvSpPr>
                <a:spLocks noChangeShapeType="1"/>
              </p:cNvSpPr>
              <p:nvPr/>
            </p:nvSpPr>
            <p:spPr bwMode="auto">
              <a:xfrm>
                <a:off x="5102225" y="3692525"/>
                <a:ext cx="1588" cy="246063"/>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46" name="Group 45"/>
            <p:cNvGrpSpPr/>
            <p:nvPr/>
          </p:nvGrpSpPr>
          <p:grpSpPr>
            <a:xfrm>
              <a:off x="2145080" y="3315036"/>
              <a:ext cx="388180" cy="388180"/>
              <a:chOff x="4905375" y="3225800"/>
              <a:chExt cx="714375" cy="714375"/>
            </a:xfrm>
          </p:grpSpPr>
          <p:sp>
            <p:nvSpPr>
              <p:cNvPr id="47" name="Freeform 1"/>
              <p:cNvSpPr>
                <a:spLocks noChangeArrowheads="1"/>
              </p:cNvSpPr>
              <p:nvPr/>
            </p:nvSpPr>
            <p:spPr bwMode="auto">
              <a:xfrm>
                <a:off x="5151438" y="3275013"/>
                <a:ext cx="295275" cy="246062"/>
              </a:xfrm>
              <a:custGeom>
                <a:avLst/>
                <a:gdLst>
                  <a:gd name="T0" fmla="*/ 411 w 822"/>
                  <a:gd name="T1" fmla="*/ 684 h 685"/>
                  <a:gd name="T2" fmla="*/ 821 w 822"/>
                  <a:gd name="T3" fmla="*/ 513 h 685"/>
                  <a:gd name="T4" fmla="*/ 821 w 822"/>
                  <a:gd name="T5" fmla="*/ 0 h 685"/>
                  <a:gd name="T6" fmla="*/ 411 w 822"/>
                  <a:gd name="T7" fmla="*/ 137 h 685"/>
                  <a:gd name="T8" fmla="*/ 0 w 822"/>
                  <a:gd name="T9" fmla="*/ 0 h 685"/>
                  <a:gd name="T10" fmla="*/ 0 w 822"/>
                  <a:gd name="T11" fmla="*/ 513 h 685"/>
                  <a:gd name="T12" fmla="*/ 411 w 822"/>
                  <a:gd name="T13" fmla="*/ 684 h 685"/>
                </a:gdLst>
                <a:ahLst/>
                <a:cxnLst>
                  <a:cxn ang="0">
                    <a:pos x="T0" y="T1"/>
                  </a:cxn>
                  <a:cxn ang="0">
                    <a:pos x="T2" y="T3"/>
                  </a:cxn>
                  <a:cxn ang="0">
                    <a:pos x="T4" y="T5"/>
                  </a:cxn>
                  <a:cxn ang="0">
                    <a:pos x="T6" y="T7"/>
                  </a:cxn>
                  <a:cxn ang="0">
                    <a:pos x="T8" y="T9"/>
                  </a:cxn>
                  <a:cxn ang="0">
                    <a:pos x="T10" y="T11"/>
                  </a:cxn>
                  <a:cxn ang="0">
                    <a:pos x="T12" y="T13"/>
                  </a:cxn>
                </a:cxnLst>
                <a:rect l="0" t="0" r="r" b="b"/>
                <a:pathLst>
                  <a:path w="822" h="685">
                    <a:moveTo>
                      <a:pt x="411" y="684"/>
                    </a:moveTo>
                    <a:lnTo>
                      <a:pt x="821" y="513"/>
                    </a:lnTo>
                    <a:lnTo>
                      <a:pt x="821" y="0"/>
                    </a:lnTo>
                    <a:lnTo>
                      <a:pt x="411" y="137"/>
                    </a:lnTo>
                    <a:lnTo>
                      <a:pt x="0" y="0"/>
                    </a:lnTo>
                    <a:lnTo>
                      <a:pt x="0" y="513"/>
                    </a:lnTo>
                    <a:lnTo>
                      <a:pt x="411" y="684"/>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2"/>
              <p:cNvSpPr>
                <a:spLocks noChangeArrowheads="1"/>
              </p:cNvSpPr>
              <p:nvPr/>
            </p:nvSpPr>
            <p:spPr bwMode="auto">
              <a:xfrm>
                <a:off x="5151438" y="3225800"/>
                <a:ext cx="295275" cy="49213"/>
              </a:xfrm>
              <a:custGeom>
                <a:avLst/>
                <a:gdLst>
                  <a:gd name="T0" fmla="*/ 821 w 822"/>
                  <a:gd name="T1" fmla="*/ 136 h 137"/>
                  <a:gd name="T2" fmla="*/ 411 w 822"/>
                  <a:gd name="T3" fmla="*/ 0 h 137"/>
                  <a:gd name="T4" fmla="*/ 0 w 822"/>
                  <a:gd name="T5" fmla="*/ 136 h 137"/>
                </a:gdLst>
                <a:ahLst/>
                <a:cxnLst>
                  <a:cxn ang="0">
                    <a:pos x="T0" y="T1"/>
                  </a:cxn>
                  <a:cxn ang="0">
                    <a:pos x="T2" y="T3"/>
                  </a:cxn>
                  <a:cxn ang="0">
                    <a:pos x="T4" y="T5"/>
                  </a:cxn>
                </a:cxnLst>
                <a:rect l="0" t="0" r="r" b="b"/>
                <a:pathLst>
                  <a:path w="822" h="137">
                    <a:moveTo>
                      <a:pt x="821" y="136"/>
                    </a:moveTo>
                    <a:lnTo>
                      <a:pt x="411" y="0"/>
                    </a:lnTo>
                    <a:lnTo>
                      <a:pt x="0" y="13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9" name="Line 3"/>
              <p:cNvSpPr>
                <a:spLocks noChangeShapeType="1"/>
              </p:cNvSpPr>
              <p:nvPr/>
            </p:nvSpPr>
            <p:spPr bwMode="auto">
              <a:xfrm>
                <a:off x="5299075" y="3324225"/>
                <a:ext cx="1588" cy="196850"/>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 name="Freeform 4"/>
              <p:cNvSpPr>
                <a:spLocks noChangeArrowheads="1"/>
              </p:cNvSpPr>
              <p:nvPr/>
            </p:nvSpPr>
            <p:spPr bwMode="auto">
              <a:xfrm>
                <a:off x="5373688" y="3594100"/>
                <a:ext cx="246062" cy="196850"/>
              </a:xfrm>
              <a:custGeom>
                <a:avLst/>
                <a:gdLst>
                  <a:gd name="T0" fmla="*/ 342 w 684"/>
                  <a:gd name="T1" fmla="*/ 546 h 547"/>
                  <a:gd name="T2" fmla="*/ 683 w 684"/>
                  <a:gd name="T3" fmla="*/ 376 h 547"/>
                  <a:gd name="T4" fmla="*/ 683 w 684"/>
                  <a:gd name="T5" fmla="*/ 0 h 547"/>
                  <a:gd name="T6" fmla="*/ 342 w 684"/>
                  <a:gd name="T7" fmla="*/ 137 h 547"/>
                  <a:gd name="T8" fmla="*/ 0 w 684"/>
                  <a:gd name="T9" fmla="*/ 0 h 547"/>
                  <a:gd name="T10" fmla="*/ 0 w 684"/>
                  <a:gd name="T11" fmla="*/ 376 h 547"/>
                  <a:gd name="T12" fmla="*/ 342 w 684"/>
                  <a:gd name="T13" fmla="*/ 546 h 547"/>
                </a:gdLst>
                <a:ahLst/>
                <a:cxnLst>
                  <a:cxn ang="0">
                    <a:pos x="T0" y="T1"/>
                  </a:cxn>
                  <a:cxn ang="0">
                    <a:pos x="T2" y="T3"/>
                  </a:cxn>
                  <a:cxn ang="0">
                    <a:pos x="T4" y="T5"/>
                  </a:cxn>
                  <a:cxn ang="0">
                    <a:pos x="T6" y="T7"/>
                  </a:cxn>
                  <a:cxn ang="0">
                    <a:pos x="T8" y="T9"/>
                  </a:cxn>
                  <a:cxn ang="0">
                    <a:pos x="T10" y="T11"/>
                  </a:cxn>
                  <a:cxn ang="0">
                    <a:pos x="T12" y="T13"/>
                  </a:cxn>
                </a:cxnLst>
                <a:rect l="0" t="0" r="r" b="b"/>
                <a:pathLst>
                  <a:path w="684" h="547">
                    <a:moveTo>
                      <a:pt x="342" y="546"/>
                    </a:moveTo>
                    <a:lnTo>
                      <a:pt x="683" y="376"/>
                    </a:lnTo>
                    <a:lnTo>
                      <a:pt x="683" y="0"/>
                    </a:lnTo>
                    <a:lnTo>
                      <a:pt x="342" y="137"/>
                    </a:lnTo>
                    <a:lnTo>
                      <a:pt x="0" y="0"/>
                    </a:lnTo>
                    <a:lnTo>
                      <a:pt x="0" y="376"/>
                    </a:lnTo>
                    <a:lnTo>
                      <a:pt x="342" y="54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
              <p:cNvSpPr>
                <a:spLocks noChangeArrowheads="1"/>
              </p:cNvSpPr>
              <p:nvPr/>
            </p:nvSpPr>
            <p:spPr bwMode="auto">
              <a:xfrm>
                <a:off x="5373688" y="3544888"/>
                <a:ext cx="246062" cy="49212"/>
              </a:xfrm>
              <a:custGeom>
                <a:avLst/>
                <a:gdLst>
                  <a:gd name="T0" fmla="*/ 683 w 684"/>
                  <a:gd name="T1" fmla="*/ 137 h 138"/>
                  <a:gd name="T2" fmla="*/ 342 w 684"/>
                  <a:gd name="T3" fmla="*/ 0 h 138"/>
                  <a:gd name="T4" fmla="*/ 0 w 684"/>
                  <a:gd name="T5" fmla="*/ 137 h 138"/>
                </a:gdLst>
                <a:ahLst/>
                <a:cxnLst>
                  <a:cxn ang="0">
                    <a:pos x="T0" y="T1"/>
                  </a:cxn>
                  <a:cxn ang="0">
                    <a:pos x="T2" y="T3"/>
                  </a:cxn>
                  <a:cxn ang="0">
                    <a:pos x="T4" y="T5"/>
                  </a:cxn>
                </a:cxnLst>
                <a:rect l="0" t="0" r="r" b="b"/>
                <a:pathLst>
                  <a:path w="684" h="138">
                    <a:moveTo>
                      <a:pt x="683" y="137"/>
                    </a:moveTo>
                    <a:lnTo>
                      <a:pt x="342" y="0"/>
                    </a:lnTo>
                    <a:lnTo>
                      <a:pt x="0" y="137"/>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2" name="Line 6"/>
              <p:cNvSpPr>
                <a:spLocks noChangeShapeType="1"/>
              </p:cNvSpPr>
              <p:nvPr/>
            </p:nvSpPr>
            <p:spPr bwMode="auto">
              <a:xfrm>
                <a:off x="5495925" y="3643313"/>
                <a:ext cx="1588" cy="147637"/>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3" name="Freeform 7"/>
              <p:cNvSpPr>
                <a:spLocks noChangeArrowheads="1"/>
              </p:cNvSpPr>
              <p:nvPr/>
            </p:nvSpPr>
            <p:spPr bwMode="auto">
              <a:xfrm>
                <a:off x="4905375" y="3632200"/>
                <a:ext cx="393700" cy="307975"/>
              </a:xfrm>
              <a:custGeom>
                <a:avLst/>
                <a:gdLst>
                  <a:gd name="T0" fmla="*/ 546 w 1094"/>
                  <a:gd name="T1" fmla="*/ 853 h 854"/>
                  <a:gd name="T2" fmla="*/ 1093 w 1094"/>
                  <a:gd name="T3" fmla="*/ 648 h 854"/>
                  <a:gd name="T4" fmla="*/ 1093 w 1094"/>
                  <a:gd name="T5" fmla="*/ 0 h 854"/>
                  <a:gd name="T6" fmla="*/ 546 w 1094"/>
                  <a:gd name="T7" fmla="*/ 171 h 854"/>
                  <a:gd name="T8" fmla="*/ 0 w 1094"/>
                  <a:gd name="T9" fmla="*/ 0 h 854"/>
                  <a:gd name="T10" fmla="*/ 0 w 1094"/>
                  <a:gd name="T11" fmla="*/ 648 h 854"/>
                  <a:gd name="T12" fmla="*/ 546 w 1094"/>
                  <a:gd name="T13" fmla="*/ 853 h 854"/>
                </a:gdLst>
                <a:ahLst/>
                <a:cxnLst>
                  <a:cxn ang="0">
                    <a:pos x="T0" y="T1"/>
                  </a:cxn>
                  <a:cxn ang="0">
                    <a:pos x="T2" y="T3"/>
                  </a:cxn>
                  <a:cxn ang="0">
                    <a:pos x="T4" y="T5"/>
                  </a:cxn>
                  <a:cxn ang="0">
                    <a:pos x="T6" y="T7"/>
                  </a:cxn>
                  <a:cxn ang="0">
                    <a:pos x="T8" y="T9"/>
                  </a:cxn>
                  <a:cxn ang="0">
                    <a:pos x="T10" y="T11"/>
                  </a:cxn>
                  <a:cxn ang="0">
                    <a:pos x="T12" y="T13"/>
                  </a:cxn>
                </a:cxnLst>
                <a:rect l="0" t="0" r="r" b="b"/>
                <a:pathLst>
                  <a:path w="1094" h="854">
                    <a:moveTo>
                      <a:pt x="546" y="853"/>
                    </a:moveTo>
                    <a:lnTo>
                      <a:pt x="1093" y="648"/>
                    </a:lnTo>
                    <a:lnTo>
                      <a:pt x="1093" y="0"/>
                    </a:lnTo>
                    <a:lnTo>
                      <a:pt x="546" y="171"/>
                    </a:lnTo>
                    <a:lnTo>
                      <a:pt x="0" y="0"/>
                    </a:lnTo>
                    <a:lnTo>
                      <a:pt x="0" y="648"/>
                    </a:lnTo>
                    <a:lnTo>
                      <a:pt x="546" y="853"/>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8"/>
              <p:cNvSpPr>
                <a:spLocks noChangeArrowheads="1"/>
              </p:cNvSpPr>
              <p:nvPr/>
            </p:nvSpPr>
            <p:spPr bwMode="auto">
              <a:xfrm>
                <a:off x="4905375" y="3570288"/>
                <a:ext cx="393700" cy="61912"/>
              </a:xfrm>
              <a:custGeom>
                <a:avLst/>
                <a:gdLst>
                  <a:gd name="T0" fmla="*/ 1093 w 1094"/>
                  <a:gd name="T1" fmla="*/ 171 h 172"/>
                  <a:gd name="T2" fmla="*/ 546 w 1094"/>
                  <a:gd name="T3" fmla="*/ 0 h 172"/>
                  <a:gd name="T4" fmla="*/ 0 w 1094"/>
                  <a:gd name="T5" fmla="*/ 171 h 172"/>
                </a:gdLst>
                <a:ahLst/>
                <a:cxnLst>
                  <a:cxn ang="0">
                    <a:pos x="T0" y="T1"/>
                  </a:cxn>
                  <a:cxn ang="0">
                    <a:pos x="T2" y="T3"/>
                  </a:cxn>
                  <a:cxn ang="0">
                    <a:pos x="T4" y="T5"/>
                  </a:cxn>
                </a:cxnLst>
                <a:rect l="0" t="0" r="r" b="b"/>
                <a:pathLst>
                  <a:path w="1094" h="172">
                    <a:moveTo>
                      <a:pt x="1093" y="171"/>
                    </a:moveTo>
                    <a:lnTo>
                      <a:pt x="546" y="0"/>
                    </a:lnTo>
                    <a:lnTo>
                      <a:pt x="0" y="171"/>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5" name="Line 9"/>
              <p:cNvSpPr>
                <a:spLocks noChangeShapeType="1"/>
              </p:cNvSpPr>
              <p:nvPr/>
            </p:nvSpPr>
            <p:spPr bwMode="auto">
              <a:xfrm>
                <a:off x="5102225" y="3692525"/>
                <a:ext cx="1588" cy="246063"/>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56" name="Group 55"/>
            <p:cNvGrpSpPr/>
            <p:nvPr/>
          </p:nvGrpSpPr>
          <p:grpSpPr>
            <a:xfrm>
              <a:off x="1716150" y="3397108"/>
              <a:ext cx="388180" cy="388180"/>
              <a:chOff x="4905375" y="3225800"/>
              <a:chExt cx="714375" cy="714375"/>
            </a:xfrm>
          </p:grpSpPr>
          <p:sp>
            <p:nvSpPr>
              <p:cNvPr id="57" name="Freeform 1"/>
              <p:cNvSpPr>
                <a:spLocks noChangeArrowheads="1"/>
              </p:cNvSpPr>
              <p:nvPr/>
            </p:nvSpPr>
            <p:spPr bwMode="auto">
              <a:xfrm>
                <a:off x="5151438" y="3275013"/>
                <a:ext cx="295275" cy="246062"/>
              </a:xfrm>
              <a:custGeom>
                <a:avLst/>
                <a:gdLst>
                  <a:gd name="T0" fmla="*/ 411 w 822"/>
                  <a:gd name="T1" fmla="*/ 684 h 685"/>
                  <a:gd name="T2" fmla="*/ 821 w 822"/>
                  <a:gd name="T3" fmla="*/ 513 h 685"/>
                  <a:gd name="T4" fmla="*/ 821 w 822"/>
                  <a:gd name="T5" fmla="*/ 0 h 685"/>
                  <a:gd name="T6" fmla="*/ 411 w 822"/>
                  <a:gd name="T7" fmla="*/ 137 h 685"/>
                  <a:gd name="T8" fmla="*/ 0 w 822"/>
                  <a:gd name="T9" fmla="*/ 0 h 685"/>
                  <a:gd name="T10" fmla="*/ 0 w 822"/>
                  <a:gd name="T11" fmla="*/ 513 h 685"/>
                  <a:gd name="T12" fmla="*/ 411 w 822"/>
                  <a:gd name="T13" fmla="*/ 684 h 685"/>
                </a:gdLst>
                <a:ahLst/>
                <a:cxnLst>
                  <a:cxn ang="0">
                    <a:pos x="T0" y="T1"/>
                  </a:cxn>
                  <a:cxn ang="0">
                    <a:pos x="T2" y="T3"/>
                  </a:cxn>
                  <a:cxn ang="0">
                    <a:pos x="T4" y="T5"/>
                  </a:cxn>
                  <a:cxn ang="0">
                    <a:pos x="T6" y="T7"/>
                  </a:cxn>
                  <a:cxn ang="0">
                    <a:pos x="T8" y="T9"/>
                  </a:cxn>
                  <a:cxn ang="0">
                    <a:pos x="T10" y="T11"/>
                  </a:cxn>
                  <a:cxn ang="0">
                    <a:pos x="T12" y="T13"/>
                  </a:cxn>
                </a:cxnLst>
                <a:rect l="0" t="0" r="r" b="b"/>
                <a:pathLst>
                  <a:path w="822" h="685">
                    <a:moveTo>
                      <a:pt x="411" y="684"/>
                    </a:moveTo>
                    <a:lnTo>
                      <a:pt x="821" y="513"/>
                    </a:lnTo>
                    <a:lnTo>
                      <a:pt x="821" y="0"/>
                    </a:lnTo>
                    <a:lnTo>
                      <a:pt x="411" y="137"/>
                    </a:lnTo>
                    <a:lnTo>
                      <a:pt x="0" y="0"/>
                    </a:lnTo>
                    <a:lnTo>
                      <a:pt x="0" y="513"/>
                    </a:lnTo>
                    <a:lnTo>
                      <a:pt x="411" y="684"/>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2"/>
              <p:cNvSpPr>
                <a:spLocks noChangeArrowheads="1"/>
              </p:cNvSpPr>
              <p:nvPr/>
            </p:nvSpPr>
            <p:spPr bwMode="auto">
              <a:xfrm>
                <a:off x="5151438" y="3225800"/>
                <a:ext cx="295275" cy="49213"/>
              </a:xfrm>
              <a:custGeom>
                <a:avLst/>
                <a:gdLst>
                  <a:gd name="T0" fmla="*/ 821 w 822"/>
                  <a:gd name="T1" fmla="*/ 136 h 137"/>
                  <a:gd name="T2" fmla="*/ 411 w 822"/>
                  <a:gd name="T3" fmla="*/ 0 h 137"/>
                  <a:gd name="T4" fmla="*/ 0 w 822"/>
                  <a:gd name="T5" fmla="*/ 136 h 137"/>
                </a:gdLst>
                <a:ahLst/>
                <a:cxnLst>
                  <a:cxn ang="0">
                    <a:pos x="T0" y="T1"/>
                  </a:cxn>
                  <a:cxn ang="0">
                    <a:pos x="T2" y="T3"/>
                  </a:cxn>
                  <a:cxn ang="0">
                    <a:pos x="T4" y="T5"/>
                  </a:cxn>
                </a:cxnLst>
                <a:rect l="0" t="0" r="r" b="b"/>
                <a:pathLst>
                  <a:path w="822" h="137">
                    <a:moveTo>
                      <a:pt x="821" y="136"/>
                    </a:moveTo>
                    <a:lnTo>
                      <a:pt x="411" y="0"/>
                    </a:lnTo>
                    <a:lnTo>
                      <a:pt x="0" y="13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9" name="Line 3"/>
              <p:cNvSpPr>
                <a:spLocks noChangeShapeType="1"/>
              </p:cNvSpPr>
              <p:nvPr/>
            </p:nvSpPr>
            <p:spPr bwMode="auto">
              <a:xfrm>
                <a:off x="5299075" y="3324225"/>
                <a:ext cx="1588" cy="196850"/>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0" name="Freeform 4"/>
              <p:cNvSpPr>
                <a:spLocks noChangeArrowheads="1"/>
              </p:cNvSpPr>
              <p:nvPr/>
            </p:nvSpPr>
            <p:spPr bwMode="auto">
              <a:xfrm>
                <a:off x="5373688" y="3594100"/>
                <a:ext cx="246062" cy="196850"/>
              </a:xfrm>
              <a:custGeom>
                <a:avLst/>
                <a:gdLst>
                  <a:gd name="T0" fmla="*/ 342 w 684"/>
                  <a:gd name="T1" fmla="*/ 546 h 547"/>
                  <a:gd name="T2" fmla="*/ 683 w 684"/>
                  <a:gd name="T3" fmla="*/ 376 h 547"/>
                  <a:gd name="T4" fmla="*/ 683 w 684"/>
                  <a:gd name="T5" fmla="*/ 0 h 547"/>
                  <a:gd name="T6" fmla="*/ 342 w 684"/>
                  <a:gd name="T7" fmla="*/ 137 h 547"/>
                  <a:gd name="T8" fmla="*/ 0 w 684"/>
                  <a:gd name="T9" fmla="*/ 0 h 547"/>
                  <a:gd name="T10" fmla="*/ 0 w 684"/>
                  <a:gd name="T11" fmla="*/ 376 h 547"/>
                  <a:gd name="T12" fmla="*/ 342 w 684"/>
                  <a:gd name="T13" fmla="*/ 546 h 547"/>
                </a:gdLst>
                <a:ahLst/>
                <a:cxnLst>
                  <a:cxn ang="0">
                    <a:pos x="T0" y="T1"/>
                  </a:cxn>
                  <a:cxn ang="0">
                    <a:pos x="T2" y="T3"/>
                  </a:cxn>
                  <a:cxn ang="0">
                    <a:pos x="T4" y="T5"/>
                  </a:cxn>
                  <a:cxn ang="0">
                    <a:pos x="T6" y="T7"/>
                  </a:cxn>
                  <a:cxn ang="0">
                    <a:pos x="T8" y="T9"/>
                  </a:cxn>
                  <a:cxn ang="0">
                    <a:pos x="T10" y="T11"/>
                  </a:cxn>
                  <a:cxn ang="0">
                    <a:pos x="T12" y="T13"/>
                  </a:cxn>
                </a:cxnLst>
                <a:rect l="0" t="0" r="r" b="b"/>
                <a:pathLst>
                  <a:path w="684" h="547">
                    <a:moveTo>
                      <a:pt x="342" y="546"/>
                    </a:moveTo>
                    <a:lnTo>
                      <a:pt x="683" y="376"/>
                    </a:lnTo>
                    <a:lnTo>
                      <a:pt x="683" y="0"/>
                    </a:lnTo>
                    <a:lnTo>
                      <a:pt x="342" y="137"/>
                    </a:lnTo>
                    <a:lnTo>
                      <a:pt x="0" y="0"/>
                    </a:lnTo>
                    <a:lnTo>
                      <a:pt x="0" y="376"/>
                    </a:lnTo>
                    <a:lnTo>
                      <a:pt x="342" y="54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5"/>
              <p:cNvSpPr>
                <a:spLocks noChangeArrowheads="1"/>
              </p:cNvSpPr>
              <p:nvPr/>
            </p:nvSpPr>
            <p:spPr bwMode="auto">
              <a:xfrm>
                <a:off x="5373688" y="3544888"/>
                <a:ext cx="246062" cy="49212"/>
              </a:xfrm>
              <a:custGeom>
                <a:avLst/>
                <a:gdLst>
                  <a:gd name="T0" fmla="*/ 683 w 684"/>
                  <a:gd name="T1" fmla="*/ 137 h 138"/>
                  <a:gd name="T2" fmla="*/ 342 w 684"/>
                  <a:gd name="T3" fmla="*/ 0 h 138"/>
                  <a:gd name="T4" fmla="*/ 0 w 684"/>
                  <a:gd name="T5" fmla="*/ 137 h 138"/>
                </a:gdLst>
                <a:ahLst/>
                <a:cxnLst>
                  <a:cxn ang="0">
                    <a:pos x="T0" y="T1"/>
                  </a:cxn>
                  <a:cxn ang="0">
                    <a:pos x="T2" y="T3"/>
                  </a:cxn>
                  <a:cxn ang="0">
                    <a:pos x="T4" y="T5"/>
                  </a:cxn>
                </a:cxnLst>
                <a:rect l="0" t="0" r="r" b="b"/>
                <a:pathLst>
                  <a:path w="684" h="138">
                    <a:moveTo>
                      <a:pt x="683" y="137"/>
                    </a:moveTo>
                    <a:lnTo>
                      <a:pt x="342" y="0"/>
                    </a:lnTo>
                    <a:lnTo>
                      <a:pt x="0" y="137"/>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2" name="Line 6"/>
              <p:cNvSpPr>
                <a:spLocks noChangeShapeType="1"/>
              </p:cNvSpPr>
              <p:nvPr/>
            </p:nvSpPr>
            <p:spPr bwMode="auto">
              <a:xfrm>
                <a:off x="5495925" y="3643313"/>
                <a:ext cx="1588" cy="147637"/>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3" name="Freeform 7"/>
              <p:cNvSpPr>
                <a:spLocks noChangeArrowheads="1"/>
              </p:cNvSpPr>
              <p:nvPr/>
            </p:nvSpPr>
            <p:spPr bwMode="auto">
              <a:xfrm>
                <a:off x="4905375" y="3632200"/>
                <a:ext cx="393700" cy="307975"/>
              </a:xfrm>
              <a:custGeom>
                <a:avLst/>
                <a:gdLst>
                  <a:gd name="T0" fmla="*/ 546 w 1094"/>
                  <a:gd name="T1" fmla="*/ 853 h 854"/>
                  <a:gd name="T2" fmla="*/ 1093 w 1094"/>
                  <a:gd name="T3" fmla="*/ 648 h 854"/>
                  <a:gd name="T4" fmla="*/ 1093 w 1094"/>
                  <a:gd name="T5" fmla="*/ 0 h 854"/>
                  <a:gd name="T6" fmla="*/ 546 w 1094"/>
                  <a:gd name="T7" fmla="*/ 171 h 854"/>
                  <a:gd name="T8" fmla="*/ 0 w 1094"/>
                  <a:gd name="T9" fmla="*/ 0 h 854"/>
                  <a:gd name="T10" fmla="*/ 0 w 1094"/>
                  <a:gd name="T11" fmla="*/ 648 h 854"/>
                  <a:gd name="T12" fmla="*/ 546 w 1094"/>
                  <a:gd name="T13" fmla="*/ 853 h 854"/>
                </a:gdLst>
                <a:ahLst/>
                <a:cxnLst>
                  <a:cxn ang="0">
                    <a:pos x="T0" y="T1"/>
                  </a:cxn>
                  <a:cxn ang="0">
                    <a:pos x="T2" y="T3"/>
                  </a:cxn>
                  <a:cxn ang="0">
                    <a:pos x="T4" y="T5"/>
                  </a:cxn>
                  <a:cxn ang="0">
                    <a:pos x="T6" y="T7"/>
                  </a:cxn>
                  <a:cxn ang="0">
                    <a:pos x="T8" y="T9"/>
                  </a:cxn>
                  <a:cxn ang="0">
                    <a:pos x="T10" y="T11"/>
                  </a:cxn>
                  <a:cxn ang="0">
                    <a:pos x="T12" y="T13"/>
                  </a:cxn>
                </a:cxnLst>
                <a:rect l="0" t="0" r="r" b="b"/>
                <a:pathLst>
                  <a:path w="1094" h="854">
                    <a:moveTo>
                      <a:pt x="546" y="853"/>
                    </a:moveTo>
                    <a:lnTo>
                      <a:pt x="1093" y="648"/>
                    </a:lnTo>
                    <a:lnTo>
                      <a:pt x="1093" y="0"/>
                    </a:lnTo>
                    <a:lnTo>
                      <a:pt x="546" y="171"/>
                    </a:lnTo>
                    <a:lnTo>
                      <a:pt x="0" y="0"/>
                    </a:lnTo>
                    <a:lnTo>
                      <a:pt x="0" y="648"/>
                    </a:lnTo>
                    <a:lnTo>
                      <a:pt x="546" y="853"/>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8"/>
              <p:cNvSpPr>
                <a:spLocks noChangeArrowheads="1"/>
              </p:cNvSpPr>
              <p:nvPr/>
            </p:nvSpPr>
            <p:spPr bwMode="auto">
              <a:xfrm>
                <a:off x="4905375" y="3570288"/>
                <a:ext cx="393700" cy="61912"/>
              </a:xfrm>
              <a:custGeom>
                <a:avLst/>
                <a:gdLst>
                  <a:gd name="T0" fmla="*/ 1093 w 1094"/>
                  <a:gd name="T1" fmla="*/ 171 h 172"/>
                  <a:gd name="T2" fmla="*/ 546 w 1094"/>
                  <a:gd name="T3" fmla="*/ 0 h 172"/>
                  <a:gd name="T4" fmla="*/ 0 w 1094"/>
                  <a:gd name="T5" fmla="*/ 171 h 172"/>
                </a:gdLst>
                <a:ahLst/>
                <a:cxnLst>
                  <a:cxn ang="0">
                    <a:pos x="T0" y="T1"/>
                  </a:cxn>
                  <a:cxn ang="0">
                    <a:pos x="T2" y="T3"/>
                  </a:cxn>
                  <a:cxn ang="0">
                    <a:pos x="T4" y="T5"/>
                  </a:cxn>
                </a:cxnLst>
                <a:rect l="0" t="0" r="r" b="b"/>
                <a:pathLst>
                  <a:path w="1094" h="172">
                    <a:moveTo>
                      <a:pt x="1093" y="171"/>
                    </a:moveTo>
                    <a:lnTo>
                      <a:pt x="546" y="0"/>
                    </a:lnTo>
                    <a:lnTo>
                      <a:pt x="0" y="171"/>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5" name="Line 9"/>
              <p:cNvSpPr>
                <a:spLocks noChangeShapeType="1"/>
              </p:cNvSpPr>
              <p:nvPr/>
            </p:nvSpPr>
            <p:spPr bwMode="auto">
              <a:xfrm>
                <a:off x="5102225" y="3692525"/>
                <a:ext cx="1588" cy="246063"/>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67" name="Group 66"/>
            <p:cNvGrpSpPr/>
            <p:nvPr/>
          </p:nvGrpSpPr>
          <p:grpSpPr>
            <a:xfrm>
              <a:off x="1140909" y="3463271"/>
              <a:ext cx="388180" cy="388180"/>
              <a:chOff x="4905375" y="3225800"/>
              <a:chExt cx="714375" cy="714375"/>
            </a:xfrm>
          </p:grpSpPr>
          <p:sp>
            <p:nvSpPr>
              <p:cNvPr id="68" name="Freeform 1"/>
              <p:cNvSpPr>
                <a:spLocks noChangeArrowheads="1"/>
              </p:cNvSpPr>
              <p:nvPr/>
            </p:nvSpPr>
            <p:spPr bwMode="auto">
              <a:xfrm>
                <a:off x="5151438" y="3275013"/>
                <a:ext cx="295275" cy="246062"/>
              </a:xfrm>
              <a:custGeom>
                <a:avLst/>
                <a:gdLst>
                  <a:gd name="T0" fmla="*/ 411 w 822"/>
                  <a:gd name="T1" fmla="*/ 684 h 685"/>
                  <a:gd name="T2" fmla="*/ 821 w 822"/>
                  <a:gd name="T3" fmla="*/ 513 h 685"/>
                  <a:gd name="T4" fmla="*/ 821 w 822"/>
                  <a:gd name="T5" fmla="*/ 0 h 685"/>
                  <a:gd name="T6" fmla="*/ 411 w 822"/>
                  <a:gd name="T7" fmla="*/ 137 h 685"/>
                  <a:gd name="T8" fmla="*/ 0 w 822"/>
                  <a:gd name="T9" fmla="*/ 0 h 685"/>
                  <a:gd name="T10" fmla="*/ 0 w 822"/>
                  <a:gd name="T11" fmla="*/ 513 h 685"/>
                  <a:gd name="T12" fmla="*/ 411 w 822"/>
                  <a:gd name="T13" fmla="*/ 684 h 685"/>
                </a:gdLst>
                <a:ahLst/>
                <a:cxnLst>
                  <a:cxn ang="0">
                    <a:pos x="T0" y="T1"/>
                  </a:cxn>
                  <a:cxn ang="0">
                    <a:pos x="T2" y="T3"/>
                  </a:cxn>
                  <a:cxn ang="0">
                    <a:pos x="T4" y="T5"/>
                  </a:cxn>
                  <a:cxn ang="0">
                    <a:pos x="T6" y="T7"/>
                  </a:cxn>
                  <a:cxn ang="0">
                    <a:pos x="T8" y="T9"/>
                  </a:cxn>
                  <a:cxn ang="0">
                    <a:pos x="T10" y="T11"/>
                  </a:cxn>
                  <a:cxn ang="0">
                    <a:pos x="T12" y="T13"/>
                  </a:cxn>
                </a:cxnLst>
                <a:rect l="0" t="0" r="r" b="b"/>
                <a:pathLst>
                  <a:path w="822" h="685">
                    <a:moveTo>
                      <a:pt x="411" y="684"/>
                    </a:moveTo>
                    <a:lnTo>
                      <a:pt x="821" y="513"/>
                    </a:lnTo>
                    <a:lnTo>
                      <a:pt x="821" y="0"/>
                    </a:lnTo>
                    <a:lnTo>
                      <a:pt x="411" y="137"/>
                    </a:lnTo>
                    <a:lnTo>
                      <a:pt x="0" y="0"/>
                    </a:lnTo>
                    <a:lnTo>
                      <a:pt x="0" y="513"/>
                    </a:lnTo>
                    <a:lnTo>
                      <a:pt x="411" y="684"/>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2"/>
              <p:cNvSpPr>
                <a:spLocks noChangeArrowheads="1"/>
              </p:cNvSpPr>
              <p:nvPr/>
            </p:nvSpPr>
            <p:spPr bwMode="auto">
              <a:xfrm>
                <a:off x="5151438" y="3225800"/>
                <a:ext cx="295275" cy="49213"/>
              </a:xfrm>
              <a:custGeom>
                <a:avLst/>
                <a:gdLst>
                  <a:gd name="T0" fmla="*/ 821 w 822"/>
                  <a:gd name="T1" fmla="*/ 136 h 137"/>
                  <a:gd name="T2" fmla="*/ 411 w 822"/>
                  <a:gd name="T3" fmla="*/ 0 h 137"/>
                  <a:gd name="T4" fmla="*/ 0 w 822"/>
                  <a:gd name="T5" fmla="*/ 136 h 137"/>
                </a:gdLst>
                <a:ahLst/>
                <a:cxnLst>
                  <a:cxn ang="0">
                    <a:pos x="T0" y="T1"/>
                  </a:cxn>
                  <a:cxn ang="0">
                    <a:pos x="T2" y="T3"/>
                  </a:cxn>
                  <a:cxn ang="0">
                    <a:pos x="T4" y="T5"/>
                  </a:cxn>
                </a:cxnLst>
                <a:rect l="0" t="0" r="r" b="b"/>
                <a:pathLst>
                  <a:path w="822" h="137">
                    <a:moveTo>
                      <a:pt x="821" y="136"/>
                    </a:moveTo>
                    <a:lnTo>
                      <a:pt x="411" y="0"/>
                    </a:lnTo>
                    <a:lnTo>
                      <a:pt x="0" y="13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0" name="Line 3"/>
              <p:cNvSpPr>
                <a:spLocks noChangeShapeType="1"/>
              </p:cNvSpPr>
              <p:nvPr/>
            </p:nvSpPr>
            <p:spPr bwMode="auto">
              <a:xfrm>
                <a:off x="5299075" y="3324225"/>
                <a:ext cx="1588" cy="196850"/>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1" name="Freeform 4"/>
              <p:cNvSpPr>
                <a:spLocks noChangeArrowheads="1"/>
              </p:cNvSpPr>
              <p:nvPr/>
            </p:nvSpPr>
            <p:spPr bwMode="auto">
              <a:xfrm>
                <a:off x="5373688" y="3594100"/>
                <a:ext cx="246062" cy="196850"/>
              </a:xfrm>
              <a:custGeom>
                <a:avLst/>
                <a:gdLst>
                  <a:gd name="T0" fmla="*/ 342 w 684"/>
                  <a:gd name="T1" fmla="*/ 546 h 547"/>
                  <a:gd name="T2" fmla="*/ 683 w 684"/>
                  <a:gd name="T3" fmla="*/ 376 h 547"/>
                  <a:gd name="T4" fmla="*/ 683 w 684"/>
                  <a:gd name="T5" fmla="*/ 0 h 547"/>
                  <a:gd name="T6" fmla="*/ 342 w 684"/>
                  <a:gd name="T7" fmla="*/ 137 h 547"/>
                  <a:gd name="T8" fmla="*/ 0 w 684"/>
                  <a:gd name="T9" fmla="*/ 0 h 547"/>
                  <a:gd name="T10" fmla="*/ 0 w 684"/>
                  <a:gd name="T11" fmla="*/ 376 h 547"/>
                  <a:gd name="T12" fmla="*/ 342 w 684"/>
                  <a:gd name="T13" fmla="*/ 546 h 547"/>
                </a:gdLst>
                <a:ahLst/>
                <a:cxnLst>
                  <a:cxn ang="0">
                    <a:pos x="T0" y="T1"/>
                  </a:cxn>
                  <a:cxn ang="0">
                    <a:pos x="T2" y="T3"/>
                  </a:cxn>
                  <a:cxn ang="0">
                    <a:pos x="T4" y="T5"/>
                  </a:cxn>
                  <a:cxn ang="0">
                    <a:pos x="T6" y="T7"/>
                  </a:cxn>
                  <a:cxn ang="0">
                    <a:pos x="T8" y="T9"/>
                  </a:cxn>
                  <a:cxn ang="0">
                    <a:pos x="T10" y="T11"/>
                  </a:cxn>
                  <a:cxn ang="0">
                    <a:pos x="T12" y="T13"/>
                  </a:cxn>
                </a:cxnLst>
                <a:rect l="0" t="0" r="r" b="b"/>
                <a:pathLst>
                  <a:path w="684" h="547">
                    <a:moveTo>
                      <a:pt x="342" y="546"/>
                    </a:moveTo>
                    <a:lnTo>
                      <a:pt x="683" y="376"/>
                    </a:lnTo>
                    <a:lnTo>
                      <a:pt x="683" y="0"/>
                    </a:lnTo>
                    <a:lnTo>
                      <a:pt x="342" y="137"/>
                    </a:lnTo>
                    <a:lnTo>
                      <a:pt x="0" y="0"/>
                    </a:lnTo>
                    <a:lnTo>
                      <a:pt x="0" y="376"/>
                    </a:lnTo>
                    <a:lnTo>
                      <a:pt x="342" y="546"/>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5"/>
              <p:cNvSpPr>
                <a:spLocks noChangeArrowheads="1"/>
              </p:cNvSpPr>
              <p:nvPr/>
            </p:nvSpPr>
            <p:spPr bwMode="auto">
              <a:xfrm>
                <a:off x="5373688" y="3544888"/>
                <a:ext cx="246062" cy="49212"/>
              </a:xfrm>
              <a:custGeom>
                <a:avLst/>
                <a:gdLst>
                  <a:gd name="T0" fmla="*/ 683 w 684"/>
                  <a:gd name="T1" fmla="*/ 137 h 138"/>
                  <a:gd name="T2" fmla="*/ 342 w 684"/>
                  <a:gd name="T3" fmla="*/ 0 h 138"/>
                  <a:gd name="T4" fmla="*/ 0 w 684"/>
                  <a:gd name="T5" fmla="*/ 137 h 138"/>
                </a:gdLst>
                <a:ahLst/>
                <a:cxnLst>
                  <a:cxn ang="0">
                    <a:pos x="T0" y="T1"/>
                  </a:cxn>
                  <a:cxn ang="0">
                    <a:pos x="T2" y="T3"/>
                  </a:cxn>
                  <a:cxn ang="0">
                    <a:pos x="T4" y="T5"/>
                  </a:cxn>
                </a:cxnLst>
                <a:rect l="0" t="0" r="r" b="b"/>
                <a:pathLst>
                  <a:path w="684" h="138">
                    <a:moveTo>
                      <a:pt x="683" y="137"/>
                    </a:moveTo>
                    <a:lnTo>
                      <a:pt x="342" y="0"/>
                    </a:lnTo>
                    <a:lnTo>
                      <a:pt x="0" y="137"/>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 name="Line 6"/>
              <p:cNvSpPr>
                <a:spLocks noChangeShapeType="1"/>
              </p:cNvSpPr>
              <p:nvPr/>
            </p:nvSpPr>
            <p:spPr bwMode="auto">
              <a:xfrm>
                <a:off x="5495925" y="3643313"/>
                <a:ext cx="1588" cy="147637"/>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 name="Freeform 7"/>
              <p:cNvSpPr>
                <a:spLocks noChangeArrowheads="1"/>
              </p:cNvSpPr>
              <p:nvPr/>
            </p:nvSpPr>
            <p:spPr bwMode="auto">
              <a:xfrm>
                <a:off x="4905375" y="3632200"/>
                <a:ext cx="393700" cy="307975"/>
              </a:xfrm>
              <a:custGeom>
                <a:avLst/>
                <a:gdLst>
                  <a:gd name="T0" fmla="*/ 546 w 1094"/>
                  <a:gd name="T1" fmla="*/ 853 h 854"/>
                  <a:gd name="T2" fmla="*/ 1093 w 1094"/>
                  <a:gd name="T3" fmla="*/ 648 h 854"/>
                  <a:gd name="T4" fmla="*/ 1093 w 1094"/>
                  <a:gd name="T5" fmla="*/ 0 h 854"/>
                  <a:gd name="T6" fmla="*/ 546 w 1094"/>
                  <a:gd name="T7" fmla="*/ 171 h 854"/>
                  <a:gd name="T8" fmla="*/ 0 w 1094"/>
                  <a:gd name="T9" fmla="*/ 0 h 854"/>
                  <a:gd name="T10" fmla="*/ 0 w 1094"/>
                  <a:gd name="T11" fmla="*/ 648 h 854"/>
                  <a:gd name="T12" fmla="*/ 546 w 1094"/>
                  <a:gd name="T13" fmla="*/ 853 h 854"/>
                </a:gdLst>
                <a:ahLst/>
                <a:cxnLst>
                  <a:cxn ang="0">
                    <a:pos x="T0" y="T1"/>
                  </a:cxn>
                  <a:cxn ang="0">
                    <a:pos x="T2" y="T3"/>
                  </a:cxn>
                  <a:cxn ang="0">
                    <a:pos x="T4" y="T5"/>
                  </a:cxn>
                  <a:cxn ang="0">
                    <a:pos x="T6" y="T7"/>
                  </a:cxn>
                  <a:cxn ang="0">
                    <a:pos x="T8" y="T9"/>
                  </a:cxn>
                  <a:cxn ang="0">
                    <a:pos x="T10" y="T11"/>
                  </a:cxn>
                  <a:cxn ang="0">
                    <a:pos x="T12" y="T13"/>
                  </a:cxn>
                </a:cxnLst>
                <a:rect l="0" t="0" r="r" b="b"/>
                <a:pathLst>
                  <a:path w="1094" h="854">
                    <a:moveTo>
                      <a:pt x="546" y="853"/>
                    </a:moveTo>
                    <a:lnTo>
                      <a:pt x="1093" y="648"/>
                    </a:lnTo>
                    <a:lnTo>
                      <a:pt x="1093" y="0"/>
                    </a:lnTo>
                    <a:lnTo>
                      <a:pt x="546" y="171"/>
                    </a:lnTo>
                    <a:lnTo>
                      <a:pt x="0" y="0"/>
                    </a:lnTo>
                    <a:lnTo>
                      <a:pt x="0" y="648"/>
                    </a:lnTo>
                    <a:lnTo>
                      <a:pt x="546" y="853"/>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8"/>
              <p:cNvSpPr>
                <a:spLocks noChangeArrowheads="1"/>
              </p:cNvSpPr>
              <p:nvPr/>
            </p:nvSpPr>
            <p:spPr bwMode="auto">
              <a:xfrm>
                <a:off x="4905375" y="3570288"/>
                <a:ext cx="393700" cy="61912"/>
              </a:xfrm>
              <a:custGeom>
                <a:avLst/>
                <a:gdLst>
                  <a:gd name="T0" fmla="*/ 1093 w 1094"/>
                  <a:gd name="T1" fmla="*/ 171 h 172"/>
                  <a:gd name="T2" fmla="*/ 546 w 1094"/>
                  <a:gd name="T3" fmla="*/ 0 h 172"/>
                  <a:gd name="T4" fmla="*/ 0 w 1094"/>
                  <a:gd name="T5" fmla="*/ 171 h 172"/>
                </a:gdLst>
                <a:ahLst/>
                <a:cxnLst>
                  <a:cxn ang="0">
                    <a:pos x="T0" y="T1"/>
                  </a:cxn>
                  <a:cxn ang="0">
                    <a:pos x="T2" y="T3"/>
                  </a:cxn>
                  <a:cxn ang="0">
                    <a:pos x="T4" y="T5"/>
                  </a:cxn>
                </a:cxnLst>
                <a:rect l="0" t="0" r="r" b="b"/>
                <a:pathLst>
                  <a:path w="1094" h="172">
                    <a:moveTo>
                      <a:pt x="1093" y="171"/>
                    </a:moveTo>
                    <a:lnTo>
                      <a:pt x="546" y="0"/>
                    </a:lnTo>
                    <a:lnTo>
                      <a:pt x="0" y="171"/>
                    </a:lnTo>
                  </a:path>
                </a:pathLst>
              </a:custGeom>
              <a:noFill/>
              <a:ln w="10440" cap="rnd">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6" name="Line 9"/>
              <p:cNvSpPr>
                <a:spLocks noChangeShapeType="1"/>
              </p:cNvSpPr>
              <p:nvPr/>
            </p:nvSpPr>
            <p:spPr bwMode="auto">
              <a:xfrm>
                <a:off x="5102225" y="3692525"/>
                <a:ext cx="1588" cy="246063"/>
              </a:xfrm>
              <a:prstGeom prst="line">
                <a:avLst/>
              </a:prstGeom>
              <a:noFill/>
              <a:ln w="10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15" name="Rectangle 14"/>
          <p:cNvSpPr/>
          <p:nvPr/>
        </p:nvSpPr>
        <p:spPr>
          <a:xfrm>
            <a:off x="1028075" y="2734172"/>
            <a:ext cx="1907000" cy="810427"/>
          </a:xfrm>
          <a:prstGeom prst="rect">
            <a:avLst/>
          </a:prstGeom>
          <a:solidFill>
            <a:srgbClr val="577DA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Third Party Data Apps</a:t>
            </a:r>
            <a:endParaRPr lang="en-US" dirty="0"/>
          </a:p>
        </p:txBody>
      </p:sp>
    </p:spTree>
    <p:extLst>
      <p:ext uri="{BB962C8B-B14F-4D97-AF65-F5344CB8AC3E}">
        <p14:creationId xmlns:p14="http://schemas.microsoft.com/office/powerpoint/2010/main" val="136278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ntr" presetSubtype="0" fill="hold" nodeType="withEffect">
                                  <p:stCondLst>
                                    <p:cond delay="50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wipe(up)">
                                      <p:cBhvr>
                                        <p:cTn id="2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A68FE36-BDA6-4A87-8648-115964FC2835}" type="slidenum">
              <a:rPr lang="en-US" smtClean="0"/>
              <a:pPr/>
              <a:t>18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0"/>
            <a:ext cx="5006650" cy="5143499"/>
          </a:xfrm>
          <a:prstGeom prst="rect">
            <a:avLst/>
          </a:prstGeom>
        </p:spPr>
      </p:pic>
      <p:sp>
        <p:nvSpPr>
          <p:cNvPr id="5" name="Rectangle 4"/>
          <p:cNvSpPr/>
          <p:nvPr/>
        </p:nvSpPr>
        <p:spPr>
          <a:xfrm>
            <a:off x="2423424" y="2911139"/>
            <a:ext cx="649257" cy="846632"/>
          </a:xfrm>
          <a:prstGeom prst="rect">
            <a:avLst/>
          </a:prstGeom>
          <a:solidFill>
            <a:srgbClr val="3DAE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09557" y="2911139"/>
            <a:ext cx="1386532" cy="846632"/>
          </a:xfrm>
          <a:prstGeom prst="rect">
            <a:avLst/>
          </a:prstGeom>
          <a:solidFill>
            <a:srgbClr val="38A1DA">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4528701" y="2671040"/>
            <a:ext cx="2326122" cy="1086731"/>
            <a:chOff x="4528701" y="3146425"/>
            <a:chExt cx="2326122" cy="1086731"/>
          </a:xfrm>
        </p:grpSpPr>
        <p:sp>
          <p:nvSpPr>
            <p:cNvPr id="8" name="Rectangle 7"/>
            <p:cNvSpPr/>
            <p:nvPr/>
          </p:nvSpPr>
          <p:spPr>
            <a:xfrm>
              <a:off x="4528701" y="3386524"/>
              <a:ext cx="2081187" cy="846632"/>
            </a:xfrm>
            <a:prstGeom prst="rect">
              <a:avLst/>
            </a:prstGeom>
            <a:solidFill>
              <a:srgbClr val="2A7FC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rot="5400000" flipH="1">
              <a:off x="6188990" y="3567317"/>
              <a:ext cx="1086725" cy="244941"/>
            </a:xfrm>
            <a:prstGeom prst="parallelogram">
              <a:avLst>
                <a:gd name="adj" fmla="val 100745"/>
              </a:avLst>
            </a:prstGeom>
            <a:solidFill>
              <a:srgbClr val="2A7FC2">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Parallelogram 9"/>
          <p:cNvSpPr/>
          <p:nvPr/>
        </p:nvSpPr>
        <p:spPr>
          <a:xfrm rot="5400000" flipH="1">
            <a:off x="6390992" y="1569186"/>
            <a:ext cx="682705" cy="244941"/>
          </a:xfrm>
          <a:prstGeom prst="parallelogram">
            <a:avLst>
              <a:gd name="adj" fmla="val 1007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23417" y="1597603"/>
            <a:ext cx="4186464" cy="4354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4312861" y="950654"/>
            <a:ext cx="4127594" cy="2164709"/>
            <a:chOff x="4628922" y="1469683"/>
            <a:chExt cx="4127594" cy="2164709"/>
          </a:xfrm>
        </p:grpSpPr>
        <p:sp>
          <p:nvSpPr>
            <p:cNvPr id="13" name="Rectangle 12"/>
            <p:cNvSpPr/>
            <p:nvPr/>
          </p:nvSpPr>
          <p:spPr>
            <a:xfrm>
              <a:off x="4628922" y="1469683"/>
              <a:ext cx="4127594" cy="2164709"/>
            </a:xfrm>
            <a:prstGeom prst="rect">
              <a:avLst/>
            </a:prstGeom>
            <a:solidFill>
              <a:srgbClr val="1B5CA0">
                <a:alpha val="88000"/>
              </a:srgbClr>
            </a:solidFill>
            <a:ln>
              <a:noFill/>
            </a:ln>
            <a:effectLst>
              <a:outerShdw blurRad="1524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97889" y="1767957"/>
              <a:ext cx="2448148" cy="688650"/>
            </a:xfrm>
            <a:prstGeom prst="rect">
              <a:avLst/>
            </a:prstGeom>
            <a:noFill/>
          </p:spPr>
          <p:txBody>
            <a:bodyPr wrap="square" rtlCol="0">
              <a:spAutoFit/>
            </a:bodyPr>
            <a:lstStyle/>
            <a:p>
              <a:pPr lvl="0" algn="ctr"/>
              <a:r>
                <a:rPr lang="en-US" sz="1600" b="1" dirty="0" smtClean="0">
                  <a:solidFill>
                    <a:prstClr val="white"/>
                  </a:solidFill>
                </a:rPr>
                <a:t>Business Analytics</a:t>
              </a:r>
              <a:endParaRPr lang="en-US" sz="1600" b="1" dirty="0">
                <a:solidFill>
                  <a:prstClr val="white"/>
                </a:solidFill>
              </a:endParaRPr>
            </a:p>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endParaRPr lang="en-US" sz="1800" dirty="0" smtClean="0">
                <a:solidFill>
                  <a:srgbClr val="53585F"/>
                </a:solidFill>
              </a:endParaRPr>
            </a:p>
          </p:txBody>
        </p:sp>
        <p:sp>
          <p:nvSpPr>
            <p:cNvPr id="15" name="Rectangle 14"/>
            <p:cNvSpPr/>
            <p:nvPr/>
          </p:nvSpPr>
          <p:spPr>
            <a:xfrm>
              <a:off x="4876131" y="2279640"/>
              <a:ext cx="1111275" cy="81042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Revenue Analytics</a:t>
              </a:r>
              <a:endParaRPr lang="en-US" dirty="0"/>
            </a:p>
          </p:txBody>
        </p:sp>
        <p:sp>
          <p:nvSpPr>
            <p:cNvPr id="16" name="Rectangle 15"/>
            <p:cNvSpPr/>
            <p:nvPr/>
          </p:nvSpPr>
          <p:spPr>
            <a:xfrm>
              <a:off x="6129449" y="2279640"/>
              <a:ext cx="1111275" cy="81042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Marketing Analytics</a:t>
              </a:r>
              <a:endParaRPr lang="en-US" dirty="0"/>
            </a:p>
          </p:txBody>
        </p:sp>
        <p:sp>
          <p:nvSpPr>
            <p:cNvPr id="17" name="Rectangle 16"/>
            <p:cNvSpPr/>
            <p:nvPr/>
          </p:nvSpPr>
          <p:spPr>
            <a:xfrm>
              <a:off x="7373689" y="2279640"/>
              <a:ext cx="1111275" cy="81042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 Support</a:t>
              </a:r>
              <a:endParaRPr lang="en-US" dirty="0"/>
            </a:p>
          </p:txBody>
        </p:sp>
      </p:grpSp>
      <p:grpSp>
        <p:nvGrpSpPr>
          <p:cNvPr id="18" name="Group 17"/>
          <p:cNvGrpSpPr/>
          <p:nvPr/>
        </p:nvGrpSpPr>
        <p:grpSpPr>
          <a:xfrm>
            <a:off x="3146731" y="3953482"/>
            <a:ext cx="3658547" cy="480300"/>
            <a:chOff x="3146731" y="4427890"/>
            <a:chExt cx="3658547" cy="480300"/>
          </a:xfrm>
        </p:grpSpPr>
        <p:sp>
          <p:nvSpPr>
            <p:cNvPr id="19" name="TextBox 18"/>
            <p:cNvSpPr txBox="1"/>
            <p:nvPr/>
          </p:nvSpPr>
          <p:spPr>
            <a:xfrm>
              <a:off x="3146731" y="4427890"/>
              <a:ext cx="1298500" cy="371897"/>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Multi-Tenant </a:t>
              </a:r>
              <a:br>
                <a:rPr lang="en-US" sz="1000" dirty="0" smtClean="0">
                  <a:solidFill>
                    <a:srgbClr val="FFFFFF"/>
                  </a:solidFill>
                </a:rPr>
              </a:br>
              <a:r>
                <a:rPr lang="en-US" sz="1000" dirty="0" err="1" smtClean="0">
                  <a:solidFill>
                    <a:srgbClr val="FFFFFF"/>
                  </a:solidFill>
                </a:rPr>
                <a:t>SaaS</a:t>
              </a:r>
              <a:r>
                <a:rPr lang="en-US" sz="1000" dirty="0" smtClean="0">
                  <a:solidFill>
                    <a:srgbClr val="FFFFFF"/>
                  </a:solidFill>
                </a:rPr>
                <a:t> Architecture</a:t>
              </a:r>
            </a:p>
          </p:txBody>
        </p:sp>
        <p:sp>
          <p:nvSpPr>
            <p:cNvPr id="20" name="TextBox 19"/>
            <p:cNvSpPr txBox="1"/>
            <p:nvPr/>
          </p:nvSpPr>
          <p:spPr>
            <a:xfrm>
              <a:off x="4445231" y="4703006"/>
              <a:ext cx="71085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Security</a:t>
              </a:r>
            </a:p>
          </p:txBody>
        </p:sp>
        <p:sp>
          <p:nvSpPr>
            <p:cNvPr id="21" name="TextBox 20"/>
            <p:cNvSpPr txBox="1"/>
            <p:nvPr/>
          </p:nvSpPr>
          <p:spPr>
            <a:xfrm>
              <a:off x="506131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Auto Upgrades</a:t>
              </a:r>
            </a:p>
          </p:txBody>
        </p:sp>
        <p:sp>
          <p:nvSpPr>
            <p:cNvPr id="22" name="TextBox 21"/>
            <p:cNvSpPr txBox="1"/>
            <p:nvPr/>
          </p:nvSpPr>
          <p:spPr>
            <a:xfrm>
              <a:off x="5810080" y="4703006"/>
              <a:ext cx="995198" cy="205184"/>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800" dirty="0" smtClean="0">
                  <a:solidFill>
                    <a:srgbClr val="FFFFFF"/>
                  </a:solidFill>
                </a:rPr>
                <a:t>Scalability</a:t>
              </a:r>
            </a:p>
          </p:txBody>
        </p:sp>
      </p:grpSp>
      <p:sp>
        <p:nvSpPr>
          <p:cNvPr id="23" name="TextBox 22"/>
          <p:cNvSpPr txBox="1"/>
          <p:nvPr/>
        </p:nvSpPr>
        <p:spPr>
          <a:xfrm>
            <a:off x="3760263" y="4612504"/>
            <a:ext cx="1604344" cy="23339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Platform Expansion</a:t>
            </a:r>
          </a:p>
        </p:txBody>
      </p:sp>
      <p:sp>
        <p:nvSpPr>
          <p:cNvPr id="24" name="TextBox 23"/>
          <p:cNvSpPr txBox="1"/>
          <p:nvPr/>
        </p:nvSpPr>
        <p:spPr>
          <a:xfrm>
            <a:off x="3191004" y="3179033"/>
            <a:ext cx="1225793" cy="37189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Infrastructure Analytics</a:t>
            </a:r>
          </a:p>
        </p:txBody>
      </p:sp>
      <p:sp>
        <p:nvSpPr>
          <p:cNvPr id="25" name="TextBox 24"/>
          <p:cNvSpPr txBox="1"/>
          <p:nvPr/>
        </p:nvSpPr>
        <p:spPr>
          <a:xfrm>
            <a:off x="5061310" y="3179033"/>
            <a:ext cx="1225793" cy="37189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Customer</a:t>
            </a:r>
            <a:br>
              <a:rPr lang="en-US" sz="1000" dirty="0" smtClean="0">
                <a:solidFill>
                  <a:srgbClr val="FFFFFF"/>
                </a:solidFill>
              </a:rPr>
            </a:br>
            <a:r>
              <a:rPr lang="en-US" sz="1000" dirty="0" smtClean="0">
                <a:solidFill>
                  <a:srgbClr val="FFFFFF"/>
                </a:solidFill>
              </a:rPr>
              <a:t>Analytics</a:t>
            </a:r>
          </a:p>
        </p:txBody>
      </p:sp>
      <p:sp>
        <p:nvSpPr>
          <p:cNvPr id="26" name="TextBox 25"/>
          <p:cNvSpPr txBox="1"/>
          <p:nvPr/>
        </p:nvSpPr>
        <p:spPr>
          <a:xfrm>
            <a:off x="2142055" y="3179033"/>
            <a:ext cx="1225793" cy="37189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APM</a:t>
            </a:r>
            <a:br>
              <a:rPr lang="en-US" sz="1000" dirty="0" smtClean="0">
                <a:solidFill>
                  <a:srgbClr val="FFFFFF"/>
                </a:solidFill>
              </a:rPr>
            </a:br>
            <a:r>
              <a:rPr lang="en-US" sz="1000" dirty="0" smtClean="0">
                <a:solidFill>
                  <a:srgbClr val="FFFFFF"/>
                </a:solidFill>
              </a:rPr>
              <a:t>Analytics</a:t>
            </a:r>
          </a:p>
        </p:txBody>
      </p:sp>
      <p:sp>
        <p:nvSpPr>
          <p:cNvPr id="27" name="TextBox 26"/>
          <p:cNvSpPr txBox="1"/>
          <p:nvPr/>
        </p:nvSpPr>
        <p:spPr>
          <a:xfrm>
            <a:off x="3760263" y="1704181"/>
            <a:ext cx="1604344" cy="23339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000" dirty="0" smtClean="0">
                <a:solidFill>
                  <a:srgbClr val="FFFFFF"/>
                </a:solidFill>
              </a:rPr>
              <a:t>Business Analytics</a:t>
            </a:r>
          </a:p>
        </p:txBody>
      </p:sp>
    </p:spTree>
    <p:extLst>
      <p:ext uri="{BB962C8B-B14F-4D97-AF65-F5344CB8AC3E}">
        <p14:creationId xmlns:p14="http://schemas.microsoft.com/office/powerpoint/2010/main" val="123884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48"/>
            <a:ext cx="9144000" cy="5143500"/>
          </a:xfrm>
          <a:prstGeom prst="rect">
            <a:avLst/>
          </a:prstGeom>
        </p:spPr>
      </p:pic>
      <p:sp>
        <p:nvSpPr>
          <p:cNvPr id="5" name="Rectangle 4"/>
          <p:cNvSpPr/>
          <p:nvPr/>
        </p:nvSpPr>
        <p:spPr>
          <a:xfrm>
            <a:off x="9461501" y="10148"/>
            <a:ext cx="2057399" cy="1565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statements  -Andrew will send language</a:t>
            </a:r>
          </a:p>
          <a:p>
            <a:pPr algn="ctr"/>
            <a:endParaRPr lang="en-US" dirty="0"/>
          </a:p>
          <a:p>
            <a:pPr algn="ctr"/>
            <a:r>
              <a:rPr lang="en-US" dirty="0" smtClean="0"/>
              <a:t>Remove interstitial</a:t>
            </a:r>
          </a:p>
          <a:p>
            <a:pPr algn="ctr"/>
            <a:endParaRPr lang="en-US" dirty="0"/>
          </a:p>
          <a:p>
            <a:pPr algn="ctr"/>
            <a:r>
              <a:rPr lang="en-US" dirty="0" smtClean="0"/>
              <a:t>Clean page with logo bug see thank you slide</a:t>
            </a:r>
            <a:endParaRPr lang="en-US" dirty="0"/>
          </a:p>
        </p:txBody>
      </p:sp>
      <p:sp>
        <p:nvSpPr>
          <p:cNvPr id="4" name="Text Placeholder 31"/>
          <p:cNvSpPr txBox="1">
            <a:spLocks/>
          </p:cNvSpPr>
          <p:nvPr/>
        </p:nvSpPr>
        <p:spPr>
          <a:xfrm>
            <a:off x="1152384" y="2550522"/>
            <a:ext cx="7496315" cy="457200"/>
          </a:xfrm>
          <a:prstGeom prst="rect">
            <a:avLst/>
          </a:prstGeom>
        </p:spPr>
        <p:txBody>
          <a:bodyPr vert="horz" wrap="square" lIns="0" tIns="0" rIns="0" bIns="0" anchor="b" anchorCtr="0">
            <a:noAutofit/>
          </a:bodyPr>
          <a:lstStyle>
            <a:lvl1pPr marL="0" indent="0" algn="l" defTabSz="914400" rtl="0" eaLnBrk="1" latinLnBrk="0" hangingPunct="1">
              <a:lnSpc>
                <a:spcPct val="80000"/>
              </a:lnSpc>
              <a:spcBef>
                <a:spcPts val="1000"/>
              </a:spcBef>
              <a:buFontTx/>
              <a:buNone/>
              <a:defRPr sz="4267" b="1" kern="1200" spc="-180" baseline="0">
                <a:solidFill>
                  <a:srgbClr val="34879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spc="-60" dirty="0" smtClean="0">
                <a:solidFill>
                  <a:schemeClr val="tx1">
                    <a:lumMod val="65000"/>
                    <a:lumOff val="35000"/>
                  </a:schemeClr>
                </a:solidFill>
                <a:latin typeface="Gotham Medium" pitchFamily="50" charset="0"/>
                <a:cs typeface="Gotham Medium" pitchFamily="50" charset="0"/>
              </a:rPr>
              <a:t>FY16 </a:t>
            </a:r>
            <a:r>
              <a:rPr lang="en-US" sz="3600" spc="-60" dirty="0" smtClean="0">
                <a:solidFill>
                  <a:srgbClr val="B85F9D"/>
                </a:solidFill>
                <a:latin typeface="Gotham Medium" pitchFamily="50" charset="0"/>
                <a:cs typeface="Gotham Medium" pitchFamily="50" charset="0"/>
              </a:rPr>
              <a:t>ROADMAP</a:t>
            </a:r>
            <a:endParaRPr lang="en-US" sz="3600" spc="-60" dirty="0">
              <a:solidFill>
                <a:srgbClr val="B85F9D"/>
              </a:solidFill>
              <a:latin typeface="Gotham Medium" pitchFamily="50" charset="0"/>
              <a:cs typeface="Gotham Medium" pitchFamily="50" charset="0"/>
            </a:endParaRPr>
          </a:p>
        </p:txBody>
      </p:sp>
      <p:grpSp>
        <p:nvGrpSpPr>
          <p:cNvPr id="6" name="Group 5"/>
          <p:cNvGrpSpPr/>
          <p:nvPr/>
        </p:nvGrpSpPr>
        <p:grpSpPr>
          <a:xfrm>
            <a:off x="385048" y="3784451"/>
            <a:ext cx="1493868" cy="1148170"/>
            <a:chOff x="0" y="3873500"/>
            <a:chExt cx="2666778" cy="2049655"/>
          </a:xfrm>
        </p:grpSpPr>
        <p:sp>
          <p:nvSpPr>
            <p:cNvPr id="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226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297" y="777356"/>
            <a:ext cx="2098706" cy="3588788"/>
          </a:xfrm>
          <a:prstGeom prst="rect">
            <a:avLst/>
          </a:prstGeom>
        </p:spPr>
      </p:pic>
      <p:pic>
        <p:nvPicPr>
          <p:cNvPr id="5" name="Picture 4" descr="1000px-Ruby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2999" y="659099"/>
            <a:ext cx="3825302" cy="3825302"/>
          </a:xfrm>
          <a:prstGeom prst="rect">
            <a:avLst/>
          </a:prstGeom>
        </p:spPr>
      </p:pic>
    </p:spTree>
    <p:extLst>
      <p:ext uri="{BB962C8B-B14F-4D97-AF65-F5344CB8AC3E}">
        <p14:creationId xmlns:p14="http://schemas.microsoft.com/office/powerpoint/2010/main" val="40728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1661391" y="729498"/>
            <a:ext cx="6042892" cy="2421815"/>
          </a:xfrm>
          <a:prstGeom prst="roundRect">
            <a:avLst>
              <a:gd name="adj" fmla="val 0"/>
            </a:avLst>
          </a:prstGeom>
          <a:solidFill>
            <a:srgbClr val="277FC1"/>
          </a:solidFill>
          <a:ln w="25400" cap="flat" cmpd="sng" algn="ctr">
            <a:noFill/>
            <a:prstDash val="solid"/>
            <a:miter lim="0"/>
            <a:headEnd type="none" w="med" len="med"/>
            <a:tailEnd type="none" w="med" len="med"/>
          </a:ln>
          <a:effectLst/>
        </p:spPr>
        <p:txBody>
          <a:bodyPr vert="horz" wrap="square" lIns="137156" tIns="61721" rIns="137156" bIns="61721" numCol="1" rtlCol="0" anchor="ctr" anchorCtr="0" compatLnSpc="1">
            <a:prstTxWarp prst="textNoShape">
              <a:avLst/>
            </a:prstTxWarp>
          </a:bodyPr>
          <a:lstStyle/>
          <a:p>
            <a:pPr marL="128585" algn="ctr"/>
            <a:endParaRPr lang="en-US" sz="1800" dirty="0">
              <a:solidFill>
                <a:schemeClr val="bg1"/>
              </a:solidFill>
              <a:latin typeface="+mj-lt"/>
              <a:ea typeface="Gill Sans" pitchFamily="26" charset="0"/>
              <a:cs typeface="Gill Sans" pitchFamily="26" charset="0"/>
              <a:sym typeface="Gill Sans" pitchFamily="26" charset="0"/>
            </a:endParaRPr>
          </a:p>
        </p:txBody>
      </p:sp>
      <p:sp>
        <p:nvSpPr>
          <p:cNvPr id="44" name="TextBox 43"/>
          <p:cNvSpPr txBox="1"/>
          <p:nvPr/>
        </p:nvSpPr>
        <p:spPr>
          <a:xfrm>
            <a:off x="3055908" y="784260"/>
            <a:ext cx="4604030" cy="2226240"/>
          </a:xfrm>
          <a:prstGeom prst="rect">
            <a:avLst/>
          </a:prstGeom>
          <a:noFill/>
        </p:spPr>
        <p:txBody>
          <a:bodyPr wrap="square" lIns="91431" tIns="45715" rIns="91431" bIns="45715" rtlCol="0">
            <a:spAutoFit/>
          </a:bodyPr>
          <a:lstStyle/>
          <a:p>
            <a:pPr marL="285750" indent="-285750">
              <a:lnSpc>
                <a:spcPct val="140000"/>
              </a:lnSpc>
              <a:buFont typeface="Wingdings" charset="2"/>
              <a:buChar char="ü"/>
              <a:tabLst>
                <a:tab pos="231775" algn="l"/>
                <a:tab pos="457200" algn="l"/>
                <a:tab pos="688975" algn="l"/>
                <a:tab pos="914400" algn="l"/>
                <a:tab pos="1146175" algn="l"/>
              </a:tabLst>
            </a:pPr>
            <a:r>
              <a:rPr lang="en-US" sz="2000" b="1" dirty="0" smtClean="0">
                <a:solidFill>
                  <a:srgbClr val="FFFFFF"/>
                </a:solidFill>
              </a:rPr>
              <a:t>Cloud </a:t>
            </a:r>
            <a:r>
              <a:rPr lang="en-US" sz="2000" b="1" dirty="0">
                <a:solidFill>
                  <a:srgbClr val="FFFFFF"/>
                </a:solidFill>
              </a:rPr>
              <a:t>Friendly </a:t>
            </a:r>
            <a:r>
              <a:rPr lang="en-US" sz="2000" b="1" dirty="0" smtClean="0">
                <a:solidFill>
                  <a:srgbClr val="FFFFFF"/>
                </a:solidFill>
              </a:rPr>
              <a:t>Pricing</a:t>
            </a:r>
          </a:p>
          <a:p>
            <a:pPr marL="285750" indent="-285750">
              <a:lnSpc>
                <a:spcPct val="140000"/>
              </a:lnSpc>
              <a:buFont typeface="Wingdings" charset="2"/>
              <a:buChar char="ü"/>
              <a:tabLst>
                <a:tab pos="231775" algn="l"/>
                <a:tab pos="457200" algn="l"/>
                <a:tab pos="688975" algn="l"/>
                <a:tab pos="914400" algn="l"/>
                <a:tab pos="1146175" algn="l"/>
              </a:tabLst>
            </a:pPr>
            <a:r>
              <a:rPr lang="en-US" sz="2000" b="1" dirty="0" smtClean="0">
                <a:solidFill>
                  <a:srgbClr val="FFFFFF"/>
                </a:solidFill>
              </a:rPr>
              <a:t>Bundles</a:t>
            </a:r>
            <a:endParaRPr lang="en-US" sz="2000" b="1" dirty="0">
              <a:solidFill>
                <a:srgbClr val="FFFFFF"/>
              </a:solidFill>
            </a:endParaRPr>
          </a:p>
          <a:p>
            <a:pPr marL="285750" indent="-285750">
              <a:lnSpc>
                <a:spcPct val="140000"/>
              </a:lnSpc>
              <a:buFont typeface="Wingdings" charset="2"/>
              <a:buChar char="ü"/>
              <a:tabLst>
                <a:tab pos="231775" algn="l"/>
                <a:tab pos="457200" algn="l"/>
                <a:tab pos="688975" algn="l"/>
                <a:tab pos="914400" algn="l"/>
                <a:tab pos="1146175" algn="l"/>
              </a:tabLst>
            </a:pPr>
            <a:r>
              <a:rPr lang="en-US" sz="2000" b="1" dirty="0">
                <a:solidFill>
                  <a:srgbClr val="FFFFFF"/>
                </a:solidFill>
              </a:rPr>
              <a:t>Signup flow overhaul</a:t>
            </a:r>
          </a:p>
          <a:p>
            <a:pPr marL="285750" indent="-285750">
              <a:lnSpc>
                <a:spcPct val="140000"/>
              </a:lnSpc>
              <a:buFont typeface="Wingdings" charset="2"/>
              <a:buChar char="ü"/>
              <a:tabLst>
                <a:tab pos="231775" algn="l"/>
                <a:tab pos="457200" algn="l"/>
                <a:tab pos="688975" algn="l"/>
                <a:tab pos="914400" algn="l"/>
                <a:tab pos="1146175" algn="l"/>
              </a:tabLst>
            </a:pPr>
            <a:r>
              <a:rPr lang="en-US" sz="2000" b="1" dirty="0">
                <a:solidFill>
                  <a:srgbClr val="FFFFFF"/>
                </a:solidFill>
              </a:rPr>
              <a:t>Cross-Product </a:t>
            </a:r>
            <a:r>
              <a:rPr lang="en-US" sz="2000" b="1" dirty="0" smtClean="0">
                <a:solidFill>
                  <a:srgbClr val="FFFFFF"/>
                </a:solidFill>
              </a:rPr>
              <a:t>promotion</a:t>
            </a:r>
          </a:p>
          <a:p>
            <a:pPr marL="285750" indent="-285750">
              <a:lnSpc>
                <a:spcPct val="140000"/>
              </a:lnSpc>
              <a:buFont typeface="Wingdings" charset="2"/>
              <a:buChar char="ü"/>
              <a:tabLst>
                <a:tab pos="231775" algn="l"/>
                <a:tab pos="457200" algn="l"/>
                <a:tab pos="688975" algn="l"/>
                <a:tab pos="914400" algn="l"/>
                <a:tab pos="1146175" algn="l"/>
              </a:tabLst>
            </a:pPr>
            <a:r>
              <a:rPr lang="en-US" sz="2000" b="1" dirty="0" smtClean="0">
                <a:solidFill>
                  <a:srgbClr val="FFFFFF"/>
                </a:solidFill>
              </a:rPr>
              <a:t>Demo environment</a:t>
            </a:r>
            <a:endParaRPr lang="en-US" sz="2000" b="1" dirty="0">
              <a:solidFill>
                <a:srgbClr val="FFFFFF"/>
              </a:solidFill>
            </a:endParaRPr>
          </a:p>
        </p:txBody>
      </p:sp>
      <p:grpSp>
        <p:nvGrpSpPr>
          <p:cNvPr id="2" name="Group 1"/>
          <p:cNvGrpSpPr/>
          <p:nvPr/>
        </p:nvGrpSpPr>
        <p:grpSpPr>
          <a:xfrm>
            <a:off x="1296805" y="3138815"/>
            <a:ext cx="6504468" cy="1402449"/>
            <a:chOff x="2005615" y="3623873"/>
            <a:chExt cx="5011642" cy="1080576"/>
          </a:xfrm>
        </p:grpSpPr>
        <p:grpSp>
          <p:nvGrpSpPr>
            <p:cNvPr id="127" name="Group 126"/>
            <p:cNvGrpSpPr/>
            <p:nvPr/>
          </p:nvGrpSpPr>
          <p:grpSpPr>
            <a:xfrm>
              <a:off x="2005615" y="3623873"/>
              <a:ext cx="5011642" cy="1080576"/>
              <a:chOff x="838200" y="3105150"/>
              <a:chExt cx="7434795" cy="1603039"/>
            </a:xfrm>
          </p:grpSpPr>
          <p:sp>
            <p:nvSpPr>
              <p:cNvPr id="128" name="Freeform 127"/>
              <p:cNvSpPr/>
              <p:nvPr/>
            </p:nvSpPr>
            <p:spPr>
              <a:xfrm>
                <a:off x="914401" y="4241799"/>
                <a:ext cx="7358594" cy="466390"/>
              </a:xfrm>
              <a:custGeom>
                <a:avLst/>
                <a:gdLst>
                  <a:gd name="connsiteX0" fmla="*/ 414604 w 7230007"/>
                  <a:gd name="connsiteY0" fmla="*/ 119269 h 465719"/>
                  <a:gd name="connsiteX1" fmla="*/ 0 w 7230007"/>
                  <a:gd name="connsiteY1" fmla="*/ 465719 h 465719"/>
                  <a:gd name="connsiteX2" fmla="*/ 6769968 w 7230007"/>
                  <a:gd name="connsiteY2" fmla="*/ 465719 h 465719"/>
                  <a:gd name="connsiteX3" fmla="*/ 7230007 w 7230007"/>
                  <a:gd name="connsiteY3" fmla="*/ 0 h 465719"/>
                  <a:gd name="connsiteX4" fmla="*/ 414604 w 7230007"/>
                  <a:gd name="connsiteY4" fmla="*/ 119269 h 465719"/>
                  <a:gd name="connsiteX0" fmla="*/ 465719 w 7230007"/>
                  <a:gd name="connsiteY0" fmla="*/ 39756 h 465719"/>
                  <a:gd name="connsiteX1" fmla="*/ 0 w 7230007"/>
                  <a:gd name="connsiteY1" fmla="*/ 465719 h 465719"/>
                  <a:gd name="connsiteX2" fmla="*/ 6769968 w 7230007"/>
                  <a:gd name="connsiteY2" fmla="*/ 465719 h 465719"/>
                  <a:gd name="connsiteX3" fmla="*/ 7230007 w 7230007"/>
                  <a:gd name="connsiteY3" fmla="*/ 0 h 465719"/>
                  <a:gd name="connsiteX4" fmla="*/ 465719 w 7230007"/>
                  <a:gd name="connsiteY4" fmla="*/ 39756 h 465719"/>
                  <a:gd name="connsiteX0" fmla="*/ 471398 w 7230007"/>
                  <a:gd name="connsiteY0" fmla="*/ 11358 h 465719"/>
                  <a:gd name="connsiteX1" fmla="*/ 0 w 7230007"/>
                  <a:gd name="connsiteY1" fmla="*/ 465719 h 465719"/>
                  <a:gd name="connsiteX2" fmla="*/ 6769968 w 7230007"/>
                  <a:gd name="connsiteY2" fmla="*/ 465719 h 465719"/>
                  <a:gd name="connsiteX3" fmla="*/ 7230007 w 7230007"/>
                  <a:gd name="connsiteY3" fmla="*/ 0 h 465719"/>
                  <a:gd name="connsiteX4" fmla="*/ 471398 w 7230007"/>
                  <a:gd name="connsiteY4" fmla="*/ 11358 h 465719"/>
                  <a:gd name="connsiteX0" fmla="*/ 471398 w 7230007"/>
                  <a:gd name="connsiteY0" fmla="*/ 11358 h 482758"/>
                  <a:gd name="connsiteX1" fmla="*/ 0 w 7230007"/>
                  <a:gd name="connsiteY1" fmla="*/ 465719 h 482758"/>
                  <a:gd name="connsiteX2" fmla="*/ 6769968 w 7230007"/>
                  <a:gd name="connsiteY2" fmla="*/ 482758 h 482758"/>
                  <a:gd name="connsiteX3" fmla="*/ 7230007 w 7230007"/>
                  <a:gd name="connsiteY3" fmla="*/ 0 h 482758"/>
                  <a:gd name="connsiteX4" fmla="*/ 471398 w 7230007"/>
                  <a:gd name="connsiteY4" fmla="*/ 11358 h 482758"/>
                  <a:gd name="connsiteX0" fmla="*/ 471398 w 7230007"/>
                  <a:gd name="connsiteY0" fmla="*/ 11358 h 465719"/>
                  <a:gd name="connsiteX1" fmla="*/ 0 w 7230007"/>
                  <a:gd name="connsiteY1" fmla="*/ 465719 h 465719"/>
                  <a:gd name="connsiteX2" fmla="*/ 6769968 w 7230007"/>
                  <a:gd name="connsiteY2" fmla="*/ 460040 h 465719"/>
                  <a:gd name="connsiteX3" fmla="*/ 7230007 w 7230007"/>
                  <a:gd name="connsiteY3" fmla="*/ 0 h 465719"/>
                  <a:gd name="connsiteX4" fmla="*/ 471398 w 7230007"/>
                  <a:gd name="connsiteY4" fmla="*/ 11358 h 465719"/>
                  <a:gd name="connsiteX0" fmla="*/ 460039 w 7230007"/>
                  <a:gd name="connsiteY0" fmla="*/ 0 h 465720"/>
                  <a:gd name="connsiteX1" fmla="*/ 0 w 7230007"/>
                  <a:gd name="connsiteY1" fmla="*/ 465720 h 465720"/>
                  <a:gd name="connsiteX2" fmla="*/ 6769968 w 7230007"/>
                  <a:gd name="connsiteY2" fmla="*/ 460041 h 465720"/>
                  <a:gd name="connsiteX3" fmla="*/ 7230007 w 7230007"/>
                  <a:gd name="connsiteY3" fmla="*/ 1 h 465720"/>
                  <a:gd name="connsiteX4" fmla="*/ 460039 w 7230007"/>
                  <a:gd name="connsiteY4" fmla="*/ 0 h 465720"/>
                  <a:gd name="connsiteX0" fmla="*/ 460039 w 7230007"/>
                  <a:gd name="connsiteY0" fmla="*/ 0 h 465720"/>
                  <a:gd name="connsiteX1" fmla="*/ 0 w 7230007"/>
                  <a:gd name="connsiteY1" fmla="*/ 465720 h 465720"/>
                  <a:gd name="connsiteX2" fmla="*/ 6769968 w 7230007"/>
                  <a:gd name="connsiteY2" fmla="*/ 460041 h 465720"/>
                  <a:gd name="connsiteX3" fmla="*/ 7230007 w 7230007"/>
                  <a:gd name="connsiteY3" fmla="*/ 1 h 465720"/>
                  <a:gd name="connsiteX4" fmla="*/ 460039 w 7230007"/>
                  <a:gd name="connsiteY4" fmla="*/ 0 h 465720"/>
                  <a:gd name="connsiteX0" fmla="*/ 460039 w 7301444"/>
                  <a:gd name="connsiteY0" fmla="*/ 0 h 465720"/>
                  <a:gd name="connsiteX1" fmla="*/ 0 w 7301444"/>
                  <a:gd name="connsiteY1" fmla="*/ 465720 h 465720"/>
                  <a:gd name="connsiteX2" fmla="*/ 6769968 w 7301444"/>
                  <a:gd name="connsiteY2" fmla="*/ 460041 h 465720"/>
                  <a:gd name="connsiteX3" fmla="*/ 7301444 w 7301444"/>
                  <a:gd name="connsiteY3" fmla="*/ 1 h 465720"/>
                  <a:gd name="connsiteX4" fmla="*/ 460039 w 7301444"/>
                  <a:gd name="connsiteY4" fmla="*/ 0 h 465720"/>
                  <a:gd name="connsiteX0" fmla="*/ 460039 w 7301444"/>
                  <a:gd name="connsiteY0" fmla="*/ 0 h 465720"/>
                  <a:gd name="connsiteX1" fmla="*/ 0 w 7301444"/>
                  <a:gd name="connsiteY1" fmla="*/ 465720 h 465720"/>
                  <a:gd name="connsiteX2" fmla="*/ 6874743 w 7301444"/>
                  <a:gd name="connsiteY2" fmla="*/ 460041 h 465720"/>
                  <a:gd name="connsiteX3" fmla="*/ 7301444 w 7301444"/>
                  <a:gd name="connsiteY3" fmla="*/ 1 h 465720"/>
                  <a:gd name="connsiteX4" fmla="*/ 460039 w 7301444"/>
                  <a:gd name="connsiteY4" fmla="*/ 0 h 465720"/>
                  <a:gd name="connsiteX0" fmla="*/ 460039 w 7301444"/>
                  <a:gd name="connsiteY0" fmla="*/ 0 h 460041"/>
                  <a:gd name="connsiteX1" fmla="*/ 0 w 7301444"/>
                  <a:gd name="connsiteY1" fmla="*/ 454361 h 460041"/>
                  <a:gd name="connsiteX2" fmla="*/ 6874743 w 7301444"/>
                  <a:gd name="connsiteY2" fmla="*/ 460041 h 460041"/>
                  <a:gd name="connsiteX3" fmla="*/ 7301444 w 7301444"/>
                  <a:gd name="connsiteY3" fmla="*/ 1 h 460041"/>
                  <a:gd name="connsiteX4" fmla="*/ 460039 w 7301444"/>
                  <a:gd name="connsiteY4" fmla="*/ 0 h 460041"/>
                  <a:gd name="connsiteX0" fmla="*/ 460039 w 7358594"/>
                  <a:gd name="connsiteY0" fmla="*/ 6349 h 466390"/>
                  <a:gd name="connsiteX1" fmla="*/ 0 w 7358594"/>
                  <a:gd name="connsiteY1" fmla="*/ 460710 h 466390"/>
                  <a:gd name="connsiteX2" fmla="*/ 6874743 w 7358594"/>
                  <a:gd name="connsiteY2" fmla="*/ 466390 h 466390"/>
                  <a:gd name="connsiteX3" fmla="*/ 7358594 w 7358594"/>
                  <a:gd name="connsiteY3" fmla="*/ 0 h 466390"/>
                  <a:gd name="connsiteX4" fmla="*/ 460039 w 7358594"/>
                  <a:gd name="connsiteY4" fmla="*/ 6349 h 466390"/>
                  <a:gd name="connsiteX0" fmla="*/ 460039 w 7358594"/>
                  <a:gd name="connsiteY0" fmla="*/ 6349 h 466390"/>
                  <a:gd name="connsiteX1" fmla="*/ 0 w 7358594"/>
                  <a:gd name="connsiteY1" fmla="*/ 460710 h 466390"/>
                  <a:gd name="connsiteX2" fmla="*/ 6906493 w 7358594"/>
                  <a:gd name="connsiteY2" fmla="*/ 466390 h 466390"/>
                  <a:gd name="connsiteX3" fmla="*/ 7358594 w 7358594"/>
                  <a:gd name="connsiteY3" fmla="*/ 0 h 466390"/>
                  <a:gd name="connsiteX4" fmla="*/ 460039 w 7358594"/>
                  <a:gd name="connsiteY4" fmla="*/ 6349 h 4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8594" h="466390">
                    <a:moveTo>
                      <a:pt x="460039" y="6349"/>
                    </a:moveTo>
                    <a:lnTo>
                      <a:pt x="0" y="460710"/>
                    </a:lnTo>
                    <a:lnTo>
                      <a:pt x="6906493" y="466390"/>
                    </a:lnTo>
                    <a:lnTo>
                      <a:pt x="7358594" y="0"/>
                    </a:lnTo>
                    <a:lnTo>
                      <a:pt x="460039" y="6349"/>
                    </a:lnTo>
                    <a:close/>
                  </a:path>
                </a:pathLst>
              </a:custGeom>
              <a:solidFill>
                <a:schemeClr val="tx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128"/>
              <p:cNvSpPr/>
              <p:nvPr/>
            </p:nvSpPr>
            <p:spPr>
              <a:xfrm>
                <a:off x="846246" y="3112368"/>
                <a:ext cx="7320879" cy="1352639"/>
              </a:xfrm>
              <a:custGeom>
                <a:avLst/>
                <a:gdLst>
                  <a:gd name="connsiteX0" fmla="*/ 408924 w 7320879"/>
                  <a:gd name="connsiteY0" fmla="*/ 0 h 1357401"/>
                  <a:gd name="connsiteX1" fmla="*/ 5679 w 7320879"/>
                  <a:gd name="connsiteY1" fmla="*/ 408924 h 1357401"/>
                  <a:gd name="connsiteX2" fmla="*/ 0 w 7320879"/>
                  <a:gd name="connsiteY2" fmla="*/ 1340362 h 1357401"/>
                  <a:gd name="connsiteX3" fmla="*/ 6934673 w 7320879"/>
                  <a:gd name="connsiteY3" fmla="*/ 1357401 h 1357401"/>
                  <a:gd name="connsiteX4" fmla="*/ 7298161 w 7320879"/>
                  <a:gd name="connsiteY4" fmla="*/ 954156 h 1357401"/>
                  <a:gd name="connsiteX5" fmla="*/ 7320879 w 7320879"/>
                  <a:gd name="connsiteY5" fmla="*/ 11359 h 1357401"/>
                  <a:gd name="connsiteX6" fmla="*/ 408924 w 7320879"/>
                  <a:gd name="connsiteY6" fmla="*/ 0 h 1357401"/>
                  <a:gd name="connsiteX0" fmla="*/ 408924 w 7320879"/>
                  <a:gd name="connsiteY0" fmla="*/ 0 h 1352639"/>
                  <a:gd name="connsiteX1" fmla="*/ 5679 w 7320879"/>
                  <a:gd name="connsiteY1" fmla="*/ 408924 h 1352639"/>
                  <a:gd name="connsiteX2" fmla="*/ 0 w 7320879"/>
                  <a:gd name="connsiteY2" fmla="*/ 1340362 h 1352639"/>
                  <a:gd name="connsiteX3" fmla="*/ 6920385 w 7320879"/>
                  <a:gd name="connsiteY3" fmla="*/ 1352639 h 1352639"/>
                  <a:gd name="connsiteX4" fmla="*/ 7298161 w 7320879"/>
                  <a:gd name="connsiteY4" fmla="*/ 954156 h 1352639"/>
                  <a:gd name="connsiteX5" fmla="*/ 7320879 w 7320879"/>
                  <a:gd name="connsiteY5" fmla="*/ 11359 h 1352639"/>
                  <a:gd name="connsiteX6" fmla="*/ 408924 w 7320879"/>
                  <a:gd name="connsiteY6" fmla="*/ 0 h 135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0879" h="1352639">
                    <a:moveTo>
                      <a:pt x="408924" y="0"/>
                    </a:moveTo>
                    <a:lnTo>
                      <a:pt x="5679" y="408924"/>
                    </a:lnTo>
                    <a:lnTo>
                      <a:pt x="0" y="1340362"/>
                    </a:lnTo>
                    <a:lnTo>
                      <a:pt x="6920385" y="1352639"/>
                    </a:lnTo>
                    <a:lnTo>
                      <a:pt x="7298161" y="954156"/>
                    </a:lnTo>
                    <a:lnTo>
                      <a:pt x="7320879" y="11359"/>
                    </a:lnTo>
                    <a:lnTo>
                      <a:pt x="40892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20"/>
              <p:cNvSpPr>
                <a:spLocks noChangeArrowheads="1"/>
              </p:cNvSpPr>
              <p:nvPr/>
            </p:nvSpPr>
            <p:spPr bwMode="auto">
              <a:xfrm>
                <a:off x="7309711" y="3925737"/>
                <a:ext cx="381739" cy="210407"/>
              </a:xfrm>
              <a:custGeom>
                <a:avLst/>
                <a:gdLst>
                  <a:gd name="T0" fmla="*/ 279 w 559"/>
                  <a:gd name="T1" fmla="*/ 306 h 307"/>
                  <a:gd name="T2" fmla="*/ 0 w 559"/>
                  <a:gd name="T3" fmla="*/ 306 h 307"/>
                  <a:gd name="T4" fmla="*/ 0 w 559"/>
                  <a:gd name="T5" fmla="*/ 0 h 307"/>
                  <a:gd name="T6" fmla="*/ 558 w 559"/>
                  <a:gd name="T7" fmla="*/ 0 h 307"/>
                  <a:gd name="T8" fmla="*/ 558 w 559"/>
                  <a:gd name="T9" fmla="*/ 306 h 307"/>
                  <a:gd name="T10" fmla="*/ 279 w 559"/>
                  <a:gd name="T11" fmla="*/ 306 h 307"/>
                </a:gdLst>
                <a:ahLst/>
                <a:cxnLst>
                  <a:cxn ang="0">
                    <a:pos x="T0" y="T1"/>
                  </a:cxn>
                  <a:cxn ang="0">
                    <a:pos x="T2" y="T3"/>
                  </a:cxn>
                  <a:cxn ang="0">
                    <a:pos x="T4" y="T5"/>
                  </a:cxn>
                  <a:cxn ang="0">
                    <a:pos x="T6" y="T7"/>
                  </a:cxn>
                  <a:cxn ang="0">
                    <a:pos x="T8" y="T9"/>
                  </a:cxn>
                  <a:cxn ang="0">
                    <a:pos x="T10" y="T11"/>
                  </a:cxn>
                </a:cxnLst>
                <a:rect l="0" t="0" r="r" b="b"/>
                <a:pathLst>
                  <a:path w="559" h="307">
                    <a:moveTo>
                      <a:pt x="279" y="306"/>
                    </a:moveTo>
                    <a:lnTo>
                      <a:pt x="0" y="306"/>
                    </a:lnTo>
                    <a:lnTo>
                      <a:pt x="0" y="0"/>
                    </a:lnTo>
                    <a:lnTo>
                      <a:pt x="558" y="0"/>
                    </a:lnTo>
                    <a:lnTo>
                      <a:pt x="558" y="306"/>
                    </a:lnTo>
                    <a:lnTo>
                      <a:pt x="279" y="306"/>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22"/>
              <p:cNvSpPr>
                <a:spLocks noChangeArrowheads="1"/>
              </p:cNvSpPr>
              <p:nvPr/>
            </p:nvSpPr>
            <p:spPr bwMode="auto">
              <a:xfrm>
                <a:off x="7324741" y="3736370"/>
                <a:ext cx="366709" cy="204395"/>
              </a:xfrm>
              <a:custGeom>
                <a:avLst/>
                <a:gdLst>
                  <a:gd name="T0" fmla="*/ 269 w 539"/>
                  <a:gd name="T1" fmla="*/ 301 h 302"/>
                  <a:gd name="T2" fmla="*/ 0 w 539"/>
                  <a:gd name="T3" fmla="*/ 301 h 302"/>
                  <a:gd name="T4" fmla="*/ 0 w 539"/>
                  <a:gd name="T5" fmla="*/ 0 h 302"/>
                  <a:gd name="T6" fmla="*/ 538 w 539"/>
                  <a:gd name="T7" fmla="*/ 0 h 302"/>
                  <a:gd name="T8" fmla="*/ 538 w 539"/>
                  <a:gd name="T9" fmla="*/ 301 h 302"/>
                  <a:gd name="T10" fmla="*/ 269 w 539"/>
                  <a:gd name="T11" fmla="*/ 301 h 302"/>
                </a:gdLst>
                <a:ahLst/>
                <a:cxnLst>
                  <a:cxn ang="0">
                    <a:pos x="T0" y="T1"/>
                  </a:cxn>
                  <a:cxn ang="0">
                    <a:pos x="T2" y="T3"/>
                  </a:cxn>
                  <a:cxn ang="0">
                    <a:pos x="T4" y="T5"/>
                  </a:cxn>
                  <a:cxn ang="0">
                    <a:pos x="T6" y="T7"/>
                  </a:cxn>
                  <a:cxn ang="0">
                    <a:pos x="T8" y="T9"/>
                  </a:cxn>
                  <a:cxn ang="0">
                    <a:pos x="T10" y="T11"/>
                  </a:cxn>
                </a:cxnLst>
                <a:rect l="0" t="0" r="r" b="b"/>
                <a:pathLst>
                  <a:path w="539" h="302">
                    <a:moveTo>
                      <a:pt x="269" y="301"/>
                    </a:moveTo>
                    <a:lnTo>
                      <a:pt x="0" y="301"/>
                    </a:lnTo>
                    <a:lnTo>
                      <a:pt x="0" y="0"/>
                    </a:lnTo>
                    <a:lnTo>
                      <a:pt x="538" y="0"/>
                    </a:lnTo>
                    <a:lnTo>
                      <a:pt x="538" y="301"/>
                    </a:lnTo>
                    <a:lnTo>
                      <a:pt x="269" y="301"/>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24"/>
              <p:cNvSpPr>
                <a:spLocks noChangeArrowheads="1"/>
              </p:cNvSpPr>
              <p:nvPr/>
            </p:nvSpPr>
            <p:spPr bwMode="auto">
              <a:xfrm>
                <a:off x="6943002" y="3943772"/>
                <a:ext cx="381739" cy="189365"/>
              </a:xfrm>
              <a:custGeom>
                <a:avLst/>
                <a:gdLst>
                  <a:gd name="T0" fmla="*/ 280 w 560"/>
                  <a:gd name="T1" fmla="*/ 278 h 279"/>
                  <a:gd name="T2" fmla="*/ 0 w 560"/>
                  <a:gd name="T3" fmla="*/ 278 h 279"/>
                  <a:gd name="T4" fmla="*/ 0 w 560"/>
                  <a:gd name="T5" fmla="*/ 0 h 279"/>
                  <a:gd name="T6" fmla="*/ 559 w 560"/>
                  <a:gd name="T7" fmla="*/ 0 h 279"/>
                  <a:gd name="T8" fmla="*/ 559 w 560"/>
                  <a:gd name="T9" fmla="*/ 278 h 279"/>
                  <a:gd name="T10" fmla="*/ 280 w 560"/>
                  <a:gd name="T11" fmla="*/ 278 h 279"/>
                </a:gdLst>
                <a:ahLst/>
                <a:cxnLst>
                  <a:cxn ang="0">
                    <a:pos x="T0" y="T1"/>
                  </a:cxn>
                  <a:cxn ang="0">
                    <a:pos x="T2" y="T3"/>
                  </a:cxn>
                  <a:cxn ang="0">
                    <a:pos x="T4" y="T5"/>
                  </a:cxn>
                  <a:cxn ang="0">
                    <a:pos x="T6" y="T7"/>
                  </a:cxn>
                  <a:cxn ang="0">
                    <a:pos x="T8" y="T9"/>
                  </a:cxn>
                  <a:cxn ang="0">
                    <a:pos x="T10" y="T11"/>
                  </a:cxn>
                </a:cxnLst>
                <a:rect l="0" t="0" r="r" b="b"/>
                <a:pathLst>
                  <a:path w="560" h="279">
                    <a:moveTo>
                      <a:pt x="280" y="278"/>
                    </a:moveTo>
                    <a:lnTo>
                      <a:pt x="0" y="278"/>
                    </a:lnTo>
                    <a:lnTo>
                      <a:pt x="0" y="0"/>
                    </a:lnTo>
                    <a:lnTo>
                      <a:pt x="559" y="0"/>
                    </a:lnTo>
                    <a:lnTo>
                      <a:pt x="559" y="278"/>
                    </a:lnTo>
                    <a:lnTo>
                      <a:pt x="280" y="278"/>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26"/>
              <p:cNvSpPr>
                <a:spLocks noChangeArrowheads="1"/>
              </p:cNvSpPr>
              <p:nvPr/>
            </p:nvSpPr>
            <p:spPr bwMode="auto">
              <a:xfrm>
                <a:off x="7309711" y="4133137"/>
                <a:ext cx="381739" cy="210407"/>
              </a:xfrm>
              <a:custGeom>
                <a:avLst/>
                <a:gdLst>
                  <a:gd name="T0" fmla="*/ 279 w 559"/>
                  <a:gd name="T1" fmla="*/ 306 h 307"/>
                  <a:gd name="T2" fmla="*/ 0 w 559"/>
                  <a:gd name="T3" fmla="*/ 306 h 307"/>
                  <a:gd name="T4" fmla="*/ 0 w 559"/>
                  <a:gd name="T5" fmla="*/ 0 h 307"/>
                  <a:gd name="T6" fmla="*/ 558 w 559"/>
                  <a:gd name="T7" fmla="*/ 0 h 307"/>
                  <a:gd name="T8" fmla="*/ 558 w 559"/>
                  <a:gd name="T9" fmla="*/ 306 h 307"/>
                  <a:gd name="T10" fmla="*/ 279 w 559"/>
                  <a:gd name="T11" fmla="*/ 306 h 307"/>
                </a:gdLst>
                <a:ahLst/>
                <a:cxnLst>
                  <a:cxn ang="0">
                    <a:pos x="T0" y="T1"/>
                  </a:cxn>
                  <a:cxn ang="0">
                    <a:pos x="T2" y="T3"/>
                  </a:cxn>
                  <a:cxn ang="0">
                    <a:pos x="T4" y="T5"/>
                  </a:cxn>
                  <a:cxn ang="0">
                    <a:pos x="T6" y="T7"/>
                  </a:cxn>
                  <a:cxn ang="0">
                    <a:pos x="T8" y="T9"/>
                  </a:cxn>
                  <a:cxn ang="0">
                    <a:pos x="T10" y="T11"/>
                  </a:cxn>
                </a:cxnLst>
                <a:rect l="0" t="0" r="r" b="b"/>
                <a:pathLst>
                  <a:path w="559" h="307">
                    <a:moveTo>
                      <a:pt x="279" y="306"/>
                    </a:moveTo>
                    <a:lnTo>
                      <a:pt x="0" y="306"/>
                    </a:lnTo>
                    <a:lnTo>
                      <a:pt x="0" y="0"/>
                    </a:lnTo>
                    <a:lnTo>
                      <a:pt x="558" y="0"/>
                    </a:lnTo>
                    <a:lnTo>
                      <a:pt x="558" y="306"/>
                    </a:lnTo>
                    <a:lnTo>
                      <a:pt x="279" y="306"/>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28"/>
              <p:cNvSpPr>
                <a:spLocks noChangeArrowheads="1"/>
              </p:cNvSpPr>
              <p:nvPr/>
            </p:nvSpPr>
            <p:spPr bwMode="auto">
              <a:xfrm>
                <a:off x="6564270" y="4133137"/>
                <a:ext cx="381739" cy="210407"/>
              </a:xfrm>
              <a:custGeom>
                <a:avLst/>
                <a:gdLst>
                  <a:gd name="T0" fmla="*/ 279 w 559"/>
                  <a:gd name="T1" fmla="*/ 306 h 307"/>
                  <a:gd name="T2" fmla="*/ 0 w 559"/>
                  <a:gd name="T3" fmla="*/ 306 h 307"/>
                  <a:gd name="T4" fmla="*/ 0 w 559"/>
                  <a:gd name="T5" fmla="*/ 0 h 307"/>
                  <a:gd name="T6" fmla="*/ 558 w 559"/>
                  <a:gd name="T7" fmla="*/ 0 h 307"/>
                  <a:gd name="T8" fmla="*/ 558 w 559"/>
                  <a:gd name="T9" fmla="*/ 306 h 307"/>
                  <a:gd name="T10" fmla="*/ 279 w 559"/>
                  <a:gd name="T11" fmla="*/ 306 h 307"/>
                </a:gdLst>
                <a:ahLst/>
                <a:cxnLst>
                  <a:cxn ang="0">
                    <a:pos x="T0" y="T1"/>
                  </a:cxn>
                  <a:cxn ang="0">
                    <a:pos x="T2" y="T3"/>
                  </a:cxn>
                  <a:cxn ang="0">
                    <a:pos x="T4" y="T5"/>
                  </a:cxn>
                  <a:cxn ang="0">
                    <a:pos x="T6" y="T7"/>
                  </a:cxn>
                  <a:cxn ang="0">
                    <a:pos x="T8" y="T9"/>
                  </a:cxn>
                  <a:cxn ang="0">
                    <a:pos x="T10" y="T11"/>
                  </a:cxn>
                </a:cxnLst>
                <a:rect l="0" t="0" r="r" b="b"/>
                <a:pathLst>
                  <a:path w="559" h="307">
                    <a:moveTo>
                      <a:pt x="279" y="306"/>
                    </a:moveTo>
                    <a:lnTo>
                      <a:pt x="0" y="306"/>
                    </a:lnTo>
                    <a:lnTo>
                      <a:pt x="0" y="0"/>
                    </a:lnTo>
                    <a:lnTo>
                      <a:pt x="558" y="0"/>
                    </a:lnTo>
                    <a:lnTo>
                      <a:pt x="558" y="306"/>
                    </a:lnTo>
                    <a:lnTo>
                      <a:pt x="279" y="306"/>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30"/>
              <p:cNvSpPr>
                <a:spLocks noChangeArrowheads="1"/>
              </p:cNvSpPr>
              <p:nvPr/>
            </p:nvSpPr>
            <p:spPr bwMode="auto">
              <a:xfrm>
                <a:off x="6943002" y="4133137"/>
                <a:ext cx="381739" cy="210407"/>
              </a:xfrm>
              <a:custGeom>
                <a:avLst/>
                <a:gdLst>
                  <a:gd name="T0" fmla="*/ 280 w 560"/>
                  <a:gd name="T1" fmla="*/ 306 h 307"/>
                  <a:gd name="T2" fmla="*/ 0 w 560"/>
                  <a:gd name="T3" fmla="*/ 306 h 307"/>
                  <a:gd name="T4" fmla="*/ 0 w 560"/>
                  <a:gd name="T5" fmla="*/ 0 h 307"/>
                  <a:gd name="T6" fmla="*/ 559 w 560"/>
                  <a:gd name="T7" fmla="*/ 0 h 307"/>
                  <a:gd name="T8" fmla="*/ 559 w 560"/>
                  <a:gd name="T9" fmla="*/ 306 h 307"/>
                  <a:gd name="T10" fmla="*/ 280 w 560"/>
                  <a:gd name="T11" fmla="*/ 306 h 307"/>
                </a:gdLst>
                <a:ahLst/>
                <a:cxnLst>
                  <a:cxn ang="0">
                    <a:pos x="T0" y="T1"/>
                  </a:cxn>
                  <a:cxn ang="0">
                    <a:pos x="T2" y="T3"/>
                  </a:cxn>
                  <a:cxn ang="0">
                    <a:pos x="T4" y="T5"/>
                  </a:cxn>
                  <a:cxn ang="0">
                    <a:pos x="T6" y="T7"/>
                  </a:cxn>
                  <a:cxn ang="0">
                    <a:pos x="T8" y="T9"/>
                  </a:cxn>
                  <a:cxn ang="0">
                    <a:pos x="T10" y="T11"/>
                  </a:cxn>
                </a:cxnLst>
                <a:rect l="0" t="0" r="r" b="b"/>
                <a:pathLst>
                  <a:path w="560" h="307">
                    <a:moveTo>
                      <a:pt x="280" y="306"/>
                    </a:moveTo>
                    <a:lnTo>
                      <a:pt x="0" y="306"/>
                    </a:lnTo>
                    <a:lnTo>
                      <a:pt x="0" y="0"/>
                    </a:lnTo>
                    <a:lnTo>
                      <a:pt x="559" y="0"/>
                    </a:lnTo>
                    <a:lnTo>
                      <a:pt x="559" y="306"/>
                    </a:lnTo>
                    <a:lnTo>
                      <a:pt x="280" y="306"/>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32"/>
              <p:cNvSpPr>
                <a:spLocks noChangeArrowheads="1"/>
              </p:cNvSpPr>
              <p:nvPr/>
            </p:nvSpPr>
            <p:spPr bwMode="auto">
              <a:xfrm>
                <a:off x="6179526" y="4133137"/>
                <a:ext cx="381739" cy="210407"/>
              </a:xfrm>
              <a:custGeom>
                <a:avLst/>
                <a:gdLst>
                  <a:gd name="T0" fmla="*/ 279 w 559"/>
                  <a:gd name="T1" fmla="*/ 306 h 307"/>
                  <a:gd name="T2" fmla="*/ 0 w 559"/>
                  <a:gd name="T3" fmla="*/ 306 h 307"/>
                  <a:gd name="T4" fmla="*/ 0 w 559"/>
                  <a:gd name="T5" fmla="*/ 0 h 307"/>
                  <a:gd name="T6" fmla="*/ 558 w 559"/>
                  <a:gd name="T7" fmla="*/ 0 h 307"/>
                  <a:gd name="T8" fmla="*/ 558 w 559"/>
                  <a:gd name="T9" fmla="*/ 306 h 307"/>
                  <a:gd name="T10" fmla="*/ 279 w 559"/>
                  <a:gd name="T11" fmla="*/ 306 h 307"/>
                </a:gdLst>
                <a:ahLst/>
                <a:cxnLst>
                  <a:cxn ang="0">
                    <a:pos x="T0" y="T1"/>
                  </a:cxn>
                  <a:cxn ang="0">
                    <a:pos x="T2" y="T3"/>
                  </a:cxn>
                  <a:cxn ang="0">
                    <a:pos x="T4" y="T5"/>
                  </a:cxn>
                  <a:cxn ang="0">
                    <a:pos x="T6" y="T7"/>
                  </a:cxn>
                  <a:cxn ang="0">
                    <a:pos x="T8" y="T9"/>
                  </a:cxn>
                  <a:cxn ang="0">
                    <a:pos x="T10" y="T11"/>
                  </a:cxn>
                </a:cxnLst>
                <a:rect l="0" t="0" r="r" b="b"/>
                <a:pathLst>
                  <a:path w="559" h="307">
                    <a:moveTo>
                      <a:pt x="279" y="306"/>
                    </a:moveTo>
                    <a:lnTo>
                      <a:pt x="0" y="306"/>
                    </a:lnTo>
                    <a:lnTo>
                      <a:pt x="0" y="0"/>
                    </a:lnTo>
                    <a:lnTo>
                      <a:pt x="558" y="0"/>
                    </a:lnTo>
                    <a:lnTo>
                      <a:pt x="558" y="306"/>
                    </a:lnTo>
                    <a:lnTo>
                      <a:pt x="279" y="306"/>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1"/>
              <p:cNvSpPr>
                <a:spLocks noChangeArrowheads="1"/>
              </p:cNvSpPr>
              <p:nvPr/>
            </p:nvSpPr>
            <p:spPr bwMode="auto">
              <a:xfrm>
                <a:off x="838200" y="3105150"/>
                <a:ext cx="7335837" cy="1370650"/>
              </a:xfrm>
              <a:custGeom>
                <a:avLst/>
                <a:gdLst>
                  <a:gd name="T0" fmla="*/ 10748 w 10778"/>
                  <a:gd name="T1" fmla="*/ 1400 h 2011"/>
                  <a:gd name="T2" fmla="*/ 10166 w 10778"/>
                  <a:gd name="T3" fmla="*/ 1981 h 2011"/>
                  <a:gd name="T4" fmla="*/ 29 w 10778"/>
                  <a:gd name="T5" fmla="*/ 1981 h 2011"/>
                  <a:gd name="T6" fmla="*/ 29 w 10778"/>
                  <a:gd name="T7" fmla="*/ 611 h 2011"/>
                  <a:gd name="T8" fmla="*/ 611 w 10778"/>
                  <a:gd name="T9" fmla="*/ 30 h 2011"/>
                  <a:gd name="T10" fmla="*/ 10748 w 10778"/>
                  <a:gd name="T11" fmla="*/ 30 h 2011"/>
                  <a:gd name="T12" fmla="*/ 10748 w 10778"/>
                  <a:gd name="T13" fmla="*/ 1400 h 2011"/>
                  <a:gd name="T14" fmla="*/ 599 w 10778"/>
                  <a:gd name="T15" fmla="*/ 0 h 2011"/>
                  <a:gd name="T16" fmla="*/ 0 w 10778"/>
                  <a:gd name="T17" fmla="*/ 599 h 2011"/>
                  <a:gd name="T18" fmla="*/ 0 w 10778"/>
                  <a:gd name="T19" fmla="*/ 2010 h 2011"/>
                  <a:gd name="T20" fmla="*/ 10178 w 10778"/>
                  <a:gd name="T21" fmla="*/ 2010 h 2011"/>
                  <a:gd name="T22" fmla="*/ 10777 w 10778"/>
                  <a:gd name="T23" fmla="*/ 1412 h 2011"/>
                  <a:gd name="T24" fmla="*/ 10777 w 10778"/>
                  <a:gd name="T25" fmla="*/ 0 h 2011"/>
                  <a:gd name="T26" fmla="*/ 599 w 10778"/>
                  <a:gd name="T27" fmla="*/ 0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78" h="2011">
                    <a:moveTo>
                      <a:pt x="10748" y="1400"/>
                    </a:moveTo>
                    <a:lnTo>
                      <a:pt x="10166" y="1981"/>
                    </a:lnTo>
                    <a:lnTo>
                      <a:pt x="29" y="1981"/>
                    </a:lnTo>
                    <a:lnTo>
                      <a:pt x="29" y="611"/>
                    </a:lnTo>
                    <a:lnTo>
                      <a:pt x="611" y="30"/>
                    </a:lnTo>
                    <a:lnTo>
                      <a:pt x="10748" y="30"/>
                    </a:lnTo>
                    <a:lnTo>
                      <a:pt x="10748" y="1400"/>
                    </a:lnTo>
                    <a:close/>
                    <a:moveTo>
                      <a:pt x="599" y="0"/>
                    </a:moveTo>
                    <a:lnTo>
                      <a:pt x="0" y="599"/>
                    </a:lnTo>
                    <a:lnTo>
                      <a:pt x="0" y="2010"/>
                    </a:lnTo>
                    <a:lnTo>
                      <a:pt x="10178" y="2010"/>
                    </a:lnTo>
                    <a:lnTo>
                      <a:pt x="10777" y="1412"/>
                    </a:lnTo>
                    <a:lnTo>
                      <a:pt x="10777" y="0"/>
                    </a:lnTo>
                    <a:lnTo>
                      <a:pt x="599" y="0"/>
                    </a:lnTo>
                    <a:close/>
                  </a:path>
                </a:pathLst>
              </a:custGeom>
              <a:solidFill>
                <a:srgbClr val="999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139" name="Group 138"/>
              <p:cNvGrpSpPr/>
              <p:nvPr/>
            </p:nvGrpSpPr>
            <p:grpSpPr>
              <a:xfrm>
                <a:off x="1066800" y="3648075"/>
                <a:ext cx="2209800" cy="686830"/>
                <a:chOff x="1462851" y="2568667"/>
                <a:chExt cx="2133955" cy="663257"/>
              </a:xfrm>
            </p:grpSpPr>
            <p:sp>
              <p:nvSpPr>
                <p:cNvPr id="140" name="Freeform 2"/>
                <p:cNvSpPr>
                  <a:spLocks noChangeArrowheads="1"/>
                </p:cNvSpPr>
                <p:nvPr/>
              </p:nvSpPr>
              <p:spPr bwMode="auto">
                <a:xfrm>
                  <a:off x="1477270" y="2943551"/>
                  <a:ext cx="224930" cy="282605"/>
                </a:xfrm>
                <a:custGeom>
                  <a:avLst/>
                  <a:gdLst>
                    <a:gd name="T0" fmla="*/ 0 w 343"/>
                    <a:gd name="T1" fmla="*/ 0 h 432"/>
                    <a:gd name="T2" fmla="*/ 177 w 343"/>
                    <a:gd name="T3" fmla="*/ 0 h 432"/>
                    <a:gd name="T4" fmla="*/ 342 w 343"/>
                    <a:gd name="T5" fmla="*/ 149 h 432"/>
                    <a:gd name="T6" fmla="*/ 342 w 343"/>
                    <a:gd name="T7" fmla="*/ 150 h 432"/>
                    <a:gd name="T8" fmla="*/ 168 w 343"/>
                    <a:gd name="T9" fmla="*/ 302 h 432"/>
                    <a:gd name="T10" fmla="*/ 95 w 343"/>
                    <a:gd name="T11" fmla="*/ 302 h 432"/>
                    <a:gd name="T12" fmla="*/ 95 w 343"/>
                    <a:gd name="T13" fmla="*/ 431 h 432"/>
                    <a:gd name="T14" fmla="*/ 0 w 343"/>
                    <a:gd name="T15" fmla="*/ 431 h 432"/>
                    <a:gd name="T16" fmla="*/ 0 w 343"/>
                    <a:gd name="T17" fmla="*/ 0 h 432"/>
                    <a:gd name="T18" fmla="*/ 171 w 343"/>
                    <a:gd name="T19" fmla="*/ 217 h 432"/>
                    <a:gd name="T20" fmla="*/ 246 w 343"/>
                    <a:gd name="T21" fmla="*/ 152 h 432"/>
                    <a:gd name="T22" fmla="*/ 246 w 343"/>
                    <a:gd name="T23" fmla="*/ 151 h 432"/>
                    <a:gd name="T24" fmla="*/ 169 w 343"/>
                    <a:gd name="T25" fmla="*/ 85 h 432"/>
                    <a:gd name="T26" fmla="*/ 95 w 343"/>
                    <a:gd name="T27" fmla="*/ 85 h 432"/>
                    <a:gd name="T28" fmla="*/ 95 w 343"/>
                    <a:gd name="T29" fmla="*/ 217 h 432"/>
                    <a:gd name="T30" fmla="*/ 171 w 343"/>
                    <a:gd name="T31"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3" h="432">
                      <a:moveTo>
                        <a:pt x="0" y="0"/>
                      </a:moveTo>
                      <a:lnTo>
                        <a:pt x="177" y="0"/>
                      </a:lnTo>
                      <a:cubicBezTo>
                        <a:pt x="280" y="0"/>
                        <a:pt x="342" y="61"/>
                        <a:pt x="342" y="149"/>
                      </a:cubicBezTo>
                      <a:lnTo>
                        <a:pt x="342" y="150"/>
                      </a:lnTo>
                      <a:cubicBezTo>
                        <a:pt x="342" y="250"/>
                        <a:pt x="264" y="302"/>
                        <a:pt x="168" y="302"/>
                      </a:cubicBezTo>
                      <a:lnTo>
                        <a:pt x="95" y="302"/>
                      </a:lnTo>
                      <a:lnTo>
                        <a:pt x="95" y="431"/>
                      </a:lnTo>
                      <a:lnTo>
                        <a:pt x="0" y="431"/>
                      </a:lnTo>
                      <a:lnTo>
                        <a:pt x="0" y="0"/>
                      </a:lnTo>
                      <a:close/>
                      <a:moveTo>
                        <a:pt x="171" y="217"/>
                      </a:moveTo>
                      <a:cubicBezTo>
                        <a:pt x="218" y="217"/>
                        <a:pt x="246" y="189"/>
                        <a:pt x="246" y="152"/>
                      </a:cubicBezTo>
                      <a:lnTo>
                        <a:pt x="246" y="151"/>
                      </a:lnTo>
                      <a:cubicBezTo>
                        <a:pt x="246" y="108"/>
                        <a:pt x="216" y="85"/>
                        <a:pt x="169" y="85"/>
                      </a:cubicBezTo>
                      <a:lnTo>
                        <a:pt x="95" y="85"/>
                      </a:lnTo>
                      <a:lnTo>
                        <a:pt x="95" y="217"/>
                      </a:lnTo>
                      <a:lnTo>
                        <a:pt x="171" y="217"/>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3"/>
                <p:cNvSpPr>
                  <a:spLocks noChangeArrowheads="1"/>
                </p:cNvSpPr>
                <p:nvPr/>
              </p:nvSpPr>
              <p:spPr bwMode="auto">
                <a:xfrm>
                  <a:off x="1725271" y="2943551"/>
                  <a:ext cx="204743" cy="282605"/>
                </a:xfrm>
                <a:custGeom>
                  <a:avLst/>
                  <a:gdLst>
                    <a:gd name="T0" fmla="*/ 0 w 311"/>
                    <a:gd name="T1" fmla="*/ 0 h 432"/>
                    <a:gd name="T2" fmla="*/ 95 w 311"/>
                    <a:gd name="T3" fmla="*/ 0 h 432"/>
                    <a:gd name="T4" fmla="*/ 95 w 311"/>
                    <a:gd name="T5" fmla="*/ 345 h 432"/>
                    <a:gd name="T6" fmla="*/ 310 w 311"/>
                    <a:gd name="T7" fmla="*/ 345 h 432"/>
                    <a:gd name="T8" fmla="*/ 310 w 311"/>
                    <a:gd name="T9" fmla="*/ 431 h 432"/>
                    <a:gd name="T10" fmla="*/ 0 w 311"/>
                    <a:gd name="T11" fmla="*/ 431 h 432"/>
                    <a:gd name="T12" fmla="*/ 0 w 311"/>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11" h="432">
                      <a:moveTo>
                        <a:pt x="0" y="0"/>
                      </a:moveTo>
                      <a:lnTo>
                        <a:pt x="95" y="0"/>
                      </a:lnTo>
                      <a:lnTo>
                        <a:pt x="95" y="345"/>
                      </a:lnTo>
                      <a:lnTo>
                        <a:pt x="310" y="345"/>
                      </a:lnTo>
                      <a:lnTo>
                        <a:pt x="310" y="431"/>
                      </a:lnTo>
                      <a:lnTo>
                        <a:pt x="0" y="431"/>
                      </a:lnTo>
                      <a:lnTo>
                        <a:pt x="0"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4"/>
                <p:cNvSpPr>
                  <a:spLocks noChangeArrowheads="1"/>
                </p:cNvSpPr>
                <p:nvPr/>
              </p:nvSpPr>
              <p:spPr bwMode="auto">
                <a:xfrm>
                  <a:off x="1930014" y="2940669"/>
                  <a:ext cx="299907" cy="285488"/>
                </a:xfrm>
                <a:custGeom>
                  <a:avLst/>
                  <a:gdLst>
                    <a:gd name="T0" fmla="*/ 185 w 459"/>
                    <a:gd name="T1" fmla="*/ 0 h 436"/>
                    <a:gd name="T2" fmla="*/ 272 w 459"/>
                    <a:gd name="T3" fmla="*/ 0 h 436"/>
                    <a:gd name="T4" fmla="*/ 458 w 459"/>
                    <a:gd name="T5" fmla="*/ 435 h 436"/>
                    <a:gd name="T6" fmla="*/ 358 w 459"/>
                    <a:gd name="T7" fmla="*/ 435 h 436"/>
                    <a:gd name="T8" fmla="*/ 319 w 459"/>
                    <a:gd name="T9" fmla="*/ 339 h 436"/>
                    <a:gd name="T10" fmla="*/ 136 w 459"/>
                    <a:gd name="T11" fmla="*/ 339 h 436"/>
                    <a:gd name="T12" fmla="*/ 97 w 459"/>
                    <a:gd name="T13" fmla="*/ 435 h 436"/>
                    <a:gd name="T14" fmla="*/ 0 w 459"/>
                    <a:gd name="T15" fmla="*/ 435 h 436"/>
                    <a:gd name="T16" fmla="*/ 185 w 459"/>
                    <a:gd name="T17" fmla="*/ 0 h 436"/>
                    <a:gd name="T18" fmla="*/ 285 w 459"/>
                    <a:gd name="T19" fmla="*/ 255 h 436"/>
                    <a:gd name="T20" fmla="*/ 227 w 459"/>
                    <a:gd name="T21" fmla="*/ 115 h 436"/>
                    <a:gd name="T22" fmla="*/ 170 w 459"/>
                    <a:gd name="T23" fmla="*/ 255 h 436"/>
                    <a:gd name="T24" fmla="*/ 285 w 459"/>
                    <a:gd name="T25" fmla="*/ 25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9" h="436">
                      <a:moveTo>
                        <a:pt x="185" y="0"/>
                      </a:moveTo>
                      <a:lnTo>
                        <a:pt x="272" y="0"/>
                      </a:lnTo>
                      <a:lnTo>
                        <a:pt x="458" y="435"/>
                      </a:lnTo>
                      <a:lnTo>
                        <a:pt x="358" y="435"/>
                      </a:lnTo>
                      <a:lnTo>
                        <a:pt x="319" y="339"/>
                      </a:lnTo>
                      <a:lnTo>
                        <a:pt x="136" y="339"/>
                      </a:lnTo>
                      <a:lnTo>
                        <a:pt x="97" y="435"/>
                      </a:lnTo>
                      <a:lnTo>
                        <a:pt x="0" y="435"/>
                      </a:lnTo>
                      <a:lnTo>
                        <a:pt x="185" y="0"/>
                      </a:lnTo>
                      <a:close/>
                      <a:moveTo>
                        <a:pt x="285" y="255"/>
                      </a:moveTo>
                      <a:lnTo>
                        <a:pt x="227" y="115"/>
                      </a:lnTo>
                      <a:lnTo>
                        <a:pt x="170" y="255"/>
                      </a:lnTo>
                      <a:lnTo>
                        <a:pt x="285" y="255"/>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5"/>
                <p:cNvSpPr>
                  <a:spLocks noChangeArrowheads="1"/>
                </p:cNvSpPr>
                <p:nvPr/>
              </p:nvSpPr>
              <p:spPr bwMode="auto">
                <a:xfrm>
                  <a:off x="2198201" y="2943551"/>
                  <a:ext cx="233581" cy="282605"/>
                </a:xfrm>
                <a:custGeom>
                  <a:avLst/>
                  <a:gdLst>
                    <a:gd name="T0" fmla="*/ 131 w 359"/>
                    <a:gd name="T1" fmla="*/ 87 h 432"/>
                    <a:gd name="T2" fmla="*/ 0 w 359"/>
                    <a:gd name="T3" fmla="*/ 87 h 432"/>
                    <a:gd name="T4" fmla="*/ 0 w 359"/>
                    <a:gd name="T5" fmla="*/ 0 h 432"/>
                    <a:gd name="T6" fmla="*/ 358 w 359"/>
                    <a:gd name="T7" fmla="*/ 0 h 432"/>
                    <a:gd name="T8" fmla="*/ 358 w 359"/>
                    <a:gd name="T9" fmla="*/ 87 h 432"/>
                    <a:gd name="T10" fmla="*/ 226 w 359"/>
                    <a:gd name="T11" fmla="*/ 87 h 432"/>
                    <a:gd name="T12" fmla="*/ 226 w 359"/>
                    <a:gd name="T13" fmla="*/ 431 h 432"/>
                    <a:gd name="T14" fmla="*/ 131 w 359"/>
                    <a:gd name="T15" fmla="*/ 431 h 432"/>
                    <a:gd name="T16" fmla="*/ 131 w 359"/>
                    <a:gd name="T17" fmla="*/ 8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32">
                      <a:moveTo>
                        <a:pt x="131" y="87"/>
                      </a:moveTo>
                      <a:lnTo>
                        <a:pt x="0" y="87"/>
                      </a:lnTo>
                      <a:lnTo>
                        <a:pt x="0" y="0"/>
                      </a:lnTo>
                      <a:lnTo>
                        <a:pt x="358" y="0"/>
                      </a:lnTo>
                      <a:lnTo>
                        <a:pt x="358" y="87"/>
                      </a:lnTo>
                      <a:lnTo>
                        <a:pt x="226" y="87"/>
                      </a:lnTo>
                      <a:lnTo>
                        <a:pt x="226" y="431"/>
                      </a:lnTo>
                      <a:lnTo>
                        <a:pt x="131" y="431"/>
                      </a:lnTo>
                      <a:lnTo>
                        <a:pt x="131" y="87"/>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6"/>
                <p:cNvSpPr>
                  <a:spLocks noChangeArrowheads="1"/>
                </p:cNvSpPr>
                <p:nvPr/>
              </p:nvSpPr>
              <p:spPr bwMode="auto">
                <a:xfrm>
                  <a:off x="2457736" y="2943551"/>
                  <a:ext cx="216278" cy="282605"/>
                </a:xfrm>
                <a:custGeom>
                  <a:avLst/>
                  <a:gdLst>
                    <a:gd name="T0" fmla="*/ 0 w 330"/>
                    <a:gd name="T1" fmla="*/ 0 h 432"/>
                    <a:gd name="T2" fmla="*/ 329 w 330"/>
                    <a:gd name="T3" fmla="*/ 0 h 432"/>
                    <a:gd name="T4" fmla="*/ 329 w 330"/>
                    <a:gd name="T5" fmla="*/ 86 h 432"/>
                    <a:gd name="T6" fmla="*/ 95 w 330"/>
                    <a:gd name="T7" fmla="*/ 86 h 432"/>
                    <a:gd name="T8" fmla="*/ 95 w 330"/>
                    <a:gd name="T9" fmla="*/ 178 h 432"/>
                    <a:gd name="T10" fmla="*/ 301 w 330"/>
                    <a:gd name="T11" fmla="*/ 178 h 432"/>
                    <a:gd name="T12" fmla="*/ 301 w 330"/>
                    <a:gd name="T13" fmla="*/ 264 h 432"/>
                    <a:gd name="T14" fmla="*/ 95 w 330"/>
                    <a:gd name="T15" fmla="*/ 264 h 432"/>
                    <a:gd name="T16" fmla="*/ 95 w 330"/>
                    <a:gd name="T17" fmla="*/ 431 h 432"/>
                    <a:gd name="T18" fmla="*/ 0 w 330"/>
                    <a:gd name="T19" fmla="*/ 431 h 432"/>
                    <a:gd name="T20" fmla="*/ 0 w 330"/>
                    <a:gd name="T2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432">
                      <a:moveTo>
                        <a:pt x="0" y="0"/>
                      </a:moveTo>
                      <a:lnTo>
                        <a:pt x="329" y="0"/>
                      </a:lnTo>
                      <a:lnTo>
                        <a:pt x="329" y="86"/>
                      </a:lnTo>
                      <a:lnTo>
                        <a:pt x="95" y="86"/>
                      </a:lnTo>
                      <a:lnTo>
                        <a:pt x="95" y="178"/>
                      </a:lnTo>
                      <a:lnTo>
                        <a:pt x="301" y="178"/>
                      </a:lnTo>
                      <a:lnTo>
                        <a:pt x="301" y="264"/>
                      </a:lnTo>
                      <a:lnTo>
                        <a:pt x="95" y="264"/>
                      </a:lnTo>
                      <a:lnTo>
                        <a:pt x="95" y="431"/>
                      </a:lnTo>
                      <a:lnTo>
                        <a:pt x="0" y="431"/>
                      </a:lnTo>
                      <a:lnTo>
                        <a:pt x="0"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7"/>
                <p:cNvSpPr>
                  <a:spLocks noChangeArrowheads="1"/>
                </p:cNvSpPr>
                <p:nvPr/>
              </p:nvSpPr>
              <p:spPr bwMode="auto">
                <a:xfrm>
                  <a:off x="2691317" y="2937784"/>
                  <a:ext cx="299907" cy="294140"/>
                </a:xfrm>
                <a:custGeom>
                  <a:avLst/>
                  <a:gdLst>
                    <a:gd name="T0" fmla="*/ 0 w 460"/>
                    <a:gd name="T1" fmla="*/ 225 h 448"/>
                    <a:gd name="T2" fmla="*/ 0 w 460"/>
                    <a:gd name="T3" fmla="*/ 224 h 448"/>
                    <a:gd name="T4" fmla="*/ 230 w 460"/>
                    <a:gd name="T5" fmla="*/ 0 h 448"/>
                    <a:gd name="T6" fmla="*/ 459 w 460"/>
                    <a:gd name="T7" fmla="*/ 222 h 448"/>
                    <a:gd name="T8" fmla="*/ 459 w 460"/>
                    <a:gd name="T9" fmla="*/ 224 h 448"/>
                    <a:gd name="T10" fmla="*/ 228 w 460"/>
                    <a:gd name="T11" fmla="*/ 447 h 448"/>
                    <a:gd name="T12" fmla="*/ 0 w 460"/>
                    <a:gd name="T13" fmla="*/ 225 h 448"/>
                    <a:gd name="T14" fmla="*/ 359 w 460"/>
                    <a:gd name="T15" fmla="*/ 225 h 448"/>
                    <a:gd name="T16" fmla="*/ 359 w 460"/>
                    <a:gd name="T17" fmla="*/ 224 h 448"/>
                    <a:gd name="T18" fmla="*/ 228 w 460"/>
                    <a:gd name="T19" fmla="*/ 88 h 448"/>
                    <a:gd name="T20" fmla="*/ 99 w 460"/>
                    <a:gd name="T21" fmla="*/ 222 h 448"/>
                    <a:gd name="T22" fmla="*/ 99 w 460"/>
                    <a:gd name="T23" fmla="*/ 224 h 448"/>
                    <a:gd name="T24" fmla="*/ 230 w 460"/>
                    <a:gd name="T25" fmla="*/ 359 h 448"/>
                    <a:gd name="T26" fmla="*/ 359 w 460"/>
                    <a:gd name="T27" fmla="*/ 225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0" h="448">
                      <a:moveTo>
                        <a:pt x="0" y="225"/>
                      </a:moveTo>
                      <a:lnTo>
                        <a:pt x="0" y="224"/>
                      </a:lnTo>
                      <a:cubicBezTo>
                        <a:pt x="0" y="101"/>
                        <a:pt x="96" y="0"/>
                        <a:pt x="230" y="0"/>
                      </a:cubicBezTo>
                      <a:cubicBezTo>
                        <a:pt x="363" y="0"/>
                        <a:pt x="459" y="99"/>
                        <a:pt x="459" y="222"/>
                      </a:cubicBezTo>
                      <a:lnTo>
                        <a:pt x="459" y="224"/>
                      </a:lnTo>
                      <a:cubicBezTo>
                        <a:pt x="459" y="346"/>
                        <a:pt x="362" y="447"/>
                        <a:pt x="228" y="447"/>
                      </a:cubicBezTo>
                      <a:cubicBezTo>
                        <a:pt x="95" y="447"/>
                        <a:pt x="0" y="348"/>
                        <a:pt x="0" y="225"/>
                      </a:cubicBezTo>
                      <a:close/>
                      <a:moveTo>
                        <a:pt x="359" y="225"/>
                      </a:moveTo>
                      <a:lnTo>
                        <a:pt x="359" y="224"/>
                      </a:lnTo>
                      <a:cubicBezTo>
                        <a:pt x="359" y="149"/>
                        <a:pt x="304" y="88"/>
                        <a:pt x="228" y="88"/>
                      </a:cubicBezTo>
                      <a:cubicBezTo>
                        <a:pt x="151" y="88"/>
                        <a:pt x="99" y="148"/>
                        <a:pt x="99" y="222"/>
                      </a:cubicBezTo>
                      <a:lnTo>
                        <a:pt x="99" y="224"/>
                      </a:lnTo>
                      <a:cubicBezTo>
                        <a:pt x="99" y="298"/>
                        <a:pt x="153" y="359"/>
                        <a:pt x="230" y="359"/>
                      </a:cubicBezTo>
                      <a:cubicBezTo>
                        <a:pt x="306" y="359"/>
                        <a:pt x="359" y="299"/>
                        <a:pt x="359" y="225"/>
                      </a:cubicBez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8"/>
                <p:cNvSpPr>
                  <a:spLocks noChangeArrowheads="1"/>
                </p:cNvSpPr>
                <p:nvPr/>
              </p:nvSpPr>
              <p:spPr bwMode="auto">
                <a:xfrm>
                  <a:off x="3025829" y="2943551"/>
                  <a:ext cx="245117" cy="282605"/>
                </a:xfrm>
                <a:custGeom>
                  <a:avLst/>
                  <a:gdLst>
                    <a:gd name="T0" fmla="*/ 0 w 375"/>
                    <a:gd name="T1" fmla="*/ 0 h 432"/>
                    <a:gd name="T2" fmla="*/ 198 w 375"/>
                    <a:gd name="T3" fmla="*/ 0 h 432"/>
                    <a:gd name="T4" fmla="*/ 324 w 375"/>
                    <a:gd name="T5" fmla="*/ 43 h 432"/>
                    <a:gd name="T6" fmla="*/ 361 w 375"/>
                    <a:gd name="T7" fmla="*/ 142 h 432"/>
                    <a:gd name="T8" fmla="*/ 361 w 375"/>
                    <a:gd name="T9" fmla="*/ 143 h 432"/>
                    <a:gd name="T10" fmla="*/ 268 w 375"/>
                    <a:gd name="T11" fmla="*/ 277 h 432"/>
                    <a:gd name="T12" fmla="*/ 374 w 375"/>
                    <a:gd name="T13" fmla="*/ 431 h 432"/>
                    <a:gd name="T14" fmla="*/ 263 w 375"/>
                    <a:gd name="T15" fmla="*/ 431 h 432"/>
                    <a:gd name="T16" fmla="*/ 170 w 375"/>
                    <a:gd name="T17" fmla="*/ 293 h 432"/>
                    <a:gd name="T18" fmla="*/ 95 w 375"/>
                    <a:gd name="T19" fmla="*/ 293 h 432"/>
                    <a:gd name="T20" fmla="*/ 95 w 375"/>
                    <a:gd name="T21" fmla="*/ 431 h 432"/>
                    <a:gd name="T22" fmla="*/ 0 w 375"/>
                    <a:gd name="T23" fmla="*/ 431 h 432"/>
                    <a:gd name="T24" fmla="*/ 0 w 375"/>
                    <a:gd name="T25" fmla="*/ 0 h 432"/>
                    <a:gd name="T26" fmla="*/ 192 w 375"/>
                    <a:gd name="T27" fmla="*/ 209 h 432"/>
                    <a:gd name="T28" fmla="*/ 264 w 375"/>
                    <a:gd name="T29" fmla="*/ 148 h 432"/>
                    <a:gd name="T30" fmla="*/ 264 w 375"/>
                    <a:gd name="T31" fmla="*/ 147 h 432"/>
                    <a:gd name="T32" fmla="*/ 190 w 375"/>
                    <a:gd name="T33" fmla="*/ 85 h 432"/>
                    <a:gd name="T34" fmla="*/ 95 w 375"/>
                    <a:gd name="T35" fmla="*/ 85 h 432"/>
                    <a:gd name="T36" fmla="*/ 95 w 375"/>
                    <a:gd name="T37" fmla="*/ 209 h 432"/>
                    <a:gd name="T38" fmla="*/ 192 w 375"/>
                    <a:gd name="T39" fmla="*/ 20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5" h="432">
                      <a:moveTo>
                        <a:pt x="0" y="0"/>
                      </a:moveTo>
                      <a:lnTo>
                        <a:pt x="198" y="0"/>
                      </a:lnTo>
                      <a:cubicBezTo>
                        <a:pt x="253" y="0"/>
                        <a:pt x="295" y="15"/>
                        <a:pt x="324" y="43"/>
                      </a:cubicBezTo>
                      <a:cubicBezTo>
                        <a:pt x="348" y="67"/>
                        <a:pt x="361" y="101"/>
                        <a:pt x="361" y="142"/>
                      </a:cubicBezTo>
                      <a:lnTo>
                        <a:pt x="361" y="143"/>
                      </a:lnTo>
                      <a:cubicBezTo>
                        <a:pt x="361" y="213"/>
                        <a:pt x="323" y="257"/>
                        <a:pt x="268" y="277"/>
                      </a:cubicBezTo>
                      <a:lnTo>
                        <a:pt x="374" y="431"/>
                      </a:lnTo>
                      <a:lnTo>
                        <a:pt x="263" y="431"/>
                      </a:lnTo>
                      <a:lnTo>
                        <a:pt x="170" y="293"/>
                      </a:lnTo>
                      <a:lnTo>
                        <a:pt x="95" y="293"/>
                      </a:lnTo>
                      <a:lnTo>
                        <a:pt x="95" y="431"/>
                      </a:lnTo>
                      <a:lnTo>
                        <a:pt x="0" y="431"/>
                      </a:lnTo>
                      <a:lnTo>
                        <a:pt x="0" y="0"/>
                      </a:lnTo>
                      <a:close/>
                      <a:moveTo>
                        <a:pt x="192" y="209"/>
                      </a:moveTo>
                      <a:cubicBezTo>
                        <a:pt x="238" y="209"/>
                        <a:pt x="264" y="185"/>
                        <a:pt x="264" y="148"/>
                      </a:cubicBezTo>
                      <a:lnTo>
                        <a:pt x="264" y="147"/>
                      </a:lnTo>
                      <a:cubicBezTo>
                        <a:pt x="264" y="106"/>
                        <a:pt x="236" y="85"/>
                        <a:pt x="190" y="85"/>
                      </a:cubicBezTo>
                      <a:lnTo>
                        <a:pt x="95" y="85"/>
                      </a:lnTo>
                      <a:lnTo>
                        <a:pt x="95" y="209"/>
                      </a:lnTo>
                      <a:lnTo>
                        <a:pt x="192" y="209"/>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9"/>
                <p:cNvSpPr>
                  <a:spLocks noChangeArrowheads="1"/>
                </p:cNvSpPr>
                <p:nvPr/>
              </p:nvSpPr>
              <p:spPr bwMode="auto">
                <a:xfrm>
                  <a:off x="3296898" y="2943551"/>
                  <a:ext cx="282605" cy="282605"/>
                </a:xfrm>
                <a:custGeom>
                  <a:avLst/>
                  <a:gdLst>
                    <a:gd name="T0" fmla="*/ 102 w 432"/>
                    <a:gd name="T1" fmla="*/ 0 h 432"/>
                    <a:gd name="T2" fmla="*/ 216 w 432"/>
                    <a:gd name="T3" fmla="*/ 182 h 432"/>
                    <a:gd name="T4" fmla="*/ 329 w 432"/>
                    <a:gd name="T5" fmla="*/ 0 h 432"/>
                    <a:gd name="T6" fmla="*/ 431 w 432"/>
                    <a:gd name="T7" fmla="*/ 0 h 432"/>
                    <a:gd name="T8" fmla="*/ 431 w 432"/>
                    <a:gd name="T9" fmla="*/ 431 h 432"/>
                    <a:gd name="T10" fmla="*/ 337 w 432"/>
                    <a:gd name="T11" fmla="*/ 431 h 432"/>
                    <a:gd name="T12" fmla="*/ 337 w 432"/>
                    <a:gd name="T13" fmla="*/ 149 h 432"/>
                    <a:gd name="T14" fmla="*/ 216 w 432"/>
                    <a:gd name="T15" fmla="*/ 334 h 432"/>
                    <a:gd name="T16" fmla="*/ 213 w 432"/>
                    <a:gd name="T17" fmla="*/ 334 h 432"/>
                    <a:gd name="T18" fmla="*/ 93 w 432"/>
                    <a:gd name="T19" fmla="*/ 151 h 432"/>
                    <a:gd name="T20" fmla="*/ 93 w 432"/>
                    <a:gd name="T21" fmla="*/ 431 h 432"/>
                    <a:gd name="T22" fmla="*/ 0 w 432"/>
                    <a:gd name="T23" fmla="*/ 431 h 432"/>
                    <a:gd name="T24" fmla="*/ 0 w 432"/>
                    <a:gd name="T25" fmla="*/ 0 h 432"/>
                    <a:gd name="T26" fmla="*/ 102 w 432"/>
                    <a:gd name="T27"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432">
                      <a:moveTo>
                        <a:pt x="102" y="0"/>
                      </a:moveTo>
                      <a:lnTo>
                        <a:pt x="216" y="182"/>
                      </a:lnTo>
                      <a:lnTo>
                        <a:pt x="329" y="0"/>
                      </a:lnTo>
                      <a:lnTo>
                        <a:pt x="431" y="0"/>
                      </a:lnTo>
                      <a:lnTo>
                        <a:pt x="431" y="431"/>
                      </a:lnTo>
                      <a:lnTo>
                        <a:pt x="337" y="431"/>
                      </a:lnTo>
                      <a:lnTo>
                        <a:pt x="337" y="149"/>
                      </a:lnTo>
                      <a:lnTo>
                        <a:pt x="216" y="334"/>
                      </a:lnTo>
                      <a:lnTo>
                        <a:pt x="213" y="334"/>
                      </a:lnTo>
                      <a:lnTo>
                        <a:pt x="93" y="151"/>
                      </a:lnTo>
                      <a:lnTo>
                        <a:pt x="93" y="431"/>
                      </a:lnTo>
                      <a:lnTo>
                        <a:pt x="0" y="431"/>
                      </a:lnTo>
                      <a:lnTo>
                        <a:pt x="0" y="0"/>
                      </a:lnTo>
                      <a:lnTo>
                        <a:pt x="102"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165"/>
                <p:cNvSpPr>
                  <a:spLocks noChangeArrowheads="1"/>
                </p:cNvSpPr>
                <p:nvPr/>
              </p:nvSpPr>
              <p:spPr bwMode="auto">
                <a:xfrm>
                  <a:off x="1462851" y="2756110"/>
                  <a:ext cx="103814" cy="135534"/>
                </a:xfrm>
                <a:custGeom>
                  <a:avLst/>
                  <a:gdLst>
                    <a:gd name="T0" fmla="*/ 0 w 160"/>
                    <a:gd name="T1" fmla="*/ 175 h 208"/>
                    <a:gd name="T2" fmla="*/ 26 w 160"/>
                    <a:gd name="T3" fmla="*/ 143 h 208"/>
                    <a:gd name="T4" fmla="*/ 86 w 160"/>
                    <a:gd name="T5" fmla="*/ 168 h 208"/>
                    <a:gd name="T6" fmla="*/ 115 w 160"/>
                    <a:gd name="T7" fmla="*/ 149 h 208"/>
                    <a:gd name="T8" fmla="*/ 115 w 160"/>
                    <a:gd name="T9" fmla="*/ 148 h 208"/>
                    <a:gd name="T10" fmla="*/ 74 w 160"/>
                    <a:gd name="T11" fmla="*/ 123 h 208"/>
                    <a:gd name="T12" fmla="*/ 8 w 160"/>
                    <a:gd name="T13" fmla="*/ 61 h 208"/>
                    <a:gd name="T14" fmla="*/ 8 w 160"/>
                    <a:gd name="T15" fmla="*/ 60 h 208"/>
                    <a:gd name="T16" fmla="*/ 78 w 160"/>
                    <a:gd name="T17" fmla="*/ 0 h 208"/>
                    <a:gd name="T18" fmla="*/ 153 w 160"/>
                    <a:gd name="T19" fmla="*/ 25 h 208"/>
                    <a:gd name="T20" fmla="*/ 130 w 160"/>
                    <a:gd name="T21" fmla="*/ 59 h 208"/>
                    <a:gd name="T22" fmla="*/ 78 w 160"/>
                    <a:gd name="T23" fmla="*/ 39 h 208"/>
                    <a:gd name="T24" fmla="*/ 52 w 160"/>
                    <a:gd name="T25" fmla="*/ 56 h 208"/>
                    <a:gd name="T26" fmla="*/ 52 w 160"/>
                    <a:gd name="T27" fmla="*/ 57 h 208"/>
                    <a:gd name="T28" fmla="*/ 95 w 160"/>
                    <a:gd name="T29" fmla="*/ 83 h 208"/>
                    <a:gd name="T30" fmla="*/ 159 w 160"/>
                    <a:gd name="T31" fmla="*/ 144 h 208"/>
                    <a:gd name="T32" fmla="*/ 159 w 160"/>
                    <a:gd name="T33" fmla="*/ 144 h 208"/>
                    <a:gd name="T34" fmla="*/ 85 w 160"/>
                    <a:gd name="T35" fmla="*/ 207 h 208"/>
                    <a:gd name="T36" fmla="*/ 0 w 160"/>
                    <a:gd name="T37" fmla="*/ 17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208">
                      <a:moveTo>
                        <a:pt x="0" y="175"/>
                      </a:moveTo>
                      <a:lnTo>
                        <a:pt x="26" y="143"/>
                      </a:lnTo>
                      <a:cubicBezTo>
                        <a:pt x="44" y="158"/>
                        <a:pt x="63" y="168"/>
                        <a:pt x="86" y="168"/>
                      </a:cubicBezTo>
                      <a:cubicBezTo>
                        <a:pt x="104" y="168"/>
                        <a:pt x="115" y="161"/>
                        <a:pt x="115" y="149"/>
                      </a:cubicBezTo>
                      <a:lnTo>
                        <a:pt x="115" y="148"/>
                      </a:lnTo>
                      <a:cubicBezTo>
                        <a:pt x="115" y="137"/>
                        <a:pt x="108" y="131"/>
                        <a:pt x="74" y="123"/>
                      </a:cubicBezTo>
                      <a:cubicBezTo>
                        <a:pt x="34" y="112"/>
                        <a:pt x="8" y="101"/>
                        <a:pt x="8" y="61"/>
                      </a:cubicBezTo>
                      <a:lnTo>
                        <a:pt x="8" y="60"/>
                      </a:lnTo>
                      <a:cubicBezTo>
                        <a:pt x="8" y="24"/>
                        <a:pt x="37" y="0"/>
                        <a:pt x="78" y="0"/>
                      </a:cubicBezTo>
                      <a:cubicBezTo>
                        <a:pt x="108" y="0"/>
                        <a:pt x="133" y="9"/>
                        <a:pt x="153" y="25"/>
                      </a:cubicBezTo>
                      <a:lnTo>
                        <a:pt x="130" y="59"/>
                      </a:lnTo>
                      <a:cubicBezTo>
                        <a:pt x="112" y="46"/>
                        <a:pt x="95" y="39"/>
                        <a:pt x="78" y="39"/>
                      </a:cubicBezTo>
                      <a:cubicBezTo>
                        <a:pt x="61" y="39"/>
                        <a:pt x="52" y="46"/>
                        <a:pt x="52" y="56"/>
                      </a:cubicBezTo>
                      <a:lnTo>
                        <a:pt x="52" y="57"/>
                      </a:lnTo>
                      <a:cubicBezTo>
                        <a:pt x="52" y="70"/>
                        <a:pt x="60" y="74"/>
                        <a:pt x="95" y="83"/>
                      </a:cubicBezTo>
                      <a:cubicBezTo>
                        <a:pt x="136" y="94"/>
                        <a:pt x="159" y="109"/>
                        <a:pt x="159" y="144"/>
                      </a:cubicBezTo>
                      <a:lnTo>
                        <a:pt x="159" y="144"/>
                      </a:lnTo>
                      <a:cubicBezTo>
                        <a:pt x="159" y="184"/>
                        <a:pt x="129" y="207"/>
                        <a:pt x="85" y="207"/>
                      </a:cubicBezTo>
                      <a:cubicBezTo>
                        <a:pt x="55" y="207"/>
                        <a:pt x="24" y="196"/>
                        <a:pt x="0" y="175"/>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166"/>
                <p:cNvSpPr>
                  <a:spLocks noChangeArrowheads="1"/>
                </p:cNvSpPr>
                <p:nvPr/>
              </p:nvSpPr>
              <p:spPr bwMode="auto">
                <a:xfrm>
                  <a:off x="1575317" y="2756110"/>
                  <a:ext cx="141301" cy="135534"/>
                </a:xfrm>
                <a:custGeom>
                  <a:avLst/>
                  <a:gdLst>
                    <a:gd name="T0" fmla="*/ 0 w 216"/>
                    <a:gd name="T1" fmla="*/ 105 h 209"/>
                    <a:gd name="T2" fmla="*/ 0 w 216"/>
                    <a:gd name="T3" fmla="*/ 104 h 209"/>
                    <a:gd name="T4" fmla="*/ 108 w 216"/>
                    <a:gd name="T5" fmla="*/ 0 h 209"/>
                    <a:gd name="T6" fmla="*/ 215 w 216"/>
                    <a:gd name="T7" fmla="*/ 104 h 209"/>
                    <a:gd name="T8" fmla="*/ 215 w 216"/>
                    <a:gd name="T9" fmla="*/ 104 h 209"/>
                    <a:gd name="T10" fmla="*/ 107 w 216"/>
                    <a:gd name="T11" fmla="*/ 208 h 209"/>
                    <a:gd name="T12" fmla="*/ 0 w 216"/>
                    <a:gd name="T13" fmla="*/ 105 h 209"/>
                    <a:gd name="T14" fmla="*/ 168 w 216"/>
                    <a:gd name="T15" fmla="*/ 105 h 209"/>
                    <a:gd name="T16" fmla="*/ 168 w 216"/>
                    <a:gd name="T17" fmla="*/ 104 h 209"/>
                    <a:gd name="T18" fmla="*/ 107 w 216"/>
                    <a:gd name="T19" fmla="*/ 41 h 209"/>
                    <a:gd name="T20" fmla="*/ 47 w 216"/>
                    <a:gd name="T21" fmla="*/ 104 h 209"/>
                    <a:gd name="T22" fmla="*/ 47 w 216"/>
                    <a:gd name="T23" fmla="*/ 104 h 209"/>
                    <a:gd name="T24" fmla="*/ 108 w 216"/>
                    <a:gd name="T25" fmla="*/ 168 h 209"/>
                    <a:gd name="T26" fmla="*/ 168 w 216"/>
                    <a:gd name="T2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9">
                      <a:moveTo>
                        <a:pt x="0" y="105"/>
                      </a:moveTo>
                      <a:lnTo>
                        <a:pt x="0" y="104"/>
                      </a:lnTo>
                      <a:cubicBezTo>
                        <a:pt x="0" y="47"/>
                        <a:pt x="46" y="0"/>
                        <a:pt x="108" y="0"/>
                      </a:cubicBezTo>
                      <a:cubicBezTo>
                        <a:pt x="170" y="0"/>
                        <a:pt x="215" y="46"/>
                        <a:pt x="215" y="104"/>
                      </a:cubicBezTo>
                      <a:lnTo>
                        <a:pt x="215" y="104"/>
                      </a:lnTo>
                      <a:cubicBezTo>
                        <a:pt x="215" y="162"/>
                        <a:pt x="170" y="208"/>
                        <a:pt x="107" y="208"/>
                      </a:cubicBezTo>
                      <a:cubicBezTo>
                        <a:pt x="45" y="208"/>
                        <a:pt x="0" y="162"/>
                        <a:pt x="0" y="105"/>
                      </a:cubicBezTo>
                      <a:close/>
                      <a:moveTo>
                        <a:pt x="168" y="105"/>
                      </a:moveTo>
                      <a:lnTo>
                        <a:pt x="168" y="104"/>
                      </a:lnTo>
                      <a:cubicBezTo>
                        <a:pt x="168" y="70"/>
                        <a:pt x="142" y="41"/>
                        <a:pt x="107" y="41"/>
                      </a:cubicBezTo>
                      <a:cubicBezTo>
                        <a:pt x="71" y="41"/>
                        <a:pt x="47" y="69"/>
                        <a:pt x="47" y="104"/>
                      </a:cubicBezTo>
                      <a:lnTo>
                        <a:pt x="47" y="104"/>
                      </a:lnTo>
                      <a:cubicBezTo>
                        <a:pt x="47" y="139"/>
                        <a:pt x="72" y="168"/>
                        <a:pt x="108" y="168"/>
                      </a:cubicBezTo>
                      <a:cubicBezTo>
                        <a:pt x="144" y="168"/>
                        <a:pt x="168" y="139"/>
                        <a:pt x="168" y="105"/>
                      </a:cubicBez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167"/>
                <p:cNvSpPr>
                  <a:spLocks noChangeArrowheads="1"/>
                </p:cNvSpPr>
                <p:nvPr/>
              </p:nvSpPr>
              <p:spPr bwMode="auto">
                <a:xfrm>
                  <a:off x="1733921" y="2756110"/>
                  <a:ext cx="100931" cy="132651"/>
                </a:xfrm>
                <a:custGeom>
                  <a:avLst/>
                  <a:gdLst>
                    <a:gd name="T0" fmla="*/ 0 w 154"/>
                    <a:gd name="T1" fmla="*/ 0 h 203"/>
                    <a:gd name="T2" fmla="*/ 153 w 154"/>
                    <a:gd name="T3" fmla="*/ 0 h 203"/>
                    <a:gd name="T4" fmla="*/ 153 w 154"/>
                    <a:gd name="T5" fmla="*/ 41 h 203"/>
                    <a:gd name="T6" fmla="*/ 44 w 154"/>
                    <a:gd name="T7" fmla="*/ 41 h 203"/>
                    <a:gd name="T8" fmla="*/ 44 w 154"/>
                    <a:gd name="T9" fmla="*/ 84 h 203"/>
                    <a:gd name="T10" fmla="*/ 140 w 154"/>
                    <a:gd name="T11" fmla="*/ 84 h 203"/>
                    <a:gd name="T12" fmla="*/ 140 w 154"/>
                    <a:gd name="T13" fmla="*/ 124 h 203"/>
                    <a:gd name="T14" fmla="*/ 44 w 154"/>
                    <a:gd name="T15" fmla="*/ 124 h 203"/>
                    <a:gd name="T16" fmla="*/ 44 w 154"/>
                    <a:gd name="T17" fmla="*/ 202 h 203"/>
                    <a:gd name="T18" fmla="*/ 0 w 154"/>
                    <a:gd name="T19" fmla="*/ 202 h 203"/>
                    <a:gd name="T20" fmla="*/ 0 w 154"/>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03">
                      <a:moveTo>
                        <a:pt x="0" y="0"/>
                      </a:moveTo>
                      <a:lnTo>
                        <a:pt x="153" y="0"/>
                      </a:lnTo>
                      <a:lnTo>
                        <a:pt x="153" y="41"/>
                      </a:lnTo>
                      <a:lnTo>
                        <a:pt x="44" y="41"/>
                      </a:lnTo>
                      <a:lnTo>
                        <a:pt x="44" y="84"/>
                      </a:lnTo>
                      <a:lnTo>
                        <a:pt x="140" y="84"/>
                      </a:lnTo>
                      <a:lnTo>
                        <a:pt x="140" y="124"/>
                      </a:lnTo>
                      <a:lnTo>
                        <a:pt x="44" y="124"/>
                      </a:lnTo>
                      <a:lnTo>
                        <a:pt x="44" y="202"/>
                      </a:lnTo>
                      <a:lnTo>
                        <a:pt x="0" y="202"/>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168"/>
                <p:cNvSpPr>
                  <a:spLocks noChangeArrowheads="1"/>
                </p:cNvSpPr>
                <p:nvPr/>
              </p:nvSpPr>
              <p:spPr bwMode="auto">
                <a:xfrm>
                  <a:off x="1837735" y="2756110"/>
                  <a:ext cx="109581" cy="132651"/>
                </a:xfrm>
                <a:custGeom>
                  <a:avLst/>
                  <a:gdLst>
                    <a:gd name="T0" fmla="*/ 61 w 168"/>
                    <a:gd name="T1" fmla="*/ 41 h 203"/>
                    <a:gd name="T2" fmla="*/ 0 w 168"/>
                    <a:gd name="T3" fmla="*/ 41 h 203"/>
                    <a:gd name="T4" fmla="*/ 0 w 168"/>
                    <a:gd name="T5" fmla="*/ 0 h 203"/>
                    <a:gd name="T6" fmla="*/ 167 w 168"/>
                    <a:gd name="T7" fmla="*/ 0 h 203"/>
                    <a:gd name="T8" fmla="*/ 167 w 168"/>
                    <a:gd name="T9" fmla="*/ 41 h 203"/>
                    <a:gd name="T10" fmla="*/ 106 w 168"/>
                    <a:gd name="T11" fmla="*/ 41 h 203"/>
                    <a:gd name="T12" fmla="*/ 106 w 168"/>
                    <a:gd name="T13" fmla="*/ 202 h 203"/>
                    <a:gd name="T14" fmla="*/ 61 w 168"/>
                    <a:gd name="T15" fmla="*/ 202 h 203"/>
                    <a:gd name="T16" fmla="*/ 61 w 168"/>
                    <a:gd name="T17" fmla="*/ 4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03">
                      <a:moveTo>
                        <a:pt x="61" y="41"/>
                      </a:moveTo>
                      <a:lnTo>
                        <a:pt x="0" y="41"/>
                      </a:lnTo>
                      <a:lnTo>
                        <a:pt x="0" y="0"/>
                      </a:lnTo>
                      <a:lnTo>
                        <a:pt x="167" y="0"/>
                      </a:lnTo>
                      <a:lnTo>
                        <a:pt x="167" y="41"/>
                      </a:lnTo>
                      <a:lnTo>
                        <a:pt x="106" y="41"/>
                      </a:lnTo>
                      <a:lnTo>
                        <a:pt x="106" y="202"/>
                      </a:lnTo>
                      <a:lnTo>
                        <a:pt x="61" y="202"/>
                      </a:lnTo>
                      <a:lnTo>
                        <a:pt x="61" y="41"/>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169"/>
                <p:cNvSpPr>
                  <a:spLocks noChangeArrowheads="1"/>
                </p:cNvSpPr>
                <p:nvPr/>
              </p:nvSpPr>
              <p:spPr bwMode="auto">
                <a:xfrm>
                  <a:off x="1950201" y="2756110"/>
                  <a:ext cx="201861" cy="132651"/>
                </a:xfrm>
                <a:custGeom>
                  <a:avLst/>
                  <a:gdLst>
                    <a:gd name="T0" fmla="*/ 0 w 307"/>
                    <a:gd name="T1" fmla="*/ 0 h 204"/>
                    <a:gd name="T2" fmla="*/ 48 w 307"/>
                    <a:gd name="T3" fmla="*/ 0 h 204"/>
                    <a:gd name="T4" fmla="*/ 89 w 307"/>
                    <a:gd name="T5" fmla="*/ 137 h 204"/>
                    <a:gd name="T6" fmla="*/ 135 w 307"/>
                    <a:gd name="T7" fmla="*/ 0 h 204"/>
                    <a:gd name="T8" fmla="*/ 173 w 307"/>
                    <a:gd name="T9" fmla="*/ 0 h 204"/>
                    <a:gd name="T10" fmla="*/ 218 w 307"/>
                    <a:gd name="T11" fmla="*/ 137 h 204"/>
                    <a:gd name="T12" fmla="*/ 260 w 307"/>
                    <a:gd name="T13" fmla="*/ 0 h 204"/>
                    <a:gd name="T14" fmla="*/ 306 w 307"/>
                    <a:gd name="T15" fmla="*/ 0 h 204"/>
                    <a:gd name="T16" fmla="*/ 237 w 307"/>
                    <a:gd name="T17" fmla="*/ 203 h 204"/>
                    <a:gd name="T18" fmla="*/ 199 w 307"/>
                    <a:gd name="T19" fmla="*/ 203 h 204"/>
                    <a:gd name="T20" fmla="*/ 153 w 307"/>
                    <a:gd name="T21" fmla="*/ 72 h 204"/>
                    <a:gd name="T22" fmla="*/ 108 w 307"/>
                    <a:gd name="T23" fmla="*/ 203 h 204"/>
                    <a:gd name="T24" fmla="*/ 69 w 307"/>
                    <a:gd name="T25" fmla="*/ 203 h 204"/>
                    <a:gd name="T26" fmla="*/ 0 w 307"/>
                    <a:gd name="T2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7" h="204">
                      <a:moveTo>
                        <a:pt x="0" y="0"/>
                      </a:moveTo>
                      <a:lnTo>
                        <a:pt x="48" y="0"/>
                      </a:lnTo>
                      <a:lnTo>
                        <a:pt x="89" y="137"/>
                      </a:lnTo>
                      <a:lnTo>
                        <a:pt x="135" y="0"/>
                      </a:lnTo>
                      <a:lnTo>
                        <a:pt x="173" y="0"/>
                      </a:lnTo>
                      <a:lnTo>
                        <a:pt x="218" y="137"/>
                      </a:lnTo>
                      <a:lnTo>
                        <a:pt x="260" y="0"/>
                      </a:lnTo>
                      <a:lnTo>
                        <a:pt x="306" y="0"/>
                      </a:lnTo>
                      <a:lnTo>
                        <a:pt x="237" y="203"/>
                      </a:lnTo>
                      <a:lnTo>
                        <a:pt x="199" y="203"/>
                      </a:lnTo>
                      <a:lnTo>
                        <a:pt x="153" y="72"/>
                      </a:lnTo>
                      <a:lnTo>
                        <a:pt x="108" y="203"/>
                      </a:lnTo>
                      <a:lnTo>
                        <a:pt x="69" y="203"/>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170"/>
                <p:cNvSpPr>
                  <a:spLocks noChangeArrowheads="1"/>
                </p:cNvSpPr>
                <p:nvPr/>
              </p:nvSpPr>
              <p:spPr bwMode="auto">
                <a:xfrm>
                  <a:off x="2134759" y="2756110"/>
                  <a:ext cx="141301" cy="132651"/>
                </a:xfrm>
                <a:custGeom>
                  <a:avLst/>
                  <a:gdLst>
                    <a:gd name="T0" fmla="*/ 87 w 215"/>
                    <a:gd name="T1" fmla="*/ 0 h 204"/>
                    <a:gd name="T2" fmla="*/ 128 w 215"/>
                    <a:gd name="T3" fmla="*/ 0 h 204"/>
                    <a:gd name="T4" fmla="*/ 214 w 215"/>
                    <a:gd name="T5" fmla="*/ 203 h 204"/>
                    <a:gd name="T6" fmla="*/ 168 w 215"/>
                    <a:gd name="T7" fmla="*/ 203 h 204"/>
                    <a:gd name="T8" fmla="*/ 149 w 215"/>
                    <a:gd name="T9" fmla="*/ 158 h 204"/>
                    <a:gd name="T10" fmla="*/ 64 w 215"/>
                    <a:gd name="T11" fmla="*/ 158 h 204"/>
                    <a:gd name="T12" fmla="*/ 46 w 215"/>
                    <a:gd name="T13" fmla="*/ 203 h 204"/>
                    <a:gd name="T14" fmla="*/ 0 w 215"/>
                    <a:gd name="T15" fmla="*/ 203 h 204"/>
                    <a:gd name="T16" fmla="*/ 87 w 215"/>
                    <a:gd name="T17" fmla="*/ 0 h 204"/>
                    <a:gd name="T18" fmla="*/ 133 w 215"/>
                    <a:gd name="T19" fmla="*/ 119 h 204"/>
                    <a:gd name="T20" fmla="*/ 107 w 215"/>
                    <a:gd name="T21" fmla="*/ 53 h 204"/>
                    <a:gd name="T22" fmla="*/ 80 w 215"/>
                    <a:gd name="T23" fmla="*/ 119 h 204"/>
                    <a:gd name="T24" fmla="*/ 133 w 215"/>
                    <a:gd name="T25" fmla="*/ 1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204">
                      <a:moveTo>
                        <a:pt x="87" y="0"/>
                      </a:moveTo>
                      <a:lnTo>
                        <a:pt x="128" y="0"/>
                      </a:lnTo>
                      <a:lnTo>
                        <a:pt x="214" y="203"/>
                      </a:lnTo>
                      <a:lnTo>
                        <a:pt x="168" y="203"/>
                      </a:lnTo>
                      <a:lnTo>
                        <a:pt x="149" y="158"/>
                      </a:lnTo>
                      <a:lnTo>
                        <a:pt x="64" y="158"/>
                      </a:lnTo>
                      <a:lnTo>
                        <a:pt x="46" y="203"/>
                      </a:lnTo>
                      <a:lnTo>
                        <a:pt x="0" y="203"/>
                      </a:lnTo>
                      <a:lnTo>
                        <a:pt x="87" y="0"/>
                      </a:lnTo>
                      <a:close/>
                      <a:moveTo>
                        <a:pt x="133" y="119"/>
                      </a:moveTo>
                      <a:lnTo>
                        <a:pt x="107" y="53"/>
                      </a:lnTo>
                      <a:lnTo>
                        <a:pt x="80" y="119"/>
                      </a:lnTo>
                      <a:lnTo>
                        <a:pt x="133" y="119"/>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171"/>
                <p:cNvSpPr>
                  <a:spLocks noChangeArrowheads="1"/>
                </p:cNvSpPr>
                <p:nvPr/>
              </p:nvSpPr>
              <p:spPr bwMode="auto">
                <a:xfrm>
                  <a:off x="2284713" y="2756110"/>
                  <a:ext cx="115349" cy="132651"/>
                </a:xfrm>
                <a:custGeom>
                  <a:avLst/>
                  <a:gdLst>
                    <a:gd name="T0" fmla="*/ 0 w 175"/>
                    <a:gd name="T1" fmla="*/ 0 h 203"/>
                    <a:gd name="T2" fmla="*/ 92 w 175"/>
                    <a:gd name="T3" fmla="*/ 0 h 203"/>
                    <a:gd name="T4" fmla="*/ 151 w 175"/>
                    <a:gd name="T5" fmla="*/ 21 h 203"/>
                    <a:gd name="T6" fmla="*/ 168 w 175"/>
                    <a:gd name="T7" fmla="*/ 67 h 203"/>
                    <a:gd name="T8" fmla="*/ 168 w 175"/>
                    <a:gd name="T9" fmla="*/ 67 h 203"/>
                    <a:gd name="T10" fmla="*/ 125 w 175"/>
                    <a:gd name="T11" fmla="*/ 130 h 203"/>
                    <a:gd name="T12" fmla="*/ 174 w 175"/>
                    <a:gd name="T13" fmla="*/ 202 h 203"/>
                    <a:gd name="T14" fmla="*/ 122 w 175"/>
                    <a:gd name="T15" fmla="*/ 202 h 203"/>
                    <a:gd name="T16" fmla="*/ 79 w 175"/>
                    <a:gd name="T17" fmla="*/ 137 h 203"/>
                    <a:gd name="T18" fmla="*/ 44 w 175"/>
                    <a:gd name="T19" fmla="*/ 137 h 203"/>
                    <a:gd name="T20" fmla="*/ 44 w 175"/>
                    <a:gd name="T21" fmla="*/ 202 h 203"/>
                    <a:gd name="T22" fmla="*/ 0 w 175"/>
                    <a:gd name="T23" fmla="*/ 202 h 203"/>
                    <a:gd name="T24" fmla="*/ 0 w 175"/>
                    <a:gd name="T25" fmla="*/ 0 h 203"/>
                    <a:gd name="T26" fmla="*/ 89 w 175"/>
                    <a:gd name="T27" fmla="*/ 98 h 203"/>
                    <a:gd name="T28" fmla="*/ 123 w 175"/>
                    <a:gd name="T29" fmla="*/ 70 h 203"/>
                    <a:gd name="T30" fmla="*/ 123 w 175"/>
                    <a:gd name="T31" fmla="*/ 69 h 203"/>
                    <a:gd name="T32" fmla="*/ 88 w 175"/>
                    <a:gd name="T33" fmla="*/ 40 h 203"/>
                    <a:gd name="T34" fmla="*/ 44 w 175"/>
                    <a:gd name="T35" fmla="*/ 40 h 203"/>
                    <a:gd name="T36" fmla="*/ 44 w 175"/>
                    <a:gd name="T37" fmla="*/ 98 h 203"/>
                    <a:gd name="T38" fmla="*/ 89 w 175"/>
                    <a:gd name="T39" fmla="*/ 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203">
                      <a:moveTo>
                        <a:pt x="0" y="0"/>
                      </a:moveTo>
                      <a:lnTo>
                        <a:pt x="92" y="0"/>
                      </a:lnTo>
                      <a:cubicBezTo>
                        <a:pt x="118" y="0"/>
                        <a:pt x="137" y="8"/>
                        <a:pt x="151" y="21"/>
                      </a:cubicBezTo>
                      <a:cubicBezTo>
                        <a:pt x="162" y="32"/>
                        <a:pt x="168" y="48"/>
                        <a:pt x="168" y="67"/>
                      </a:cubicBezTo>
                      <a:lnTo>
                        <a:pt x="168" y="67"/>
                      </a:lnTo>
                      <a:cubicBezTo>
                        <a:pt x="168" y="100"/>
                        <a:pt x="150" y="120"/>
                        <a:pt x="125" y="130"/>
                      </a:cubicBezTo>
                      <a:lnTo>
                        <a:pt x="174" y="202"/>
                      </a:lnTo>
                      <a:lnTo>
                        <a:pt x="122" y="202"/>
                      </a:lnTo>
                      <a:lnTo>
                        <a:pt x="79" y="137"/>
                      </a:lnTo>
                      <a:lnTo>
                        <a:pt x="44" y="137"/>
                      </a:lnTo>
                      <a:lnTo>
                        <a:pt x="44" y="202"/>
                      </a:lnTo>
                      <a:lnTo>
                        <a:pt x="0" y="202"/>
                      </a:lnTo>
                      <a:lnTo>
                        <a:pt x="0" y="0"/>
                      </a:lnTo>
                      <a:close/>
                      <a:moveTo>
                        <a:pt x="89" y="98"/>
                      </a:moveTo>
                      <a:cubicBezTo>
                        <a:pt x="111" y="98"/>
                        <a:pt x="123" y="87"/>
                        <a:pt x="123" y="70"/>
                      </a:cubicBezTo>
                      <a:lnTo>
                        <a:pt x="123" y="69"/>
                      </a:lnTo>
                      <a:cubicBezTo>
                        <a:pt x="123" y="50"/>
                        <a:pt x="110" y="40"/>
                        <a:pt x="88" y="40"/>
                      </a:cubicBezTo>
                      <a:lnTo>
                        <a:pt x="44" y="40"/>
                      </a:lnTo>
                      <a:lnTo>
                        <a:pt x="44" y="98"/>
                      </a:lnTo>
                      <a:lnTo>
                        <a:pt x="89" y="98"/>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172"/>
                <p:cNvSpPr>
                  <a:spLocks noChangeArrowheads="1"/>
                </p:cNvSpPr>
                <p:nvPr/>
              </p:nvSpPr>
              <p:spPr bwMode="auto">
                <a:xfrm>
                  <a:off x="2411597" y="2756110"/>
                  <a:ext cx="100929" cy="132651"/>
                </a:xfrm>
                <a:custGeom>
                  <a:avLst/>
                  <a:gdLst>
                    <a:gd name="T0" fmla="*/ 0 w 154"/>
                    <a:gd name="T1" fmla="*/ 0 h 203"/>
                    <a:gd name="T2" fmla="*/ 152 w 154"/>
                    <a:gd name="T3" fmla="*/ 0 h 203"/>
                    <a:gd name="T4" fmla="*/ 152 w 154"/>
                    <a:gd name="T5" fmla="*/ 40 h 203"/>
                    <a:gd name="T6" fmla="*/ 44 w 154"/>
                    <a:gd name="T7" fmla="*/ 40 h 203"/>
                    <a:gd name="T8" fmla="*/ 44 w 154"/>
                    <a:gd name="T9" fmla="*/ 81 h 203"/>
                    <a:gd name="T10" fmla="*/ 139 w 154"/>
                    <a:gd name="T11" fmla="*/ 81 h 203"/>
                    <a:gd name="T12" fmla="*/ 139 w 154"/>
                    <a:gd name="T13" fmla="*/ 120 h 203"/>
                    <a:gd name="T14" fmla="*/ 44 w 154"/>
                    <a:gd name="T15" fmla="*/ 120 h 203"/>
                    <a:gd name="T16" fmla="*/ 44 w 154"/>
                    <a:gd name="T17" fmla="*/ 163 h 203"/>
                    <a:gd name="T18" fmla="*/ 153 w 154"/>
                    <a:gd name="T19" fmla="*/ 163 h 203"/>
                    <a:gd name="T20" fmla="*/ 153 w 154"/>
                    <a:gd name="T21" fmla="*/ 202 h 203"/>
                    <a:gd name="T22" fmla="*/ 0 w 154"/>
                    <a:gd name="T23" fmla="*/ 202 h 203"/>
                    <a:gd name="T24" fmla="*/ 0 w 154"/>
                    <a:gd name="T2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03">
                      <a:moveTo>
                        <a:pt x="0" y="0"/>
                      </a:moveTo>
                      <a:lnTo>
                        <a:pt x="152" y="0"/>
                      </a:lnTo>
                      <a:lnTo>
                        <a:pt x="152" y="40"/>
                      </a:lnTo>
                      <a:lnTo>
                        <a:pt x="44" y="40"/>
                      </a:lnTo>
                      <a:lnTo>
                        <a:pt x="44" y="81"/>
                      </a:lnTo>
                      <a:lnTo>
                        <a:pt x="139" y="81"/>
                      </a:lnTo>
                      <a:lnTo>
                        <a:pt x="139" y="120"/>
                      </a:lnTo>
                      <a:lnTo>
                        <a:pt x="44" y="120"/>
                      </a:lnTo>
                      <a:lnTo>
                        <a:pt x="44" y="163"/>
                      </a:lnTo>
                      <a:lnTo>
                        <a:pt x="153" y="163"/>
                      </a:lnTo>
                      <a:lnTo>
                        <a:pt x="153" y="202"/>
                      </a:lnTo>
                      <a:lnTo>
                        <a:pt x="0" y="202"/>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6" name="Freeform 173"/>
                <p:cNvSpPr>
                  <a:spLocks noChangeArrowheads="1"/>
                </p:cNvSpPr>
                <p:nvPr/>
              </p:nvSpPr>
              <p:spPr bwMode="auto">
                <a:xfrm>
                  <a:off x="2564433" y="2756110"/>
                  <a:ext cx="141303" cy="132651"/>
                </a:xfrm>
                <a:custGeom>
                  <a:avLst/>
                  <a:gdLst>
                    <a:gd name="T0" fmla="*/ 86 w 215"/>
                    <a:gd name="T1" fmla="*/ 0 h 204"/>
                    <a:gd name="T2" fmla="*/ 127 w 215"/>
                    <a:gd name="T3" fmla="*/ 0 h 204"/>
                    <a:gd name="T4" fmla="*/ 214 w 215"/>
                    <a:gd name="T5" fmla="*/ 203 h 204"/>
                    <a:gd name="T6" fmla="*/ 167 w 215"/>
                    <a:gd name="T7" fmla="*/ 203 h 204"/>
                    <a:gd name="T8" fmla="*/ 149 w 215"/>
                    <a:gd name="T9" fmla="*/ 158 h 204"/>
                    <a:gd name="T10" fmla="*/ 64 w 215"/>
                    <a:gd name="T11" fmla="*/ 158 h 204"/>
                    <a:gd name="T12" fmla="*/ 45 w 215"/>
                    <a:gd name="T13" fmla="*/ 203 h 204"/>
                    <a:gd name="T14" fmla="*/ 0 w 215"/>
                    <a:gd name="T15" fmla="*/ 203 h 204"/>
                    <a:gd name="T16" fmla="*/ 86 w 215"/>
                    <a:gd name="T17" fmla="*/ 0 h 204"/>
                    <a:gd name="T18" fmla="*/ 133 w 215"/>
                    <a:gd name="T19" fmla="*/ 119 h 204"/>
                    <a:gd name="T20" fmla="*/ 106 w 215"/>
                    <a:gd name="T21" fmla="*/ 53 h 204"/>
                    <a:gd name="T22" fmla="*/ 80 w 215"/>
                    <a:gd name="T23" fmla="*/ 119 h 204"/>
                    <a:gd name="T24" fmla="*/ 133 w 215"/>
                    <a:gd name="T25" fmla="*/ 1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204">
                      <a:moveTo>
                        <a:pt x="86" y="0"/>
                      </a:moveTo>
                      <a:lnTo>
                        <a:pt x="127" y="0"/>
                      </a:lnTo>
                      <a:lnTo>
                        <a:pt x="214" y="203"/>
                      </a:lnTo>
                      <a:lnTo>
                        <a:pt x="167" y="203"/>
                      </a:lnTo>
                      <a:lnTo>
                        <a:pt x="149" y="158"/>
                      </a:lnTo>
                      <a:lnTo>
                        <a:pt x="64" y="158"/>
                      </a:lnTo>
                      <a:lnTo>
                        <a:pt x="45" y="203"/>
                      </a:lnTo>
                      <a:lnTo>
                        <a:pt x="0" y="203"/>
                      </a:lnTo>
                      <a:lnTo>
                        <a:pt x="86" y="0"/>
                      </a:lnTo>
                      <a:close/>
                      <a:moveTo>
                        <a:pt x="133" y="119"/>
                      </a:moveTo>
                      <a:lnTo>
                        <a:pt x="106" y="53"/>
                      </a:lnTo>
                      <a:lnTo>
                        <a:pt x="80" y="119"/>
                      </a:lnTo>
                      <a:lnTo>
                        <a:pt x="133" y="119"/>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7" name="Freeform 174"/>
                <p:cNvSpPr>
                  <a:spLocks noChangeArrowheads="1"/>
                </p:cNvSpPr>
                <p:nvPr/>
              </p:nvSpPr>
              <p:spPr bwMode="auto">
                <a:xfrm>
                  <a:off x="2714387" y="2756110"/>
                  <a:ext cx="118234" cy="132651"/>
                </a:xfrm>
                <a:custGeom>
                  <a:avLst/>
                  <a:gdLst>
                    <a:gd name="T0" fmla="*/ 41 w 181"/>
                    <a:gd name="T1" fmla="*/ 0 h 203"/>
                    <a:gd name="T2" fmla="*/ 136 w 181"/>
                    <a:gd name="T3" fmla="*/ 125 h 203"/>
                    <a:gd name="T4" fmla="*/ 136 w 181"/>
                    <a:gd name="T5" fmla="*/ 0 h 203"/>
                    <a:gd name="T6" fmla="*/ 180 w 181"/>
                    <a:gd name="T7" fmla="*/ 0 h 203"/>
                    <a:gd name="T8" fmla="*/ 180 w 181"/>
                    <a:gd name="T9" fmla="*/ 202 h 203"/>
                    <a:gd name="T10" fmla="*/ 142 w 181"/>
                    <a:gd name="T11" fmla="*/ 202 h 203"/>
                    <a:gd name="T12" fmla="*/ 44 w 181"/>
                    <a:gd name="T13" fmla="*/ 74 h 203"/>
                    <a:gd name="T14" fmla="*/ 44 w 181"/>
                    <a:gd name="T15" fmla="*/ 202 h 203"/>
                    <a:gd name="T16" fmla="*/ 0 w 181"/>
                    <a:gd name="T17" fmla="*/ 202 h 203"/>
                    <a:gd name="T18" fmla="*/ 0 w 181"/>
                    <a:gd name="T19" fmla="*/ 0 h 203"/>
                    <a:gd name="T20" fmla="*/ 41 w 181"/>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203">
                      <a:moveTo>
                        <a:pt x="41" y="0"/>
                      </a:moveTo>
                      <a:lnTo>
                        <a:pt x="136" y="125"/>
                      </a:lnTo>
                      <a:lnTo>
                        <a:pt x="136" y="0"/>
                      </a:lnTo>
                      <a:lnTo>
                        <a:pt x="180" y="0"/>
                      </a:lnTo>
                      <a:lnTo>
                        <a:pt x="180" y="202"/>
                      </a:lnTo>
                      <a:lnTo>
                        <a:pt x="142" y="202"/>
                      </a:lnTo>
                      <a:lnTo>
                        <a:pt x="44" y="74"/>
                      </a:lnTo>
                      <a:lnTo>
                        <a:pt x="44" y="202"/>
                      </a:lnTo>
                      <a:lnTo>
                        <a:pt x="0" y="202"/>
                      </a:lnTo>
                      <a:lnTo>
                        <a:pt x="0" y="0"/>
                      </a:lnTo>
                      <a:lnTo>
                        <a:pt x="41"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175"/>
                <p:cNvSpPr>
                  <a:spLocks noChangeArrowheads="1"/>
                </p:cNvSpPr>
                <p:nvPr/>
              </p:nvSpPr>
              <p:spPr bwMode="auto">
                <a:xfrm>
                  <a:off x="2841270" y="2756110"/>
                  <a:ext cx="141303" cy="132651"/>
                </a:xfrm>
                <a:custGeom>
                  <a:avLst/>
                  <a:gdLst>
                    <a:gd name="T0" fmla="*/ 87 w 215"/>
                    <a:gd name="T1" fmla="*/ 0 h 204"/>
                    <a:gd name="T2" fmla="*/ 128 w 215"/>
                    <a:gd name="T3" fmla="*/ 0 h 204"/>
                    <a:gd name="T4" fmla="*/ 214 w 215"/>
                    <a:gd name="T5" fmla="*/ 203 h 204"/>
                    <a:gd name="T6" fmla="*/ 168 w 215"/>
                    <a:gd name="T7" fmla="*/ 203 h 204"/>
                    <a:gd name="T8" fmla="*/ 149 w 215"/>
                    <a:gd name="T9" fmla="*/ 158 h 204"/>
                    <a:gd name="T10" fmla="*/ 64 w 215"/>
                    <a:gd name="T11" fmla="*/ 158 h 204"/>
                    <a:gd name="T12" fmla="*/ 46 w 215"/>
                    <a:gd name="T13" fmla="*/ 203 h 204"/>
                    <a:gd name="T14" fmla="*/ 0 w 215"/>
                    <a:gd name="T15" fmla="*/ 203 h 204"/>
                    <a:gd name="T16" fmla="*/ 87 w 215"/>
                    <a:gd name="T17" fmla="*/ 0 h 204"/>
                    <a:gd name="T18" fmla="*/ 133 w 215"/>
                    <a:gd name="T19" fmla="*/ 119 h 204"/>
                    <a:gd name="T20" fmla="*/ 107 w 215"/>
                    <a:gd name="T21" fmla="*/ 53 h 204"/>
                    <a:gd name="T22" fmla="*/ 80 w 215"/>
                    <a:gd name="T23" fmla="*/ 119 h 204"/>
                    <a:gd name="T24" fmla="*/ 133 w 215"/>
                    <a:gd name="T25" fmla="*/ 1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204">
                      <a:moveTo>
                        <a:pt x="87" y="0"/>
                      </a:moveTo>
                      <a:lnTo>
                        <a:pt x="128" y="0"/>
                      </a:lnTo>
                      <a:lnTo>
                        <a:pt x="214" y="203"/>
                      </a:lnTo>
                      <a:lnTo>
                        <a:pt x="168" y="203"/>
                      </a:lnTo>
                      <a:lnTo>
                        <a:pt x="149" y="158"/>
                      </a:lnTo>
                      <a:lnTo>
                        <a:pt x="64" y="158"/>
                      </a:lnTo>
                      <a:lnTo>
                        <a:pt x="46" y="203"/>
                      </a:lnTo>
                      <a:lnTo>
                        <a:pt x="0" y="203"/>
                      </a:lnTo>
                      <a:lnTo>
                        <a:pt x="87" y="0"/>
                      </a:lnTo>
                      <a:close/>
                      <a:moveTo>
                        <a:pt x="133" y="119"/>
                      </a:moveTo>
                      <a:lnTo>
                        <a:pt x="107" y="53"/>
                      </a:lnTo>
                      <a:lnTo>
                        <a:pt x="80" y="119"/>
                      </a:lnTo>
                      <a:lnTo>
                        <a:pt x="133" y="119"/>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Freeform 176"/>
                <p:cNvSpPr>
                  <a:spLocks noChangeArrowheads="1"/>
                </p:cNvSpPr>
                <p:nvPr/>
              </p:nvSpPr>
              <p:spPr bwMode="auto">
                <a:xfrm>
                  <a:off x="2994108" y="2756110"/>
                  <a:ext cx="95162" cy="132651"/>
                </a:xfrm>
                <a:custGeom>
                  <a:avLst/>
                  <a:gdLst>
                    <a:gd name="T0" fmla="*/ 0 w 146"/>
                    <a:gd name="T1" fmla="*/ 0 h 203"/>
                    <a:gd name="T2" fmla="*/ 44 w 146"/>
                    <a:gd name="T3" fmla="*/ 0 h 203"/>
                    <a:gd name="T4" fmla="*/ 44 w 146"/>
                    <a:gd name="T5" fmla="*/ 162 h 203"/>
                    <a:gd name="T6" fmla="*/ 145 w 146"/>
                    <a:gd name="T7" fmla="*/ 162 h 203"/>
                    <a:gd name="T8" fmla="*/ 145 w 146"/>
                    <a:gd name="T9" fmla="*/ 202 h 203"/>
                    <a:gd name="T10" fmla="*/ 0 w 146"/>
                    <a:gd name="T11" fmla="*/ 202 h 203"/>
                    <a:gd name="T12" fmla="*/ 0 w 146"/>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146" h="203">
                      <a:moveTo>
                        <a:pt x="0" y="0"/>
                      </a:moveTo>
                      <a:lnTo>
                        <a:pt x="44" y="0"/>
                      </a:lnTo>
                      <a:lnTo>
                        <a:pt x="44" y="162"/>
                      </a:lnTo>
                      <a:lnTo>
                        <a:pt x="145" y="162"/>
                      </a:lnTo>
                      <a:lnTo>
                        <a:pt x="145" y="202"/>
                      </a:lnTo>
                      <a:lnTo>
                        <a:pt x="0" y="202"/>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Freeform 177"/>
                <p:cNvSpPr>
                  <a:spLocks noChangeArrowheads="1"/>
                </p:cNvSpPr>
                <p:nvPr/>
              </p:nvSpPr>
              <p:spPr bwMode="auto">
                <a:xfrm>
                  <a:off x="3063318" y="2756110"/>
                  <a:ext cx="129767" cy="132651"/>
                </a:xfrm>
                <a:custGeom>
                  <a:avLst/>
                  <a:gdLst>
                    <a:gd name="T0" fmla="*/ 77 w 200"/>
                    <a:gd name="T1" fmla="*/ 123 h 203"/>
                    <a:gd name="T2" fmla="*/ 0 w 200"/>
                    <a:gd name="T3" fmla="*/ 0 h 203"/>
                    <a:gd name="T4" fmla="*/ 51 w 200"/>
                    <a:gd name="T5" fmla="*/ 0 h 203"/>
                    <a:gd name="T6" fmla="*/ 100 w 200"/>
                    <a:gd name="T7" fmla="*/ 81 h 203"/>
                    <a:gd name="T8" fmla="*/ 149 w 200"/>
                    <a:gd name="T9" fmla="*/ 0 h 203"/>
                    <a:gd name="T10" fmla="*/ 199 w 200"/>
                    <a:gd name="T11" fmla="*/ 0 h 203"/>
                    <a:gd name="T12" fmla="*/ 121 w 200"/>
                    <a:gd name="T13" fmla="*/ 122 h 203"/>
                    <a:gd name="T14" fmla="*/ 121 w 200"/>
                    <a:gd name="T15" fmla="*/ 202 h 203"/>
                    <a:gd name="T16" fmla="*/ 77 w 200"/>
                    <a:gd name="T17" fmla="*/ 202 h 203"/>
                    <a:gd name="T18" fmla="*/ 77 w 200"/>
                    <a:gd name="T19" fmla="*/ 12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3">
                      <a:moveTo>
                        <a:pt x="77" y="123"/>
                      </a:moveTo>
                      <a:lnTo>
                        <a:pt x="0" y="0"/>
                      </a:lnTo>
                      <a:lnTo>
                        <a:pt x="51" y="0"/>
                      </a:lnTo>
                      <a:lnTo>
                        <a:pt x="100" y="81"/>
                      </a:lnTo>
                      <a:lnTo>
                        <a:pt x="149" y="0"/>
                      </a:lnTo>
                      <a:lnTo>
                        <a:pt x="199" y="0"/>
                      </a:lnTo>
                      <a:lnTo>
                        <a:pt x="121" y="122"/>
                      </a:lnTo>
                      <a:lnTo>
                        <a:pt x="121" y="202"/>
                      </a:lnTo>
                      <a:lnTo>
                        <a:pt x="77" y="202"/>
                      </a:lnTo>
                      <a:lnTo>
                        <a:pt x="77" y="123"/>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1" name="Freeform 178"/>
                <p:cNvSpPr>
                  <a:spLocks noChangeArrowheads="1"/>
                </p:cNvSpPr>
                <p:nvPr/>
              </p:nvSpPr>
              <p:spPr bwMode="auto">
                <a:xfrm>
                  <a:off x="3193084" y="2756110"/>
                  <a:ext cx="109581" cy="132651"/>
                </a:xfrm>
                <a:custGeom>
                  <a:avLst/>
                  <a:gdLst>
                    <a:gd name="T0" fmla="*/ 61 w 168"/>
                    <a:gd name="T1" fmla="*/ 41 h 203"/>
                    <a:gd name="T2" fmla="*/ 0 w 168"/>
                    <a:gd name="T3" fmla="*/ 41 h 203"/>
                    <a:gd name="T4" fmla="*/ 0 w 168"/>
                    <a:gd name="T5" fmla="*/ 0 h 203"/>
                    <a:gd name="T6" fmla="*/ 167 w 168"/>
                    <a:gd name="T7" fmla="*/ 0 h 203"/>
                    <a:gd name="T8" fmla="*/ 167 w 168"/>
                    <a:gd name="T9" fmla="*/ 41 h 203"/>
                    <a:gd name="T10" fmla="*/ 105 w 168"/>
                    <a:gd name="T11" fmla="*/ 41 h 203"/>
                    <a:gd name="T12" fmla="*/ 105 w 168"/>
                    <a:gd name="T13" fmla="*/ 202 h 203"/>
                    <a:gd name="T14" fmla="*/ 61 w 168"/>
                    <a:gd name="T15" fmla="*/ 202 h 203"/>
                    <a:gd name="T16" fmla="*/ 61 w 168"/>
                    <a:gd name="T17" fmla="*/ 4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03">
                      <a:moveTo>
                        <a:pt x="61" y="41"/>
                      </a:moveTo>
                      <a:lnTo>
                        <a:pt x="0" y="41"/>
                      </a:lnTo>
                      <a:lnTo>
                        <a:pt x="0" y="0"/>
                      </a:lnTo>
                      <a:lnTo>
                        <a:pt x="167" y="0"/>
                      </a:lnTo>
                      <a:lnTo>
                        <a:pt x="167" y="41"/>
                      </a:lnTo>
                      <a:lnTo>
                        <a:pt x="105" y="41"/>
                      </a:lnTo>
                      <a:lnTo>
                        <a:pt x="105" y="202"/>
                      </a:lnTo>
                      <a:lnTo>
                        <a:pt x="61" y="202"/>
                      </a:lnTo>
                      <a:lnTo>
                        <a:pt x="61" y="41"/>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179"/>
                <p:cNvSpPr>
                  <a:spLocks noChangeArrowheads="1"/>
                </p:cNvSpPr>
                <p:nvPr/>
              </p:nvSpPr>
              <p:spPr bwMode="auto">
                <a:xfrm>
                  <a:off x="3314201" y="2756110"/>
                  <a:ext cx="28837" cy="132651"/>
                </a:xfrm>
                <a:custGeom>
                  <a:avLst/>
                  <a:gdLst>
                    <a:gd name="T0" fmla="*/ 0 w 46"/>
                    <a:gd name="T1" fmla="*/ 0 h 203"/>
                    <a:gd name="T2" fmla="*/ 45 w 46"/>
                    <a:gd name="T3" fmla="*/ 0 h 203"/>
                    <a:gd name="T4" fmla="*/ 45 w 46"/>
                    <a:gd name="T5" fmla="*/ 202 h 203"/>
                    <a:gd name="T6" fmla="*/ 0 w 46"/>
                    <a:gd name="T7" fmla="*/ 202 h 203"/>
                    <a:gd name="T8" fmla="*/ 0 w 46"/>
                    <a:gd name="T9" fmla="*/ 0 h 203"/>
                  </a:gdLst>
                  <a:ahLst/>
                  <a:cxnLst>
                    <a:cxn ang="0">
                      <a:pos x="T0" y="T1"/>
                    </a:cxn>
                    <a:cxn ang="0">
                      <a:pos x="T2" y="T3"/>
                    </a:cxn>
                    <a:cxn ang="0">
                      <a:pos x="T4" y="T5"/>
                    </a:cxn>
                    <a:cxn ang="0">
                      <a:pos x="T6" y="T7"/>
                    </a:cxn>
                    <a:cxn ang="0">
                      <a:pos x="T8" y="T9"/>
                    </a:cxn>
                  </a:cxnLst>
                  <a:rect l="0" t="0" r="r" b="b"/>
                  <a:pathLst>
                    <a:path w="46" h="203">
                      <a:moveTo>
                        <a:pt x="0" y="0"/>
                      </a:moveTo>
                      <a:lnTo>
                        <a:pt x="45" y="0"/>
                      </a:lnTo>
                      <a:lnTo>
                        <a:pt x="45" y="202"/>
                      </a:lnTo>
                      <a:lnTo>
                        <a:pt x="0" y="202"/>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Freeform 180"/>
                <p:cNvSpPr>
                  <a:spLocks noChangeArrowheads="1"/>
                </p:cNvSpPr>
                <p:nvPr/>
              </p:nvSpPr>
              <p:spPr bwMode="auto">
                <a:xfrm>
                  <a:off x="3363225" y="2756110"/>
                  <a:ext cx="121116" cy="135534"/>
                </a:xfrm>
                <a:custGeom>
                  <a:avLst/>
                  <a:gdLst>
                    <a:gd name="T0" fmla="*/ 0 w 187"/>
                    <a:gd name="T1" fmla="*/ 105 h 209"/>
                    <a:gd name="T2" fmla="*/ 0 w 187"/>
                    <a:gd name="T3" fmla="*/ 104 h 209"/>
                    <a:gd name="T4" fmla="*/ 105 w 187"/>
                    <a:gd name="T5" fmla="*/ 0 h 209"/>
                    <a:gd name="T6" fmla="*/ 185 w 187"/>
                    <a:gd name="T7" fmla="*/ 31 h 209"/>
                    <a:gd name="T8" fmla="*/ 156 w 187"/>
                    <a:gd name="T9" fmla="*/ 64 h 209"/>
                    <a:gd name="T10" fmla="*/ 105 w 187"/>
                    <a:gd name="T11" fmla="*/ 41 h 209"/>
                    <a:gd name="T12" fmla="*/ 46 w 187"/>
                    <a:gd name="T13" fmla="*/ 104 h 209"/>
                    <a:gd name="T14" fmla="*/ 46 w 187"/>
                    <a:gd name="T15" fmla="*/ 104 h 209"/>
                    <a:gd name="T16" fmla="*/ 105 w 187"/>
                    <a:gd name="T17" fmla="*/ 168 h 209"/>
                    <a:gd name="T18" fmla="*/ 158 w 187"/>
                    <a:gd name="T19" fmla="*/ 144 h 209"/>
                    <a:gd name="T20" fmla="*/ 186 w 187"/>
                    <a:gd name="T21" fmla="*/ 172 h 209"/>
                    <a:gd name="T22" fmla="*/ 103 w 187"/>
                    <a:gd name="T23" fmla="*/ 208 h 209"/>
                    <a:gd name="T24" fmla="*/ 0 w 187"/>
                    <a:gd name="T25"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09">
                      <a:moveTo>
                        <a:pt x="0" y="105"/>
                      </a:moveTo>
                      <a:lnTo>
                        <a:pt x="0" y="104"/>
                      </a:lnTo>
                      <a:cubicBezTo>
                        <a:pt x="0" y="47"/>
                        <a:pt x="43" y="0"/>
                        <a:pt x="105" y="0"/>
                      </a:cubicBezTo>
                      <a:cubicBezTo>
                        <a:pt x="143" y="0"/>
                        <a:pt x="166" y="13"/>
                        <a:pt x="185" y="31"/>
                      </a:cubicBezTo>
                      <a:lnTo>
                        <a:pt x="156" y="64"/>
                      </a:lnTo>
                      <a:cubicBezTo>
                        <a:pt x="141" y="49"/>
                        <a:pt x="125" y="41"/>
                        <a:pt x="105" y="41"/>
                      </a:cubicBezTo>
                      <a:cubicBezTo>
                        <a:pt x="71" y="41"/>
                        <a:pt x="46" y="69"/>
                        <a:pt x="46" y="104"/>
                      </a:cubicBezTo>
                      <a:lnTo>
                        <a:pt x="46" y="104"/>
                      </a:lnTo>
                      <a:cubicBezTo>
                        <a:pt x="46" y="139"/>
                        <a:pt x="70" y="168"/>
                        <a:pt x="105" y="168"/>
                      </a:cubicBezTo>
                      <a:cubicBezTo>
                        <a:pt x="128" y="168"/>
                        <a:pt x="142" y="158"/>
                        <a:pt x="158" y="144"/>
                      </a:cubicBezTo>
                      <a:lnTo>
                        <a:pt x="186" y="172"/>
                      </a:lnTo>
                      <a:cubicBezTo>
                        <a:pt x="165" y="195"/>
                        <a:pt x="142" y="208"/>
                        <a:pt x="103" y="208"/>
                      </a:cubicBezTo>
                      <a:cubicBezTo>
                        <a:pt x="44" y="208"/>
                        <a:pt x="0" y="163"/>
                        <a:pt x="0" y="105"/>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4" name="Freeform 181"/>
                <p:cNvSpPr>
                  <a:spLocks noChangeArrowheads="1"/>
                </p:cNvSpPr>
                <p:nvPr/>
              </p:nvSpPr>
              <p:spPr bwMode="auto">
                <a:xfrm>
                  <a:off x="3490109" y="2756110"/>
                  <a:ext cx="106697" cy="135534"/>
                </a:xfrm>
                <a:custGeom>
                  <a:avLst/>
                  <a:gdLst>
                    <a:gd name="T0" fmla="*/ 0 w 161"/>
                    <a:gd name="T1" fmla="*/ 175 h 208"/>
                    <a:gd name="T2" fmla="*/ 26 w 161"/>
                    <a:gd name="T3" fmla="*/ 143 h 208"/>
                    <a:gd name="T4" fmla="*/ 87 w 161"/>
                    <a:gd name="T5" fmla="*/ 168 h 208"/>
                    <a:gd name="T6" fmla="*/ 116 w 161"/>
                    <a:gd name="T7" fmla="*/ 149 h 208"/>
                    <a:gd name="T8" fmla="*/ 116 w 161"/>
                    <a:gd name="T9" fmla="*/ 148 h 208"/>
                    <a:gd name="T10" fmla="*/ 75 w 161"/>
                    <a:gd name="T11" fmla="*/ 123 h 208"/>
                    <a:gd name="T12" fmla="*/ 8 w 161"/>
                    <a:gd name="T13" fmla="*/ 61 h 208"/>
                    <a:gd name="T14" fmla="*/ 8 w 161"/>
                    <a:gd name="T15" fmla="*/ 60 h 208"/>
                    <a:gd name="T16" fmla="*/ 79 w 161"/>
                    <a:gd name="T17" fmla="*/ 0 h 208"/>
                    <a:gd name="T18" fmla="*/ 154 w 161"/>
                    <a:gd name="T19" fmla="*/ 25 h 208"/>
                    <a:gd name="T20" fmla="*/ 131 w 161"/>
                    <a:gd name="T21" fmla="*/ 59 h 208"/>
                    <a:gd name="T22" fmla="*/ 78 w 161"/>
                    <a:gd name="T23" fmla="*/ 39 h 208"/>
                    <a:gd name="T24" fmla="*/ 52 w 161"/>
                    <a:gd name="T25" fmla="*/ 56 h 208"/>
                    <a:gd name="T26" fmla="*/ 52 w 161"/>
                    <a:gd name="T27" fmla="*/ 57 h 208"/>
                    <a:gd name="T28" fmla="*/ 96 w 161"/>
                    <a:gd name="T29" fmla="*/ 83 h 208"/>
                    <a:gd name="T30" fmla="*/ 160 w 161"/>
                    <a:gd name="T31" fmla="*/ 144 h 208"/>
                    <a:gd name="T32" fmla="*/ 160 w 161"/>
                    <a:gd name="T33" fmla="*/ 144 h 208"/>
                    <a:gd name="T34" fmla="*/ 86 w 161"/>
                    <a:gd name="T35" fmla="*/ 207 h 208"/>
                    <a:gd name="T36" fmla="*/ 0 w 161"/>
                    <a:gd name="T37" fmla="*/ 17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208">
                      <a:moveTo>
                        <a:pt x="0" y="175"/>
                      </a:moveTo>
                      <a:lnTo>
                        <a:pt x="26" y="143"/>
                      </a:lnTo>
                      <a:cubicBezTo>
                        <a:pt x="45" y="158"/>
                        <a:pt x="64" y="168"/>
                        <a:pt x="87" y="168"/>
                      </a:cubicBezTo>
                      <a:cubicBezTo>
                        <a:pt x="105" y="168"/>
                        <a:pt x="116" y="161"/>
                        <a:pt x="116" y="149"/>
                      </a:cubicBezTo>
                      <a:lnTo>
                        <a:pt x="116" y="148"/>
                      </a:lnTo>
                      <a:cubicBezTo>
                        <a:pt x="116" y="137"/>
                        <a:pt x="109" y="131"/>
                        <a:pt x="75" y="123"/>
                      </a:cubicBezTo>
                      <a:cubicBezTo>
                        <a:pt x="34" y="112"/>
                        <a:pt x="8" y="101"/>
                        <a:pt x="8" y="61"/>
                      </a:cubicBezTo>
                      <a:lnTo>
                        <a:pt x="8" y="60"/>
                      </a:lnTo>
                      <a:cubicBezTo>
                        <a:pt x="8" y="24"/>
                        <a:pt x="38" y="0"/>
                        <a:pt x="79" y="0"/>
                      </a:cubicBezTo>
                      <a:cubicBezTo>
                        <a:pt x="108" y="0"/>
                        <a:pt x="133" y="9"/>
                        <a:pt x="154" y="25"/>
                      </a:cubicBezTo>
                      <a:lnTo>
                        <a:pt x="131" y="59"/>
                      </a:lnTo>
                      <a:cubicBezTo>
                        <a:pt x="113" y="46"/>
                        <a:pt x="95" y="39"/>
                        <a:pt x="78" y="39"/>
                      </a:cubicBezTo>
                      <a:cubicBezTo>
                        <a:pt x="61" y="39"/>
                        <a:pt x="52" y="46"/>
                        <a:pt x="52" y="56"/>
                      </a:cubicBezTo>
                      <a:lnTo>
                        <a:pt x="52" y="57"/>
                      </a:lnTo>
                      <a:cubicBezTo>
                        <a:pt x="52" y="70"/>
                        <a:pt x="61" y="74"/>
                        <a:pt x="96" y="83"/>
                      </a:cubicBezTo>
                      <a:cubicBezTo>
                        <a:pt x="137" y="94"/>
                        <a:pt x="160" y="109"/>
                        <a:pt x="160" y="144"/>
                      </a:cubicBezTo>
                      <a:lnTo>
                        <a:pt x="160" y="144"/>
                      </a:lnTo>
                      <a:cubicBezTo>
                        <a:pt x="160" y="184"/>
                        <a:pt x="129" y="207"/>
                        <a:pt x="86" y="207"/>
                      </a:cubicBezTo>
                      <a:cubicBezTo>
                        <a:pt x="55" y="207"/>
                        <a:pt x="24" y="196"/>
                        <a:pt x="0" y="175"/>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5" name="Freeform 182"/>
                <p:cNvSpPr>
                  <a:spLocks noChangeArrowheads="1"/>
                </p:cNvSpPr>
                <p:nvPr/>
              </p:nvSpPr>
              <p:spPr bwMode="auto">
                <a:xfrm>
                  <a:off x="1474386" y="2574435"/>
                  <a:ext cx="80744" cy="118234"/>
                </a:xfrm>
                <a:custGeom>
                  <a:avLst/>
                  <a:gdLst>
                    <a:gd name="T0" fmla="*/ 92 w 124"/>
                    <a:gd name="T1" fmla="*/ 182 h 183"/>
                    <a:gd name="T2" fmla="*/ 51 w 124"/>
                    <a:gd name="T3" fmla="*/ 97 h 183"/>
                    <a:gd name="T4" fmla="*/ 27 w 124"/>
                    <a:gd name="T5" fmla="*/ 43 h 183"/>
                    <a:gd name="T6" fmla="*/ 27 w 124"/>
                    <a:gd name="T7" fmla="*/ 43 h 183"/>
                    <a:gd name="T8" fmla="*/ 29 w 124"/>
                    <a:gd name="T9" fmla="*/ 94 h 183"/>
                    <a:gd name="T10" fmla="*/ 30 w 124"/>
                    <a:gd name="T11" fmla="*/ 182 h 183"/>
                    <a:gd name="T12" fmla="*/ 0 w 124"/>
                    <a:gd name="T13" fmla="*/ 182 h 183"/>
                    <a:gd name="T14" fmla="*/ 0 w 124"/>
                    <a:gd name="T15" fmla="*/ 0 h 183"/>
                    <a:gd name="T16" fmla="*/ 34 w 124"/>
                    <a:gd name="T17" fmla="*/ 0 h 183"/>
                    <a:gd name="T18" fmla="*/ 78 w 124"/>
                    <a:gd name="T19" fmla="*/ 89 h 183"/>
                    <a:gd name="T20" fmla="*/ 97 w 124"/>
                    <a:gd name="T21" fmla="*/ 136 h 183"/>
                    <a:gd name="T22" fmla="*/ 98 w 124"/>
                    <a:gd name="T23" fmla="*/ 135 h 183"/>
                    <a:gd name="T24" fmla="*/ 95 w 124"/>
                    <a:gd name="T25" fmla="*/ 83 h 183"/>
                    <a:gd name="T26" fmla="*/ 95 w 124"/>
                    <a:gd name="T27" fmla="*/ 0 h 183"/>
                    <a:gd name="T28" fmla="*/ 123 w 124"/>
                    <a:gd name="T29" fmla="*/ 0 h 183"/>
                    <a:gd name="T30" fmla="*/ 123 w 124"/>
                    <a:gd name="T31" fmla="*/ 182 h 183"/>
                    <a:gd name="T32" fmla="*/ 92 w 124"/>
                    <a:gd name="T33" fmla="*/ 18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83">
                      <a:moveTo>
                        <a:pt x="92" y="182"/>
                      </a:moveTo>
                      <a:lnTo>
                        <a:pt x="51" y="97"/>
                      </a:lnTo>
                      <a:cubicBezTo>
                        <a:pt x="41" y="76"/>
                        <a:pt x="31" y="53"/>
                        <a:pt x="27" y="43"/>
                      </a:cubicBezTo>
                      <a:lnTo>
                        <a:pt x="27" y="43"/>
                      </a:lnTo>
                      <a:cubicBezTo>
                        <a:pt x="28" y="59"/>
                        <a:pt x="28" y="78"/>
                        <a:pt x="29" y="94"/>
                      </a:cubicBezTo>
                      <a:lnTo>
                        <a:pt x="30" y="182"/>
                      </a:lnTo>
                      <a:lnTo>
                        <a:pt x="0" y="182"/>
                      </a:lnTo>
                      <a:lnTo>
                        <a:pt x="0" y="0"/>
                      </a:lnTo>
                      <a:lnTo>
                        <a:pt x="34" y="0"/>
                      </a:lnTo>
                      <a:lnTo>
                        <a:pt x="78" y="89"/>
                      </a:lnTo>
                      <a:cubicBezTo>
                        <a:pt x="87" y="106"/>
                        <a:pt x="95" y="128"/>
                        <a:pt x="97" y="136"/>
                      </a:cubicBezTo>
                      <a:lnTo>
                        <a:pt x="98" y="135"/>
                      </a:lnTo>
                      <a:cubicBezTo>
                        <a:pt x="97" y="126"/>
                        <a:pt x="95" y="100"/>
                        <a:pt x="95" y="83"/>
                      </a:cubicBezTo>
                      <a:lnTo>
                        <a:pt x="95" y="0"/>
                      </a:lnTo>
                      <a:lnTo>
                        <a:pt x="123" y="0"/>
                      </a:lnTo>
                      <a:lnTo>
                        <a:pt x="123" y="182"/>
                      </a:lnTo>
                      <a:lnTo>
                        <a:pt x="92" y="182"/>
                      </a:ln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6" name="Freeform 183"/>
                <p:cNvSpPr>
                  <a:spLocks noChangeArrowheads="1"/>
                </p:cNvSpPr>
                <p:nvPr/>
              </p:nvSpPr>
              <p:spPr bwMode="auto">
                <a:xfrm>
                  <a:off x="1569550" y="2606157"/>
                  <a:ext cx="74977" cy="92279"/>
                </a:xfrm>
                <a:custGeom>
                  <a:avLst/>
                  <a:gdLst>
                    <a:gd name="T0" fmla="*/ 32 w 113"/>
                    <a:gd name="T1" fmla="*/ 80 h 141"/>
                    <a:gd name="T2" fmla="*/ 65 w 113"/>
                    <a:gd name="T3" fmla="*/ 118 h 141"/>
                    <a:gd name="T4" fmla="*/ 98 w 113"/>
                    <a:gd name="T5" fmla="*/ 104 h 141"/>
                    <a:gd name="T6" fmla="*/ 109 w 113"/>
                    <a:gd name="T7" fmla="*/ 122 h 141"/>
                    <a:gd name="T8" fmla="*/ 61 w 113"/>
                    <a:gd name="T9" fmla="*/ 140 h 141"/>
                    <a:gd name="T10" fmla="*/ 0 w 113"/>
                    <a:gd name="T11" fmla="*/ 70 h 141"/>
                    <a:gd name="T12" fmla="*/ 17 w 113"/>
                    <a:gd name="T13" fmla="*/ 18 h 141"/>
                    <a:gd name="T14" fmla="*/ 57 w 113"/>
                    <a:gd name="T15" fmla="*/ 0 h 141"/>
                    <a:gd name="T16" fmla="*/ 94 w 113"/>
                    <a:gd name="T17" fmla="*/ 13 h 141"/>
                    <a:gd name="T18" fmla="*/ 112 w 113"/>
                    <a:gd name="T19" fmla="*/ 72 h 141"/>
                    <a:gd name="T20" fmla="*/ 112 w 113"/>
                    <a:gd name="T21" fmla="*/ 78 h 141"/>
                    <a:gd name="T22" fmla="*/ 32 w 113"/>
                    <a:gd name="T23" fmla="*/ 78 h 141"/>
                    <a:gd name="T24" fmla="*/ 32 w 113"/>
                    <a:gd name="T25" fmla="*/ 80 h 141"/>
                    <a:gd name="T26" fmla="*/ 57 w 113"/>
                    <a:gd name="T27" fmla="*/ 22 h 141"/>
                    <a:gd name="T28" fmla="*/ 32 w 113"/>
                    <a:gd name="T29" fmla="*/ 56 h 141"/>
                    <a:gd name="T30" fmla="*/ 81 w 113"/>
                    <a:gd name="T31" fmla="*/ 56 h 141"/>
                    <a:gd name="T32" fmla="*/ 57 w 113"/>
                    <a:gd name="T33"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41">
                      <a:moveTo>
                        <a:pt x="32" y="80"/>
                      </a:moveTo>
                      <a:cubicBezTo>
                        <a:pt x="32" y="98"/>
                        <a:pt x="39" y="118"/>
                        <a:pt x="65" y="118"/>
                      </a:cubicBezTo>
                      <a:cubicBezTo>
                        <a:pt x="77" y="118"/>
                        <a:pt x="88" y="113"/>
                        <a:pt x="98" y="104"/>
                      </a:cubicBezTo>
                      <a:lnTo>
                        <a:pt x="109" y="122"/>
                      </a:lnTo>
                      <a:cubicBezTo>
                        <a:pt x="95" y="134"/>
                        <a:pt x="79" y="140"/>
                        <a:pt x="61" y="140"/>
                      </a:cubicBezTo>
                      <a:cubicBezTo>
                        <a:pt x="24" y="140"/>
                        <a:pt x="0" y="113"/>
                        <a:pt x="0" y="70"/>
                      </a:cubicBezTo>
                      <a:cubicBezTo>
                        <a:pt x="0" y="46"/>
                        <a:pt x="5" y="31"/>
                        <a:pt x="17" y="18"/>
                      </a:cubicBezTo>
                      <a:cubicBezTo>
                        <a:pt x="27" y="5"/>
                        <a:pt x="41" y="0"/>
                        <a:pt x="57" y="0"/>
                      </a:cubicBezTo>
                      <a:cubicBezTo>
                        <a:pt x="71" y="0"/>
                        <a:pt x="83" y="3"/>
                        <a:pt x="94" y="13"/>
                      </a:cubicBezTo>
                      <a:cubicBezTo>
                        <a:pt x="106" y="24"/>
                        <a:pt x="112" y="40"/>
                        <a:pt x="112" y="72"/>
                      </a:cubicBezTo>
                      <a:lnTo>
                        <a:pt x="112" y="78"/>
                      </a:lnTo>
                      <a:lnTo>
                        <a:pt x="32" y="78"/>
                      </a:lnTo>
                      <a:lnTo>
                        <a:pt x="32" y="80"/>
                      </a:lnTo>
                      <a:close/>
                      <a:moveTo>
                        <a:pt x="57" y="22"/>
                      </a:moveTo>
                      <a:cubicBezTo>
                        <a:pt x="41" y="22"/>
                        <a:pt x="32" y="35"/>
                        <a:pt x="32" y="56"/>
                      </a:cubicBezTo>
                      <a:lnTo>
                        <a:pt x="81" y="56"/>
                      </a:lnTo>
                      <a:cubicBezTo>
                        <a:pt x="81" y="35"/>
                        <a:pt x="72" y="22"/>
                        <a:pt x="57" y="22"/>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7" name="Freeform 184"/>
                <p:cNvSpPr>
                  <a:spLocks noChangeArrowheads="1"/>
                </p:cNvSpPr>
                <p:nvPr/>
              </p:nvSpPr>
              <p:spPr bwMode="auto">
                <a:xfrm>
                  <a:off x="1653177" y="2606157"/>
                  <a:ext cx="118234" cy="89395"/>
                </a:xfrm>
                <a:custGeom>
                  <a:avLst/>
                  <a:gdLst>
                    <a:gd name="T0" fmla="*/ 141 w 180"/>
                    <a:gd name="T1" fmla="*/ 136 h 137"/>
                    <a:gd name="T2" fmla="*/ 114 w 180"/>
                    <a:gd name="T3" fmla="*/ 136 h 137"/>
                    <a:gd name="T4" fmla="*/ 97 w 180"/>
                    <a:gd name="T5" fmla="*/ 74 h 137"/>
                    <a:gd name="T6" fmla="*/ 89 w 180"/>
                    <a:gd name="T7" fmla="*/ 38 h 137"/>
                    <a:gd name="T8" fmla="*/ 88 w 180"/>
                    <a:gd name="T9" fmla="*/ 38 h 137"/>
                    <a:gd name="T10" fmla="*/ 79 w 180"/>
                    <a:gd name="T11" fmla="*/ 76 h 137"/>
                    <a:gd name="T12" fmla="*/ 63 w 180"/>
                    <a:gd name="T13" fmla="*/ 136 h 137"/>
                    <a:gd name="T14" fmla="*/ 36 w 180"/>
                    <a:gd name="T15" fmla="*/ 136 h 137"/>
                    <a:gd name="T16" fmla="*/ 0 w 180"/>
                    <a:gd name="T17" fmla="*/ 4 h 137"/>
                    <a:gd name="T18" fmla="*/ 28 w 180"/>
                    <a:gd name="T19" fmla="*/ 0 h 137"/>
                    <a:gd name="T20" fmla="*/ 43 w 180"/>
                    <a:gd name="T21" fmla="*/ 64 h 137"/>
                    <a:gd name="T22" fmla="*/ 50 w 180"/>
                    <a:gd name="T23" fmla="*/ 100 h 137"/>
                    <a:gd name="T24" fmla="*/ 51 w 180"/>
                    <a:gd name="T25" fmla="*/ 100 h 137"/>
                    <a:gd name="T26" fmla="*/ 58 w 180"/>
                    <a:gd name="T27" fmla="*/ 64 h 137"/>
                    <a:gd name="T28" fmla="*/ 75 w 180"/>
                    <a:gd name="T29" fmla="*/ 2 h 137"/>
                    <a:gd name="T30" fmla="*/ 104 w 180"/>
                    <a:gd name="T31" fmla="*/ 2 h 137"/>
                    <a:gd name="T32" fmla="*/ 119 w 180"/>
                    <a:gd name="T33" fmla="*/ 62 h 137"/>
                    <a:gd name="T34" fmla="*/ 127 w 180"/>
                    <a:gd name="T35" fmla="*/ 100 h 137"/>
                    <a:gd name="T36" fmla="*/ 128 w 180"/>
                    <a:gd name="T37" fmla="*/ 100 h 137"/>
                    <a:gd name="T38" fmla="*/ 135 w 180"/>
                    <a:gd name="T39" fmla="*/ 64 h 137"/>
                    <a:gd name="T40" fmla="*/ 149 w 180"/>
                    <a:gd name="T41" fmla="*/ 2 h 137"/>
                    <a:gd name="T42" fmla="*/ 179 w 180"/>
                    <a:gd name="T43" fmla="*/ 2 h 137"/>
                    <a:gd name="T44" fmla="*/ 141 w 180"/>
                    <a:gd name="T45" fmla="*/ 13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137">
                      <a:moveTo>
                        <a:pt x="141" y="136"/>
                      </a:moveTo>
                      <a:lnTo>
                        <a:pt x="114" y="136"/>
                      </a:lnTo>
                      <a:lnTo>
                        <a:pt x="97" y="74"/>
                      </a:lnTo>
                      <a:cubicBezTo>
                        <a:pt x="93" y="59"/>
                        <a:pt x="89" y="38"/>
                        <a:pt x="89" y="38"/>
                      </a:cubicBezTo>
                      <a:lnTo>
                        <a:pt x="88" y="38"/>
                      </a:lnTo>
                      <a:cubicBezTo>
                        <a:pt x="88" y="38"/>
                        <a:pt x="86" y="51"/>
                        <a:pt x="79" y="76"/>
                      </a:cubicBezTo>
                      <a:lnTo>
                        <a:pt x="63" y="136"/>
                      </a:lnTo>
                      <a:lnTo>
                        <a:pt x="36" y="136"/>
                      </a:lnTo>
                      <a:lnTo>
                        <a:pt x="0" y="4"/>
                      </a:lnTo>
                      <a:lnTo>
                        <a:pt x="28" y="0"/>
                      </a:lnTo>
                      <a:lnTo>
                        <a:pt x="43" y="64"/>
                      </a:lnTo>
                      <a:cubicBezTo>
                        <a:pt x="47" y="81"/>
                        <a:pt x="50" y="100"/>
                        <a:pt x="50" y="100"/>
                      </a:cubicBezTo>
                      <a:lnTo>
                        <a:pt x="51" y="100"/>
                      </a:lnTo>
                      <a:cubicBezTo>
                        <a:pt x="51" y="100"/>
                        <a:pt x="53" y="82"/>
                        <a:pt x="58" y="64"/>
                      </a:cubicBezTo>
                      <a:lnTo>
                        <a:pt x="75" y="2"/>
                      </a:lnTo>
                      <a:lnTo>
                        <a:pt x="104" y="2"/>
                      </a:lnTo>
                      <a:lnTo>
                        <a:pt x="119" y="62"/>
                      </a:lnTo>
                      <a:cubicBezTo>
                        <a:pt x="125" y="84"/>
                        <a:pt x="127" y="100"/>
                        <a:pt x="127" y="100"/>
                      </a:cubicBezTo>
                      <a:lnTo>
                        <a:pt x="128" y="100"/>
                      </a:lnTo>
                      <a:cubicBezTo>
                        <a:pt x="128" y="100"/>
                        <a:pt x="131" y="80"/>
                        <a:pt x="135" y="64"/>
                      </a:cubicBezTo>
                      <a:lnTo>
                        <a:pt x="149" y="2"/>
                      </a:lnTo>
                      <a:lnTo>
                        <a:pt x="179" y="2"/>
                      </a:lnTo>
                      <a:lnTo>
                        <a:pt x="141" y="136"/>
                      </a:ln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8" name="Freeform 185"/>
                <p:cNvSpPr>
                  <a:spLocks noChangeArrowheads="1"/>
                </p:cNvSpPr>
                <p:nvPr/>
              </p:nvSpPr>
              <p:spPr bwMode="auto">
                <a:xfrm>
                  <a:off x="1820433" y="2574435"/>
                  <a:ext cx="83629" cy="118234"/>
                </a:xfrm>
                <a:custGeom>
                  <a:avLst/>
                  <a:gdLst>
                    <a:gd name="T0" fmla="*/ 89 w 126"/>
                    <a:gd name="T1" fmla="*/ 182 h 183"/>
                    <a:gd name="T2" fmla="*/ 73 w 126"/>
                    <a:gd name="T3" fmla="*/ 154 h 183"/>
                    <a:gd name="T4" fmla="*/ 42 w 126"/>
                    <a:gd name="T5" fmla="*/ 109 h 183"/>
                    <a:gd name="T6" fmla="*/ 30 w 126"/>
                    <a:gd name="T7" fmla="*/ 104 h 183"/>
                    <a:gd name="T8" fmla="*/ 30 w 126"/>
                    <a:gd name="T9" fmla="*/ 182 h 183"/>
                    <a:gd name="T10" fmla="*/ 0 w 126"/>
                    <a:gd name="T11" fmla="*/ 182 h 183"/>
                    <a:gd name="T12" fmla="*/ 0 w 126"/>
                    <a:gd name="T13" fmla="*/ 0 h 183"/>
                    <a:gd name="T14" fmla="*/ 56 w 126"/>
                    <a:gd name="T15" fmla="*/ 0 h 183"/>
                    <a:gd name="T16" fmla="*/ 115 w 126"/>
                    <a:gd name="T17" fmla="*/ 52 h 183"/>
                    <a:gd name="T18" fmla="*/ 70 w 126"/>
                    <a:gd name="T19" fmla="*/ 102 h 183"/>
                    <a:gd name="T20" fmla="*/ 98 w 126"/>
                    <a:gd name="T21" fmla="*/ 139 h 183"/>
                    <a:gd name="T22" fmla="*/ 125 w 126"/>
                    <a:gd name="T23" fmla="*/ 182 h 183"/>
                    <a:gd name="T24" fmla="*/ 89 w 126"/>
                    <a:gd name="T25" fmla="*/ 182 h 183"/>
                    <a:gd name="T26" fmla="*/ 46 w 126"/>
                    <a:gd name="T27" fmla="*/ 24 h 183"/>
                    <a:gd name="T28" fmla="*/ 30 w 126"/>
                    <a:gd name="T29" fmla="*/ 24 h 183"/>
                    <a:gd name="T30" fmla="*/ 30 w 126"/>
                    <a:gd name="T31" fmla="*/ 82 h 183"/>
                    <a:gd name="T32" fmla="*/ 45 w 126"/>
                    <a:gd name="T33" fmla="*/ 82 h 183"/>
                    <a:gd name="T34" fmla="*/ 75 w 126"/>
                    <a:gd name="T35" fmla="*/ 74 h 183"/>
                    <a:gd name="T36" fmla="*/ 83 w 126"/>
                    <a:gd name="T37" fmla="*/ 52 h 183"/>
                    <a:gd name="T38" fmla="*/ 46 w 126"/>
                    <a:gd name="T39" fmla="*/ 2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83">
                      <a:moveTo>
                        <a:pt x="89" y="182"/>
                      </a:moveTo>
                      <a:lnTo>
                        <a:pt x="73" y="154"/>
                      </a:lnTo>
                      <a:cubicBezTo>
                        <a:pt x="60" y="132"/>
                        <a:pt x="52" y="119"/>
                        <a:pt x="42" y="109"/>
                      </a:cubicBezTo>
                      <a:cubicBezTo>
                        <a:pt x="38" y="106"/>
                        <a:pt x="36" y="104"/>
                        <a:pt x="30" y="104"/>
                      </a:cubicBezTo>
                      <a:lnTo>
                        <a:pt x="30" y="182"/>
                      </a:lnTo>
                      <a:lnTo>
                        <a:pt x="0" y="182"/>
                      </a:lnTo>
                      <a:lnTo>
                        <a:pt x="0" y="0"/>
                      </a:lnTo>
                      <a:lnTo>
                        <a:pt x="56" y="0"/>
                      </a:lnTo>
                      <a:cubicBezTo>
                        <a:pt x="97" y="0"/>
                        <a:pt x="115" y="24"/>
                        <a:pt x="115" y="52"/>
                      </a:cubicBezTo>
                      <a:cubicBezTo>
                        <a:pt x="115" y="78"/>
                        <a:pt x="98" y="102"/>
                        <a:pt x="70" y="102"/>
                      </a:cubicBezTo>
                      <a:cubicBezTo>
                        <a:pt x="76" y="106"/>
                        <a:pt x="88" y="123"/>
                        <a:pt x="98" y="139"/>
                      </a:cubicBezTo>
                      <a:lnTo>
                        <a:pt x="125" y="182"/>
                      </a:lnTo>
                      <a:lnTo>
                        <a:pt x="89" y="182"/>
                      </a:lnTo>
                      <a:close/>
                      <a:moveTo>
                        <a:pt x="46" y="24"/>
                      </a:moveTo>
                      <a:lnTo>
                        <a:pt x="30" y="24"/>
                      </a:lnTo>
                      <a:lnTo>
                        <a:pt x="30" y="82"/>
                      </a:lnTo>
                      <a:lnTo>
                        <a:pt x="45" y="82"/>
                      </a:lnTo>
                      <a:cubicBezTo>
                        <a:pt x="61" y="82"/>
                        <a:pt x="70" y="80"/>
                        <a:pt x="75" y="74"/>
                      </a:cubicBezTo>
                      <a:cubicBezTo>
                        <a:pt x="80" y="69"/>
                        <a:pt x="83" y="62"/>
                        <a:pt x="83" y="52"/>
                      </a:cubicBezTo>
                      <a:cubicBezTo>
                        <a:pt x="83" y="34"/>
                        <a:pt x="73" y="24"/>
                        <a:pt x="46" y="24"/>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Freeform 186"/>
                <p:cNvSpPr>
                  <a:spLocks noChangeArrowheads="1"/>
                </p:cNvSpPr>
                <p:nvPr/>
              </p:nvSpPr>
              <p:spPr bwMode="auto">
                <a:xfrm>
                  <a:off x="1909829" y="2606157"/>
                  <a:ext cx="72092" cy="92279"/>
                </a:xfrm>
                <a:custGeom>
                  <a:avLst/>
                  <a:gdLst>
                    <a:gd name="T0" fmla="*/ 32 w 112"/>
                    <a:gd name="T1" fmla="*/ 80 h 141"/>
                    <a:gd name="T2" fmla="*/ 65 w 112"/>
                    <a:gd name="T3" fmla="*/ 118 h 141"/>
                    <a:gd name="T4" fmla="*/ 98 w 112"/>
                    <a:gd name="T5" fmla="*/ 104 h 141"/>
                    <a:gd name="T6" fmla="*/ 109 w 112"/>
                    <a:gd name="T7" fmla="*/ 122 h 141"/>
                    <a:gd name="T8" fmla="*/ 61 w 112"/>
                    <a:gd name="T9" fmla="*/ 140 h 141"/>
                    <a:gd name="T10" fmla="*/ 0 w 112"/>
                    <a:gd name="T11" fmla="*/ 70 h 141"/>
                    <a:gd name="T12" fmla="*/ 16 w 112"/>
                    <a:gd name="T13" fmla="*/ 18 h 141"/>
                    <a:gd name="T14" fmla="*/ 57 w 112"/>
                    <a:gd name="T15" fmla="*/ 0 h 141"/>
                    <a:gd name="T16" fmla="*/ 94 w 112"/>
                    <a:gd name="T17" fmla="*/ 13 h 141"/>
                    <a:gd name="T18" fmla="*/ 111 w 112"/>
                    <a:gd name="T19" fmla="*/ 72 h 141"/>
                    <a:gd name="T20" fmla="*/ 111 w 112"/>
                    <a:gd name="T21" fmla="*/ 78 h 141"/>
                    <a:gd name="T22" fmla="*/ 32 w 112"/>
                    <a:gd name="T23" fmla="*/ 78 h 141"/>
                    <a:gd name="T24" fmla="*/ 32 w 112"/>
                    <a:gd name="T25" fmla="*/ 80 h 141"/>
                    <a:gd name="T26" fmla="*/ 57 w 112"/>
                    <a:gd name="T27" fmla="*/ 22 h 141"/>
                    <a:gd name="T28" fmla="*/ 32 w 112"/>
                    <a:gd name="T29" fmla="*/ 56 h 141"/>
                    <a:gd name="T30" fmla="*/ 81 w 112"/>
                    <a:gd name="T31" fmla="*/ 56 h 141"/>
                    <a:gd name="T32" fmla="*/ 57 w 112"/>
                    <a:gd name="T33"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41">
                      <a:moveTo>
                        <a:pt x="32" y="80"/>
                      </a:moveTo>
                      <a:cubicBezTo>
                        <a:pt x="32" y="98"/>
                        <a:pt x="39" y="118"/>
                        <a:pt x="65" y="118"/>
                      </a:cubicBezTo>
                      <a:cubicBezTo>
                        <a:pt x="77" y="118"/>
                        <a:pt x="88" y="113"/>
                        <a:pt x="98" y="104"/>
                      </a:cubicBezTo>
                      <a:lnTo>
                        <a:pt x="109" y="122"/>
                      </a:lnTo>
                      <a:cubicBezTo>
                        <a:pt x="95" y="134"/>
                        <a:pt x="79" y="140"/>
                        <a:pt x="61" y="140"/>
                      </a:cubicBezTo>
                      <a:cubicBezTo>
                        <a:pt x="23" y="140"/>
                        <a:pt x="0" y="113"/>
                        <a:pt x="0" y="70"/>
                      </a:cubicBezTo>
                      <a:cubicBezTo>
                        <a:pt x="0" y="46"/>
                        <a:pt x="5" y="31"/>
                        <a:pt x="16" y="18"/>
                      </a:cubicBezTo>
                      <a:cubicBezTo>
                        <a:pt x="27" y="5"/>
                        <a:pt x="40" y="0"/>
                        <a:pt x="57" y="0"/>
                      </a:cubicBezTo>
                      <a:cubicBezTo>
                        <a:pt x="70" y="0"/>
                        <a:pt x="83" y="3"/>
                        <a:pt x="94" y="13"/>
                      </a:cubicBezTo>
                      <a:cubicBezTo>
                        <a:pt x="106" y="24"/>
                        <a:pt x="111" y="40"/>
                        <a:pt x="111" y="72"/>
                      </a:cubicBezTo>
                      <a:lnTo>
                        <a:pt x="111" y="78"/>
                      </a:lnTo>
                      <a:lnTo>
                        <a:pt x="32" y="78"/>
                      </a:lnTo>
                      <a:lnTo>
                        <a:pt x="32" y="80"/>
                      </a:lnTo>
                      <a:close/>
                      <a:moveTo>
                        <a:pt x="57" y="22"/>
                      </a:moveTo>
                      <a:cubicBezTo>
                        <a:pt x="41" y="22"/>
                        <a:pt x="32" y="35"/>
                        <a:pt x="32" y="56"/>
                      </a:cubicBezTo>
                      <a:lnTo>
                        <a:pt x="81" y="56"/>
                      </a:lnTo>
                      <a:cubicBezTo>
                        <a:pt x="81" y="35"/>
                        <a:pt x="72" y="22"/>
                        <a:pt x="57" y="22"/>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0" name="Freeform 187"/>
                <p:cNvSpPr>
                  <a:spLocks noChangeArrowheads="1"/>
                </p:cNvSpPr>
                <p:nvPr/>
              </p:nvSpPr>
              <p:spPr bwMode="auto">
                <a:xfrm>
                  <a:off x="1996340" y="2568667"/>
                  <a:ext cx="31720" cy="129768"/>
                </a:xfrm>
                <a:custGeom>
                  <a:avLst/>
                  <a:gdLst>
                    <a:gd name="T0" fmla="*/ 32 w 50"/>
                    <a:gd name="T1" fmla="*/ 197 h 198"/>
                    <a:gd name="T2" fmla="*/ 2 w 50"/>
                    <a:gd name="T3" fmla="*/ 160 h 198"/>
                    <a:gd name="T4" fmla="*/ 2 w 50"/>
                    <a:gd name="T5" fmla="*/ 46 h 198"/>
                    <a:gd name="T6" fmla="*/ 0 w 50"/>
                    <a:gd name="T7" fmla="*/ 7 h 198"/>
                    <a:gd name="T8" fmla="*/ 30 w 50"/>
                    <a:gd name="T9" fmla="*/ 0 h 198"/>
                    <a:gd name="T10" fmla="*/ 32 w 50"/>
                    <a:gd name="T11" fmla="*/ 37 h 198"/>
                    <a:gd name="T12" fmla="*/ 32 w 50"/>
                    <a:gd name="T13" fmla="*/ 150 h 198"/>
                    <a:gd name="T14" fmla="*/ 35 w 50"/>
                    <a:gd name="T15" fmla="*/ 174 h 198"/>
                    <a:gd name="T16" fmla="*/ 44 w 50"/>
                    <a:gd name="T17" fmla="*/ 176 h 198"/>
                    <a:gd name="T18" fmla="*/ 49 w 50"/>
                    <a:gd name="T19" fmla="*/ 194 h 198"/>
                    <a:gd name="T20" fmla="*/ 32 w 50"/>
                    <a:gd name="T21"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98">
                      <a:moveTo>
                        <a:pt x="32" y="197"/>
                      </a:moveTo>
                      <a:cubicBezTo>
                        <a:pt x="2" y="197"/>
                        <a:pt x="2" y="171"/>
                        <a:pt x="2" y="160"/>
                      </a:cubicBezTo>
                      <a:lnTo>
                        <a:pt x="2" y="46"/>
                      </a:lnTo>
                      <a:cubicBezTo>
                        <a:pt x="2" y="28"/>
                        <a:pt x="2" y="18"/>
                        <a:pt x="0" y="7"/>
                      </a:cubicBezTo>
                      <a:lnTo>
                        <a:pt x="30" y="0"/>
                      </a:lnTo>
                      <a:cubicBezTo>
                        <a:pt x="32" y="8"/>
                        <a:pt x="32" y="19"/>
                        <a:pt x="32" y="37"/>
                      </a:cubicBezTo>
                      <a:lnTo>
                        <a:pt x="32" y="150"/>
                      </a:lnTo>
                      <a:cubicBezTo>
                        <a:pt x="32" y="168"/>
                        <a:pt x="33" y="171"/>
                        <a:pt x="35" y="174"/>
                      </a:cubicBezTo>
                      <a:cubicBezTo>
                        <a:pt x="36" y="176"/>
                        <a:pt x="41" y="178"/>
                        <a:pt x="44" y="176"/>
                      </a:cubicBezTo>
                      <a:lnTo>
                        <a:pt x="49" y="194"/>
                      </a:lnTo>
                      <a:cubicBezTo>
                        <a:pt x="44" y="196"/>
                        <a:pt x="38" y="197"/>
                        <a:pt x="32" y="197"/>
                      </a:cubicBez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1" name="Freeform 188"/>
                <p:cNvSpPr>
                  <a:spLocks noChangeArrowheads="1"/>
                </p:cNvSpPr>
                <p:nvPr/>
              </p:nvSpPr>
              <p:spPr bwMode="auto">
                <a:xfrm>
                  <a:off x="2036713" y="2568667"/>
                  <a:ext cx="25953" cy="126884"/>
                </a:xfrm>
                <a:custGeom>
                  <a:avLst/>
                  <a:gdLst>
                    <a:gd name="T0" fmla="*/ 19 w 40"/>
                    <a:gd name="T1" fmla="*/ 39 h 193"/>
                    <a:gd name="T2" fmla="*/ 0 w 40"/>
                    <a:gd name="T3" fmla="*/ 20 h 193"/>
                    <a:gd name="T4" fmla="*/ 20 w 40"/>
                    <a:gd name="T5" fmla="*/ 0 h 193"/>
                    <a:gd name="T6" fmla="*/ 39 w 40"/>
                    <a:gd name="T7" fmla="*/ 20 h 193"/>
                    <a:gd name="T8" fmla="*/ 19 w 40"/>
                    <a:gd name="T9" fmla="*/ 39 h 193"/>
                    <a:gd name="T10" fmla="*/ 5 w 40"/>
                    <a:gd name="T11" fmla="*/ 192 h 193"/>
                    <a:gd name="T12" fmla="*/ 5 w 40"/>
                    <a:gd name="T13" fmla="*/ 61 h 193"/>
                    <a:gd name="T14" fmla="*/ 34 w 40"/>
                    <a:gd name="T15" fmla="*/ 56 h 193"/>
                    <a:gd name="T16" fmla="*/ 34 w 40"/>
                    <a:gd name="T17" fmla="*/ 192 h 193"/>
                    <a:gd name="T18" fmla="*/ 5 w 40"/>
                    <a:gd name="T19"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93">
                      <a:moveTo>
                        <a:pt x="19" y="39"/>
                      </a:moveTo>
                      <a:cubicBezTo>
                        <a:pt x="9" y="39"/>
                        <a:pt x="0" y="30"/>
                        <a:pt x="0" y="20"/>
                      </a:cubicBezTo>
                      <a:cubicBezTo>
                        <a:pt x="0" y="9"/>
                        <a:pt x="9" y="0"/>
                        <a:pt x="20" y="0"/>
                      </a:cubicBezTo>
                      <a:cubicBezTo>
                        <a:pt x="30" y="0"/>
                        <a:pt x="39" y="9"/>
                        <a:pt x="39" y="20"/>
                      </a:cubicBezTo>
                      <a:cubicBezTo>
                        <a:pt x="39" y="30"/>
                        <a:pt x="30" y="39"/>
                        <a:pt x="19" y="39"/>
                      </a:cubicBezTo>
                      <a:close/>
                      <a:moveTo>
                        <a:pt x="5" y="192"/>
                      </a:moveTo>
                      <a:lnTo>
                        <a:pt x="5" y="61"/>
                      </a:lnTo>
                      <a:lnTo>
                        <a:pt x="34" y="56"/>
                      </a:lnTo>
                      <a:lnTo>
                        <a:pt x="34" y="192"/>
                      </a:lnTo>
                      <a:lnTo>
                        <a:pt x="5" y="192"/>
                      </a:ln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2" name="Freeform 189"/>
                <p:cNvSpPr>
                  <a:spLocks noChangeArrowheads="1"/>
                </p:cNvSpPr>
                <p:nvPr/>
              </p:nvSpPr>
              <p:spPr bwMode="auto">
                <a:xfrm>
                  <a:off x="2077085" y="2603272"/>
                  <a:ext cx="66325" cy="92279"/>
                </a:xfrm>
                <a:custGeom>
                  <a:avLst/>
                  <a:gdLst>
                    <a:gd name="T0" fmla="*/ 57 w 101"/>
                    <a:gd name="T1" fmla="*/ 141 h 142"/>
                    <a:gd name="T2" fmla="*/ 0 w 101"/>
                    <a:gd name="T3" fmla="*/ 72 h 142"/>
                    <a:gd name="T4" fmla="*/ 59 w 101"/>
                    <a:gd name="T5" fmla="*/ 0 h 142"/>
                    <a:gd name="T6" fmla="*/ 96 w 101"/>
                    <a:gd name="T7" fmla="*/ 15 h 142"/>
                    <a:gd name="T8" fmla="*/ 81 w 101"/>
                    <a:gd name="T9" fmla="*/ 34 h 142"/>
                    <a:gd name="T10" fmla="*/ 59 w 101"/>
                    <a:gd name="T11" fmla="*/ 24 h 142"/>
                    <a:gd name="T12" fmla="*/ 38 w 101"/>
                    <a:gd name="T13" fmla="*/ 37 h 142"/>
                    <a:gd name="T14" fmla="*/ 32 w 101"/>
                    <a:gd name="T15" fmla="*/ 75 h 142"/>
                    <a:gd name="T16" fmla="*/ 41 w 101"/>
                    <a:gd name="T17" fmla="*/ 111 h 142"/>
                    <a:gd name="T18" fmla="*/ 59 w 101"/>
                    <a:gd name="T19" fmla="*/ 119 h 142"/>
                    <a:gd name="T20" fmla="*/ 86 w 101"/>
                    <a:gd name="T21" fmla="*/ 105 h 142"/>
                    <a:gd name="T22" fmla="*/ 100 w 101"/>
                    <a:gd name="T23" fmla="*/ 123 h 142"/>
                    <a:gd name="T24" fmla="*/ 57 w 101"/>
                    <a:gd name="T25"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2">
                      <a:moveTo>
                        <a:pt x="57" y="141"/>
                      </a:moveTo>
                      <a:cubicBezTo>
                        <a:pt x="21" y="141"/>
                        <a:pt x="0" y="115"/>
                        <a:pt x="0" y="72"/>
                      </a:cubicBezTo>
                      <a:cubicBezTo>
                        <a:pt x="0" y="24"/>
                        <a:pt x="29" y="0"/>
                        <a:pt x="59" y="0"/>
                      </a:cubicBezTo>
                      <a:cubicBezTo>
                        <a:pt x="74" y="0"/>
                        <a:pt x="84" y="4"/>
                        <a:pt x="96" y="15"/>
                      </a:cubicBezTo>
                      <a:lnTo>
                        <a:pt x="81" y="34"/>
                      </a:lnTo>
                      <a:cubicBezTo>
                        <a:pt x="74" y="27"/>
                        <a:pt x="67" y="24"/>
                        <a:pt x="59" y="24"/>
                      </a:cubicBezTo>
                      <a:cubicBezTo>
                        <a:pt x="50" y="24"/>
                        <a:pt x="42" y="29"/>
                        <a:pt x="38" y="37"/>
                      </a:cubicBezTo>
                      <a:cubicBezTo>
                        <a:pt x="34" y="46"/>
                        <a:pt x="32" y="58"/>
                        <a:pt x="32" y="75"/>
                      </a:cubicBezTo>
                      <a:cubicBezTo>
                        <a:pt x="32" y="93"/>
                        <a:pt x="35" y="104"/>
                        <a:pt x="41" y="111"/>
                      </a:cubicBezTo>
                      <a:cubicBezTo>
                        <a:pt x="46" y="116"/>
                        <a:pt x="52" y="119"/>
                        <a:pt x="59" y="119"/>
                      </a:cubicBezTo>
                      <a:cubicBezTo>
                        <a:pt x="68" y="119"/>
                        <a:pt x="77" y="114"/>
                        <a:pt x="86" y="105"/>
                      </a:cubicBezTo>
                      <a:lnTo>
                        <a:pt x="100" y="123"/>
                      </a:lnTo>
                      <a:cubicBezTo>
                        <a:pt x="88" y="135"/>
                        <a:pt x="75" y="141"/>
                        <a:pt x="57" y="141"/>
                      </a:cubicBez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3" name="Freeform 190"/>
                <p:cNvSpPr>
                  <a:spLocks noChangeArrowheads="1"/>
                </p:cNvSpPr>
                <p:nvPr/>
              </p:nvSpPr>
              <p:spPr bwMode="auto">
                <a:xfrm>
                  <a:off x="2146294" y="2669599"/>
                  <a:ext cx="25953" cy="25953"/>
                </a:xfrm>
                <a:custGeom>
                  <a:avLst/>
                  <a:gdLst>
                    <a:gd name="T0" fmla="*/ 19 w 40"/>
                    <a:gd name="T1" fmla="*/ 39 h 40"/>
                    <a:gd name="T2" fmla="*/ 0 w 40"/>
                    <a:gd name="T3" fmla="*/ 20 h 40"/>
                    <a:gd name="T4" fmla="*/ 19 w 40"/>
                    <a:gd name="T5" fmla="*/ 0 h 40"/>
                    <a:gd name="T6" fmla="*/ 39 w 40"/>
                    <a:gd name="T7" fmla="*/ 20 h 40"/>
                    <a:gd name="T8" fmla="*/ 19 w 40"/>
                    <a:gd name="T9" fmla="*/ 39 h 40"/>
                    <a:gd name="T10" fmla="*/ 19 w 40"/>
                    <a:gd name="T11" fmla="*/ 4 h 40"/>
                    <a:gd name="T12" fmla="*/ 4 w 40"/>
                    <a:gd name="T13" fmla="*/ 20 h 40"/>
                    <a:gd name="T14" fmla="*/ 19 w 40"/>
                    <a:gd name="T15" fmla="*/ 36 h 40"/>
                    <a:gd name="T16" fmla="*/ 35 w 40"/>
                    <a:gd name="T17" fmla="*/ 20 h 40"/>
                    <a:gd name="T18" fmla="*/ 19 w 40"/>
                    <a:gd name="T19" fmla="*/ 4 h 40"/>
                    <a:gd name="T20" fmla="*/ 21 w 40"/>
                    <a:gd name="T21" fmla="*/ 27 h 40"/>
                    <a:gd name="T22" fmla="*/ 18 w 40"/>
                    <a:gd name="T23" fmla="*/ 22 h 40"/>
                    <a:gd name="T24" fmla="*/ 17 w 40"/>
                    <a:gd name="T25" fmla="*/ 21 h 40"/>
                    <a:gd name="T26" fmla="*/ 17 w 40"/>
                    <a:gd name="T27" fmla="*/ 31 h 40"/>
                    <a:gd name="T28" fmla="*/ 13 w 40"/>
                    <a:gd name="T29" fmla="*/ 31 h 40"/>
                    <a:gd name="T30" fmla="*/ 13 w 40"/>
                    <a:gd name="T31" fmla="*/ 9 h 40"/>
                    <a:gd name="T32" fmla="*/ 21 w 40"/>
                    <a:gd name="T33" fmla="*/ 9 h 40"/>
                    <a:gd name="T34" fmla="*/ 27 w 40"/>
                    <a:gd name="T35" fmla="*/ 15 h 40"/>
                    <a:gd name="T36" fmla="*/ 22 w 40"/>
                    <a:gd name="T37" fmla="*/ 21 h 40"/>
                    <a:gd name="T38" fmla="*/ 23 w 40"/>
                    <a:gd name="T39" fmla="*/ 22 h 40"/>
                    <a:gd name="T40" fmla="*/ 29 w 40"/>
                    <a:gd name="T41" fmla="*/ 31 h 40"/>
                    <a:gd name="T42" fmla="*/ 23 w 40"/>
                    <a:gd name="T43" fmla="*/ 31 h 40"/>
                    <a:gd name="T44" fmla="*/ 21 w 40"/>
                    <a:gd name="T45" fmla="*/ 27 h 40"/>
                    <a:gd name="T46" fmla="*/ 21 w 40"/>
                    <a:gd name="T47" fmla="*/ 12 h 40"/>
                    <a:gd name="T48" fmla="*/ 18 w 40"/>
                    <a:gd name="T49" fmla="*/ 12 h 40"/>
                    <a:gd name="T50" fmla="*/ 17 w 40"/>
                    <a:gd name="T51" fmla="*/ 12 h 40"/>
                    <a:gd name="T52" fmla="*/ 17 w 40"/>
                    <a:gd name="T53" fmla="*/ 18 h 40"/>
                    <a:gd name="T54" fmla="*/ 18 w 40"/>
                    <a:gd name="T55" fmla="*/ 18 h 40"/>
                    <a:gd name="T56" fmla="*/ 22 w 40"/>
                    <a:gd name="T57" fmla="*/ 17 h 40"/>
                    <a:gd name="T58" fmla="*/ 23 w 40"/>
                    <a:gd name="T59" fmla="*/ 15 h 40"/>
                    <a:gd name="T60" fmla="*/ 21 w 40"/>
                    <a:gd name="T61"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40">
                      <a:moveTo>
                        <a:pt x="19" y="39"/>
                      </a:moveTo>
                      <a:cubicBezTo>
                        <a:pt x="9" y="39"/>
                        <a:pt x="0" y="31"/>
                        <a:pt x="0" y="20"/>
                      </a:cubicBezTo>
                      <a:cubicBezTo>
                        <a:pt x="0" y="9"/>
                        <a:pt x="9" y="0"/>
                        <a:pt x="19" y="0"/>
                      </a:cubicBezTo>
                      <a:cubicBezTo>
                        <a:pt x="30" y="0"/>
                        <a:pt x="39" y="9"/>
                        <a:pt x="39" y="20"/>
                      </a:cubicBezTo>
                      <a:cubicBezTo>
                        <a:pt x="39" y="31"/>
                        <a:pt x="30" y="39"/>
                        <a:pt x="19" y="39"/>
                      </a:cubicBezTo>
                      <a:close/>
                      <a:moveTo>
                        <a:pt x="19" y="4"/>
                      </a:moveTo>
                      <a:cubicBezTo>
                        <a:pt x="11" y="4"/>
                        <a:pt x="4" y="11"/>
                        <a:pt x="4" y="20"/>
                      </a:cubicBezTo>
                      <a:cubicBezTo>
                        <a:pt x="4" y="28"/>
                        <a:pt x="10" y="36"/>
                        <a:pt x="19" y="36"/>
                      </a:cubicBezTo>
                      <a:cubicBezTo>
                        <a:pt x="27" y="36"/>
                        <a:pt x="35" y="28"/>
                        <a:pt x="35" y="20"/>
                      </a:cubicBezTo>
                      <a:cubicBezTo>
                        <a:pt x="35" y="11"/>
                        <a:pt x="28" y="4"/>
                        <a:pt x="19" y="4"/>
                      </a:cubicBezTo>
                      <a:close/>
                      <a:moveTo>
                        <a:pt x="21" y="27"/>
                      </a:moveTo>
                      <a:cubicBezTo>
                        <a:pt x="19" y="23"/>
                        <a:pt x="18" y="22"/>
                        <a:pt x="18" y="22"/>
                      </a:cubicBezTo>
                      <a:cubicBezTo>
                        <a:pt x="17" y="21"/>
                        <a:pt x="17" y="21"/>
                        <a:pt x="17" y="21"/>
                      </a:cubicBezTo>
                      <a:lnTo>
                        <a:pt x="17" y="31"/>
                      </a:lnTo>
                      <a:lnTo>
                        <a:pt x="13" y="31"/>
                      </a:lnTo>
                      <a:lnTo>
                        <a:pt x="13" y="9"/>
                      </a:lnTo>
                      <a:lnTo>
                        <a:pt x="21" y="9"/>
                      </a:lnTo>
                      <a:cubicBezTo>
                        <a:pt x="25" y="9"/>
                        <a:pt x="27" y="11"/>
                        <a:pt x="27" y="15"/>
                      </a:cubicBezTo>
                      <a:cubicBezTo>
                        <a:pt x="27" y="18"/>
                        <a:pt x="25" y="21"/>
                        <a:pt x="22" y="21"/>
                      </a:cubicBezTo>
                      <a:cubicBezTo>
                        <a:pt x="23" y="21"/>
                        <a:pt x="23" y="22"/>
                        <a:pt x="23" y="22"/>
                      </a:cubicBezTo>
                      <a:cubicBezTo>
                        <a:pt x="25" y="24"/>
                        <a:pt x="29" y="31"/>
                        <a:pt x="29" y="31"/>
                      </a:cubicBezTo>
                      <a:lnTo>
                        <a:pt x="23" y="31"/>
                      </a:lnTo>
                      <a:cubicBezTo>
                        <a:pt x="22" y="29"/>
                        <a:pt x="22" y="29"/>
                        <a:pt x="21" y="27"/>
                      </a:cubicBezTo>
                      <a:close/>
                      <a:moveTo>
                        <a:pt x="21" y="12"/>
                      </a:moveTo>
                      <a:cubicBezTo>
                        <a:pt x="20" y="12"/>
                        <a:pt x="20" y="12"/>
                        <a:pt x="18" y="12"/>
                      </a:cubicBezTo>
                      <a:lnTo>
                        <a:pt x="17" y="12"/>
                      </a:lnTo>
                      <a:lnTo>
                        <a:pt x="17" y="18"/>
                      </a:lnTo>
                      <a:lnTo>
                        <a:pt x="18" y="18"/>
                      </a:lnTo>
                      <a:cubicBezTo>
                        <a:pt x="20" y="18"/>
                        <a:pt x="21" y="18"/>
                        <a:pt x="22" y="17"/>
                      </a:cubicBezTo>
                      <a:cubicBezTo>
                        <a:pt x="22" y="17"/>
                        <a:pt x="23" y="16"/>
                        <a:pt x="23" y="15"/>
                      </a:cubicBezTo>
                      <a:cubicBezTo>
                        <a:pt x="23" y="14"/>
                        <a:pt x="22" y="13"/>
                        <a:pt x="21" y="12"/>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grpSp>
          <p:nvGrpSpPr>
            <p:cNvPr id="174" name="Group 173"/>
            <p:cNvGrpSpPr/>
            <p:nvPr/>
          </p:nvGrpSpPr>
          <p:grpSpPr>
            <a:xfrm>
              <a:off x="5404883" y="3993874"/>
              <a:ext cx="1049962" cy="428921"/>
              <a:chOff x="5734605" y="2118439"/>
              <a:chExt cx="1023463" cy="418096"/>
            </a:xfrm>
          </p:grpSpPr>
          <p:sp>
            <p:nvSpPr>
              <p:cNvPr id="175" name="Freeform 10"/>
              <p:cNvSpPr>
                <a:spLocks noChangeArrowheads="1"/>
              </p:cNvSpPr>
              <p:nvPr/>
            </p:nvSpPr>
            <p:spPr bwMode="auto">
              <a:xfrm>
                <a:off x="6505469" y="2263611"/>
                <a:ext cx="245340" cy="127751"/>
              </a:xfrm>
              <a:custGeom>
                <a:avLst/>
                <a:gdLst>
                  <a:gd name="T0" fmla="*/ 373 w 747"/>
                  <a:gd name="T1" fmla="*/ 385 h 386"/>
                  <a:gd name="T2" fmla="*/ 0 w 747"/>
                  <a:gd name="T3" fmla="*/ 385 h 386"/>
                  <a:gd name="T4" fmla="*/ 0 w 747"/>
                  <a:gd name="T5" fmla="*/ 0 h 386"/>
                  <a:gd name="T6" fmla="*/ 746 w 747"/>
                  <a:gd name="T7" fmla="*/ 0 h 386"/>
                  <a:gd name="T8" fmla="*/ 746 w 747"/>
                  <a:gd name="T9" fmla="*/ 385 h 386"/>
                  <a:gd name="T10" fmla="*/ 373 w 747"/>
                  <a:gd name="T11" fmla="*/ 385 h 386"/>
                </a:gdLst>
                <a:ahLst/>
                <a:cxnLst>
                  <a:cxn ang="0">
                    <a:pos x="T0" y="T1"/>
                  </a:cxn>
                  <a:cxn ang="0">
                    <a:pos x="T2" y="T3"/>
                  </a:cxn>
                  <a:cxn ang="0">
                    <a:pos x="T4" y="T5"/>
                  </a:cxn>
                  <a:cxn ang="0">
                    <a:pos x="T6" y="T7"/>
                  </a:cxn>
                  <a:cxn ang="0">
                    <a:pos x="T8" y="T9"/>
                  </a:cxn>
                  <a:cxn ang="0">
                    <a:pos x="T10" y="T11"/>
                  </a:cxn>
                </a:cxnLst>
                <a:rect l="0" t="0" r="r" b="b"/>
                <a:pathLst>
                  <a:path w="747" h="386">
                    <a:moveTo>
                      <a:pt x="373" y="385"/>
                    </a:moveTo>
                    <a:lnTo>
                      <a:pt x="0" y="385"/>
                    </a:lnTo>
                    <a:lnTo>
                      <a:pt x="0" y="0"/>
                    </a:lnTo>
                    <a:lnTo>
                      <a:pt x="746" y="0"/>
                    </a:lnTo>
                    <a:lnTo>
                      <a:pt x="746" y="385"/>
                    </a:lnTo>
                    <a:lnTo>
                      <a:pt x="373" y="385"/>
                    </a:lnTo>
                  </a:path>
                </a:pathLst>
              </a:custGeom>
              <a:solidFill>
                <a:srgbClr val="8DC3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6" name="Freeform 11"/>
              <p:cNvSpPr>
                <a:spLocks noChangeArrowheads="1"/>
              </p:cNvSpPr>
              <p:nvPr/>
            </p:nvSpPr>
            <p:spPr bwMode="auto">
              <a:xfrm>
                <a:off x="6498210" y="2256352"/>
                <a:ext cx="259858" cy="140817"/>
              </a:xfrm>
              <a:custGeom>
                <a:avLst/>
                <a:gdLst>
                  <a:gd name="T0" fmla="*/ 787 w 788"/>
                  <a:gd name="T1" fmla="*/ 426 h 427"/>
                  <a:gd name="T2" fmla="*/ 0 w 788"/>
                  <a:gd name="T3" fmla="*/ 426 h 427"/>
                  <a:gd name="T4" fmla="*/ 0 w 788"/>
                  <a:gd name="T5" fmla="*/ 0 h 427"/>
                  <a:gd name="T6" fmla="*/ 787 w 788"/>
                  <a:gd name="T7" fmla="*/ 0 h 427"/>
                  <a:gd name="T8" fmla="*/ 787 w 788"/>
                  <a:gd name="T9" fmla="*/ 426 h 427"/>
                  <a:gd name="T10" fmla="*/ 40 w 788"/>
                  <a:gd name="T11" fmla="*/ 386 h 427"/>
                  <a:gd name="T12" fmla="*/ 746 w 788"/>
                  <a:gd name="T13" fmla="*/ 386 h 427"/>
                  <a:gd name="T14" fmla="*/ 746 w 788"/>
                  <a:gd name="T15" fmla="*/ 40 h 427"/>
                  <a:gd name="T16" fmla="*/ 40 w 788"/>
                  <a:gd name="T17" fmla="*/ 40 h 427"/>
                  <a:gd name="T18" fmla="*/ 40 w 788"/>
                  <a:gd name="T19" fmla="*/ 38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27">
                    <a:moveTo>
                      <a:pt x="787" y="426"/>
                    </a:moveTo>
                    <a:lnTo>
                      <a:pt x="0" y="426"/>
                    </a:lnTo>
                    <a:lnTo>
                      <a:pt x="0" y="0"/>
                    </a:lnTo>
                    <a:lnTo>
                      <a:pt x="787" y="0"/>
                    </a:lnTo>
                    <a:lnTo>
                      <a:pt x="787" y="426"/>
                    </a:lnTo>
                    <a:close/>
                    <a:moveTo>
                      <a:pt x="40" y="386"/>
                    </a:moveTo>
                    <a:lnTo>
                      <a:pt x="746" y="386"/>
                    </a:lnTo>
                    <a:lnTo>
                      <a:pt x="746" y="40"/>
                    </a:lnTo>
                    <a:lnTo>
                      <a:pt x="40" y="40"/>
                    </a:lnTo>
                    <a:lnTo>
                      <a:pt x="40" y="38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7" name="Freeform 12"/>
              <p:cNvSpPr>
                <a:spLocks noChangeArrowheads="1"/>
              </p:cNvSpPr>
              <p:nvPr/>
            </p:nvSpPr>
            <p:spPr bwMode="auto">
              <a:xfrm>
                <a:off x="6505469" y="2125698"/>
                <a:ext cx="245340" cy="137914"/>
              </a:xfrm>
              <a:custGeom>
                <a:avLst/>
                <a:gdLst>
                  <a:gd name="T0" fmla="*/ 373 w 747"/>
                  <a:gd name="T1" fmla="*/ 418 h 419"/>
                  <a:gd name="T2" fmla="*/ 0 w 747"/>
                  <a:gd name="T3" fmla="*/ 418 h 419"/>
                  <a:gd name="T4" fmla="*/ 0 w 747"/>
                  <a:gd name="T5" fmla="*/ 0 h 419"/>
                  <a:gd name="T6" fmla="*/ 746 w 747"/>
                  <a:gd name="T7" fmla="*/ 0 h 419"/>
                  <a:gd name="T8" fmla="*/ 746 w 747"/>
                  <a:gd name="T9" fmla="*/ 418 h 419"/>
                  <a:gd name="T10" fmla="*/ 373 w 747"/>
                  <a:gd name="T11" fmla="*/ 418 h 419"/>
                </a:gdLst>
                <a:ahLst/>
                <a:cxnLst>
                  <a:cxn ang="0">
                    <a:pos x="T0" y="T1"/>
                  </a:cxn>
                  <a:cxn ang="0">
                    <a:pos x="T2" y="T3"/>
                  </a:cxn>
                  <a:cxn ang="0">
                    <a:pos x="T4" y="T5"/>
                  </a:cxn>
                  <a:cxn ang="0">
                    <a:pos x="T6" y="T7"/>
                  </a:cxn>
                  <a:cxn ang="0">
                    <a:pos x="T8" y="T9"/>
                  </a:cxn>
                  <a:cxn ang="0">
                    <a:pos x="T10" y="T11"/>
                  </a:cxn>
                </a:cxnLst>
                <a:rect l="0" t="0" r="r" b="b"/>
                <a:pathLst>
                  <a:path w="747" h="419">
                    <a:moveTo>
                      <a:pt x="373" y="418"/>
                    </a:moveTo>
                    <a:lnTo>
                      <a:pt x="0" y="418"/>
                    </a:lnTo>
                    <a:lnTo>
                      <a:pt x="0" y="0"/>
                    </a:lnTo>
                    <a:lnTo>
                      <a:pt x="746" y="0"/>
                    </a:lnTo>
                    <a:lnTo>
                      <a:pt x="746" y="418"/>
                    </a:lnTo>
                    <a:lnTo>
                      <a:pt x="373" y="418"/>
                    </a:lnTo>
                  </a:path>
                </a:pathLst>
              </a:custGeom>
              <a:solidFill>
                <a:srgbClr val="F0BB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8" name="Freeform 13"/>
              <p:cNvSpPr>
                <a:spLocks noChangeArrowheads="1"/>
              </p:cNvSpPr>
              <p:nvPr/>
            </p:nvSpPr>
            <p:spPr bwMode="auto">
              <a:xfrm>
                <a:off x="6498210" y="2118439"/>
                <a:ext cx="259858" cy="150979"/>
              </a:xfrm>
              <a:custGeom>
                <a:avLst/>
                <a:gdLst>
                  <a:gd name="T0" fmla="*/ 787 w 788"/>
                  <a:gd name="T1" fmla="*/ 458 h 459"/>
                  <a:gd name="T2" fmla="*/ 0 w 788"/>
                  <a:gd name="T3" fmla="*/ 458 h 459"/>
                  <a:gd name="T4" fmla="*/ 0 w 788"/>
                  <a:gd name="T5" fmla="*/ 0 h 459"/>
                  <a:gd name="T6" fmla="*/ 787 w 788"/>
                  <a:gd name="T7" fmla="*/ 0 h 459"/>
                  <a:gd name="T8" fmla="*/ 787 w 788"/>
                  <a:gd name="T9" fmla="*/ 458 h 459"/>
                  <a:gd name="T10" fmla="*/ 40 w 788"/>
                  <a:gd name="T11" fmla="*/ 418 h 459"/>
                  <a:gd name="T12" fmla="*/ 746 w 788"/>
                  <a:gd name="T13" fmla="*/ 418 h 459"/>
                  <a:gd name="T14" fmla="*/ 746 w 788"/>
                  <a:gd name="T15" fmla="*/ 41 h 459"/>
                  <a:gd name="T16" fmla="*/ 40 w 788"/>
                  <a:gd name="T17" fmla="*/ 41 h 459"/>
                  <a:gd name="T18" fmla="*/ 40 w 788"/>
                  <a:gd name="T19" fmla="*/ 41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59">
                    <a:moveTo>
                      <a:pt x="787" y="458"/>
                    </a:moveTo>
                    <a:lnTo>
                      <a:pt x="0" y="458"/>
                    </a:lnTo>
                    <a:lnTo>
                      <a:pt x="0" y="0"/>
                    </a:lnTo>
                    <a:lnTo>
                      <a:pt x="787" y="0"/>
                    </a:lnTo>
                    <a:lnTo>
                      <a:pt x="787" y="458"/>
                    </a:lnTo>
                    <a:close/>
                    <a:moveTo>
                      <a:pt x="40" y="418"/>
                    </a:moveTo>
                    <a:lnTo>
                      <a:pt x="746" y="418"/>
                    </a:lnTo>
                    <a:lnTo>
                      <a:pt x="746" y="41"/>
                    </a:lnTo>
                    <a:lnTo>
                      <a:pt x="40" y="41"/>
                    </a:lnTo>
                    <a:lnTo>
                      <a:pt x="40" y="418"/>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Freeform 14"/>
              <p:cNvSpPr>
                <a:spLocks noChangeArrowheads="1"/>
              </p:cNvSpPr>
              <p:nvPr/>
            </p:nvSpPr>
            <p:spPr bwMode="auto">
              <a:xfrm>
                <a:off x="6249966" y="2263611"/>
                <a:ext cx="255503" cy="127751"/>
              </a:xfrm>
              <a:custGeom>
                <a:avLst/>
                <a:gdLst>
                  <a:gd name="T0" fmla="*/ 388 w 776"/>
                  <a:gd name="T1" fmla="*/ 385 h 386"/>
                  <a:gd name="T2" fmla="*/ 0 w 776"/>
                  <a:gd name="T3" fmla="*/ 385 h 386"/>
                  <a:gd name="T4" fmla="*/ 0 w 776"/>
                  <a:gd name="T5" fmla="*/ 0 h 386"/>
                  <a:gd name="T6" fmla="*/ 775 w 776"/>
                  <a:gd name="T7" fmla="*/ 0 h 386"/>
                  <a:gd name="T8" fmla="*/ 775 w 776"/>
                  <a:gd name="T9" fmla="*/ 385 h 386"/>
                  <a:gd name="T10" fmla="*/ 388 w 776"/>
                  <a:gd name="T11" fmla="*/ 385 h 386"/>
                </a:gdLst>
                <a:ahLst/>
                <a:cxnLst>
                  <a:cxn ang="0">
                    <a:pos x="T0" y="T1"/>
                  </a:cxn>
                  <a:cxn ang="0">
                    <a:pos x="T2" y="T3"/>
                  </a:cxn>
                  <a:cxn ang="0">
                    <a:pos x="T4" y="T5"/>
                  </a:cxn>
                  <a:cxn ang="0">
                    <a:pos x="T6" y="T7"/>
                  </a:cxn>
                  <a:cxn ang="0">
                    <a:pos x="T8" y="T9"/>
                  </a:cxn>
                  <a:cxn ang="0">
                    <a:pos x="T10" y="T11"/>
                  </a:cxn>
                </a:cxnLst>
                <a:rect l="0" t="0" r="r" b="b"/>
                <a:pathLst>
                  <a:path w="776" h="386">
                    <a:moveTo>
                      <a:pt x="388" y="385"/>
                    </a:moveTo>
                    <a:lnTo>
                      <a:pt x="0" y="385"/>
                    </a:lnTo>
                    <a:lnTo>
                      <a:pt x="0" y="0"/>
                    </a:lnTo>
                    <a:lnTo>
                      <a:pt x="775" y="0"/>
                    </a:lnTo>
                    <a:lnTo>
                      <a:pt x="775" y="385"/>
                    </a:lnTo>
                    <a:lnTo>
                      <a:pt x="388" y="385"/>
                    </a:lnTo>
                  </a:path>
                </a:pathLst>
              </a:custGeom>
              <a:solidFill>
                <a:srgbClr val="F08E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Freeform 15"/>
              <p:cNvSpPr>
                <a:spLocks noChangeArrowheads="1"/>
              </p:cNvSpPr>
              <p:nvPr/>
            </p:nvSpPr>
            <p:spPr bwMode="auto">
              <a:xfrm>
                <a:off x="6242707" y="2256352"/>
                <a:ext cx="268569" cy="140817"/>
              </a:xfrm>
              <a:custGeom>
                <a:avLst/>
                <a:gdLst>
                  <a:gd name="T0" fmla="*/ 815 w 816"/>
                  <a:gd name="T1" fmla="*/ 426 h 427"/>
                  <a:gd name="T2" fmla="*/ 0 w 816"/>
                  <a:gd name="T3" fmla="*/ 426 h 427"/>
                  <a:gd name="T4" fmla="*/ 0 w 816"/>
                  <a:gd name="T5" fmla="*/ 0 h 427"/>
                  <a:gd name="T6" fmla="*/ 815 w 816"/>
                  <a:gd name="T7" fmla="*/ 0 h 427"/>
                  <a:gd name="T8" fmla="*/ 815 w 816"/>
                  <a:gd name="T9" fmla="*/ 426 h 427"/>
                  <a:gd name="T10" fmla="*/ 40 w 816"/>
                  <a:gd name="T11" fmla="*/ 386 h 427"/>
                  <a:gd name="T12" fmla="*/ 775 w 816"/>
                  <a:gd name="T13" fmla="*/ 386 h 427"/>
                  <a:gd name="T14" fmla="*/ 775 w 816"/>
                  <a:gd name="T15" fmla="*/ 40 h 427"/>
                  <a:gd name="T16" fmla="*/ 40 w 816"/>
                  <a:gd name="T17" fmla="*/ 40 h 427"/>
                  <a:gd name="T18" fmla="*/ 40 w 816"/>
                  <a:gd name="T19" fmla="*/ 38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427">
                    <a:moveTo>
                      <a:pt x="815" y="426"/>
                    </a:moveTo>
                    <a:lnTo>
                      <a:pt x="0" y="426"/>
                    </a:lnTo>
                    <a:lnTo>
                      <a:pt x="0" y="0"/>
                    </a:lnTo>
                    <a:lnTo>
                      <a:pt x="815" y="0"/>
                    </a:lnTo>
                    <a:lnTo>
                      <a:pt x="815" y="426"/>
                    </a:lnTo>
                    <a:close/>
                    <a:moveTo>
                      <a:pt x="40" y="386"/>
                    </a:moveTo>
                    <a:lnTo>
                      <a:pt x="775" y="386"/>
                    </a:lnTo>
                    <a:lnTo>
                      <a:pt x="775" y="40"/>
                    </a:lnTo>
                    <a:lnTo>
                      <a:pt x="40" y="40"/>
                    </a:lnTo>
                    <a:lnTo>
                      <a:pt x="40" y="38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1" name="Freeform 16"/>
              <p:cNvSpPr>
                <a:spLocks noChangeArrowheads="1"/>
              </p:cNvSpPr>
              <p:nvPr/>
            </p:nvSpPr>
            <p:spPr bwMode="auto">
              <a:xfrm>
                <a:off x="6505469" y="2389911"/>
                <a:ext cx="245340" cy="139365"/>
              </a:xfrm>
              <a:custGeom>
                <a:avLst/>
                <a:gdLst>
                  <a:gd name="T0" fmla="*/ 373 w 747"/>
                  <a:gd name="T1" fmla="*/ 424 h 425"/>
                  <a:gd name="T2" fmla="*/ 0 w 747"/>
                  <a:gd name="T3" fmla="*/ 424 h 425"/>
                  <a:gd name="T4" fmla="*/ 0 w 747"/>
                  <a:gd name="T5" fmla="*/ 0 h 425"/>
                  <a:gd name="T6" fmla="*/ 746 w 747"/>
                  <a:gd name="T7" fmla="*/ 0 h 425"/>
                  <a:gd name="T8" fmla="*/ 746 w 747"/>
                  <a:gd name="T9" fmla="*/ 424 h 425"/>
                  <a:gd name="T10" fmla="*/ 373 w 747"/>
                  <a:gd name="T11" fmla="*/ 424 h 425"/>
                </a:gdLst>
                <a:ahLst/>
                <a:cxnLst>
                  <a:cxn ang="0">
                    <a:pos x="T0" y="T1"/>
                  </a:cxn>
                  <a:cxn ang="0">
                    <a:pos x="T2" y="T3"/>
                  </a:cxn>
                  <a:cxn ang="0">
                    <a:pos x="T4" y="T5"/>
                  </a:cxn>
                  <a:cxn ang="0">
                    <a:pos x="T6" y="T7"/>
                  </a:cxn>
                  <a:cxn ang="0">
                    <a:pos x="T8" y="T9"/>
                  </a:cxn>
                  <a:cxn ang="0">
                    <a:pos x="T10" y="T11"/>
                  </a:cxn>
                </a:cxnLst>
                <a:rect l="0" t="0" r="r" b="b"/>
                <a:pathLst>
                  <a:path w="747" h="425">
                    <a:moveTo>
                      <a:pt x="373" y="424"/>
                    </a:moveTo>
                    <a:lnTo>
                      <a:pt x="0" y="424"/>
                    </a:lnTo>
                    <a:lnTo>
                      <a:pt x="0" y="0"/>
                    </a:lnTo>
                    <a:lnTo>
                      <a:pt x="746" y="0"/>
                    </a:lnTo>
                    <a:lnTo>
                      <a:pt x="746" y="424"/>
                    </a:lnTo>
                    <a:lnTo>
                      <a:pt x="373" y="424"/>
                    </a:lnTo>
                  </a:path>
                </a:pathLst>
              </a:custGeom>
              <a:solidFill>
                <a:srgbClr val="7B5A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2" name="Freeform 17"/>
              <p:cNvSpPr>
                <a:spLocks noChangeArrowheads="1"/>
              </p:cNvSpPr>
              <p:nvPr/>
            </p:nvSpPr>
            <p:spPr bwMode="auto">
              <a:xfrm>
                <a:off x="6498210" y="2384104"/>
                <a:ext cx="259858" cy="152431"/>
              </a:xfrm>
              <a:custGeom>
                <a:avLst/>
                <a:gdLst>
                  <a:gd name="T0" fmla="*/ 787 w 788"/>
                  <a:gd name="T1" fmla="*/ 464 h 465"/>
                  <a:gd name="T2" fmla="*/ 0 w 788"/>
                  <a:gd name="T3" fmla="*/ 464 h 465"/>
                  <a:gd name="T4" fmla="*/ 0 w 788"/>
                  <a:gd name="T5" fmla="*/ 0 h 465"/>
                  <a:gd name="T6" fmla="*/ 787 w 788"/>
                  <a:gd name="T7" fmla="*/ 0 h 465"/>
                  <a:gd name="T8" fmla="*/ 787 w 788"/>
                  <a:gd name="T9" fmla="*/ 464 h 465"/>
                  <a:gd name="T10" fmla="*/ 40 w 788"/>
                  <a:gd name="T11" fmla="*/ 424 h 465"/>
                  <a:gd name="T12" fmla="*/ 746 w 788"/>
                  <a:gd name="T13" fmla="*/ 424 h 465"/>
                  <a:gd name="T14" fmla="*/ 746 w 788"/>
                  <a:gd name="T15" fmla="*/ 40 h 465"/>
                  <a:gd name="T16" fmla="*/ 40 w 788"/>
                  <a:gd name="T17" fmla="*/ 40 h 465"/>
                  <a:gd name="T18" fmla="*/ 40 w 788"/>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65">
                    <a:moveTo>
                      <a:pt x="787" y="464"/>
                    </a:moveTo>
                    <a:lnTo>
                      <a:pt x="0" y="464"/>
                    </a:lnTo>
                    <a:lnTo>
                      <a:pt x="0" y="0"/>
                    </a:lnTo>
                    <a:lnTo>
                      <a:pt x="787" y="0"/>
                    </a:lnTo>
                    <a:lnTo>
                      <a:pt x="787" y="464"/>
                    </a:lnTo>
                    <a:close/>
                    <a:moveTo>
                      <a:pt x="40" y="424"/>
                    </a:moveTo>
                    <a:lnTo>
                      <a:pt x="746" y="424"/>
                    </a:lnTo>
                    <a:lnTo>
                      <a:pt x="746"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3" name="Freeform 18"/>
              <p:cNvSpPr>
                <a:spLocks noChangeArrowheads="1"/>
              </p:cNvSpPr>
              <p:nvPr/>
            </p:nvSpPr>
            <p:spPr bwMode="auto">
              <a:xfrm>
                <a:off x="5995915" y="2389911"/>
                <a:ext cx="255503" cy="139365"/>
              </a:xfrm>
              <a:custGeom>
                <a:avLst/>
                <a:gdLst>
                  <a:gd name="T0" fmla="*/ 387 w 776"/>
                  <a:gd name="T1" fmla="*/ 424 h 425"/>
                  <a:gd name="T2" fmla="*/ 0 w 776"/>
                  <a:gd name="T3" fmla="*/ 424 h 425"/>
                  <a:gd name="T4" fmla="*/ 0 w 776"/>
                  <a:gd name="T5" fmla="*/ 0 h 425"/>
                  <a:gd name="T6" fmla="*/ 775 w 776"/>
                  <a:gd name="T7" fmla="*/ 0 h 425"/>
                  <a:gd name="T8" fmla="*/ 775 w 776"/>
                  <a:gd name="T9" fmla="*/ 424 h 425"/>
                  <a:gd name="T10" fmla="*/ 387 w 776"/>
                  <a:gd name="T11" fmla="*/ 424 h 425"/>
                </a:gdLst>
                <a:ahLst/>
                <a:cxnLst>
                  <a:cxn ang="0">
                    <a:pos x="T0" y="T1"/>
                  </a:cxn>
                  <a:cxn ang="0">
                    <a:pos x="T2" y="T3"/>
                  </a:cxn>
                  <a:cxn ang="0">
                    <a:pos x="T4" y="T5"/>
                  </a:cxn>
                  <a:cxn ang="0">
                    <a:pos x="T6" y="T7"/>
                  </a:cxn>
                  <a:cxn ang="0">
                    <a:pos x="T8" y="T9"/>
                  </a:cxn>
                  <a:cxn ang="0">
                    <a:pos x="T10" y="T11"/>
                  </a:cxn>
                </a:cxnLst>
                <a:rect l="0" t="0" r="r" b="b"/>
                <a:pathLst>
                  <a:path w="776" h="425">
                    <a:moveTo>
                      <a:pt x="387" y="424"/>
                    </a:moveTo>
                    <a:lnTo>
                      <a:pt x="0" y="424"/>
                    </a:lnTo>
                    <a:lnTo>
                      <a:pt x="0" y="0"/>
                    </a:lnTo>
                    <a:lnTo>
                      <a:pt x="775" y="0"/>
                    </a:lnTo>
                    <a:lnTo>
                      <a:pt x="775" y="424"/>
                    </a:lnTo>
                    <a:lnTo>
                      <a:pt x="387" y="424"/>
                    </a:lnTo>
                  </a:path>
                </a:pathLst>
              </a:custGeom>
              <a:solidFill>
                <a:srgbClr val="17B7D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4" name="Freeform 19"/>
              <p:cNvSpPr>
                <a:spLocks noChangeArrowheads="1"/>
              </p:cNvSpPr>
              <p:nvPr/>
            </p:nvSpPr>
            <p:spPr bwMode="auto">
              <a:xfrm>
                <a:off x="5988656" y="2384104"/>
                <a:ext cx="268568" cy="152431"/>
              </a:xfrm>
              <a:custGeom>
                <a:avLst/>
                <a:gdLst>
                  <a:gd name="T0" fmla="*/ 816 w 817"/>
                  <a:gd name="T1" fmla="*/ 464 h 465"/>
                  <a:gd name="T2" fmla="*/ 0 w 817"/>
                  <a:gd name="T3" fmla="*/ 464 h 465"/>
                  <a:gd name="T4" fmla="*/ 0 w 817"/>
                  <a:gd name="T5" fmla="*/ 0 h 465"/>
                  <a:gd name="T6" fmla="*/ 816 w 817"/>
                  <a:gd name="T7" fmla="*/ 0 h 465"/>
                  <a:gd name="T8" fmla="*/ 816 w 817"/>
                  <a:gd name="T9" fmla="*/ 464 h 465"/>
                  <a:gd name="T10" fmla="*/ 42 w 817"/>
                  <a:gd name="T11" fmla="*/ 424 h 465"/>
                  <a:gd name="T12" fmla="*/ 775 w 817"/>
                  <a:gd name="T13" fmla="*/ 424 h 465"/>
                  <a:gd name="T14" fmla="*/ 775 w 817"/>
                  <a:gd name="T15" fmla="*/ 40 h 465"/>
                  <a:gd name="T16" fmla="*/ 42 w 817"/>
                  <a:gd name="T17" fmla="*/ 40 h 465"/>
                  <a:gd name="T18" fmla="*/ 42 w 817"/>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465">
                    <a:moveTo>
                      <a:pt x="816" y="464"/>
                    </a:moveTo>
                    <a:lnTo>
                      <a:pt x="0" y="464"/>
                    </a:lnTo>
                    <a:lnTo>
                      <a:pt x="0" y="0"/>
                    </a:lnTo>
                    <a:lnTo>
                      <a:pt x="816" y="0"/>
                    </a:lnTo>
                    <a:lnTo>
                      <a:pt x="816" y="464"/>
                    </a:lnTo>
                    <a:close/>
                    <a:moveTo>
                      <a:pt x="42" y="424"/>
                    </a:moveTo>
                    <a:lnTo>
                      <a:pt x="775" y="424"/>
                    </a:lnTo>
                    <a:lnTo>
                      <a:pt x="775" y="40"/>
                    </a:lnTo>
                    <a:lnTo>
                      <a:pt x="42" y="40"/>
                    </a:lnTo>
                    <a:lnTo>
                      <a:pt x="42"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5" name="Freeform 20"/>
              <p:cNvSpPr>
                <a:spLocks noChangeArrowheads="1"/>
              </p:cNvSpPr>
              <p:nvPr/>
            </p:nvSpPr>
            <p:spPr bwMode="auto">
              <a:xfrm>
                <a:off x="6249966" y="2389911"/>
                <a:ext cx="255503" cy="139365"/>
              </a:xfrm>
              <a:custGeom>
                <a:avLst/>
                <a:gdLst>
                  <a:gd name="T0" fmla="*/ 388 w 776"/>
                  <a:gd name="T1" fmla="*/ 424 h 425"/>
                  <a:gd name="T2" fmla="*/ 0 w 776"/>
                  <a:gd name="T3" fmla="*/ 424 h 425"/>
                  <a:gd name="T4" fmla="*/ 0 w 776"/>
                  <a:gd name="T5" fmla="*/ 0 h 425"/>
                  <a:gd name="T6" fmla="*/ 775 w 776"/>
                  <a:gd name="T7" fmla="*/ 0 h 425"/>
                  <a:gd name="T8" fmla="*/ 775 w 776"/>
                  <a:gd name="T9" fmla="*/ 424 h 425"/>
                  <a:gd name="T10" fmla="*/ 388 w 776"/>
                  <a:gd name="T11" fmla="*/ 424 h 425"/>
                </a:gdLst>
                <a:ahLst/>
                <a:cxnLst>
                  <a:cxn ang="0">
                    <a:pos x="T0" y="T1"/>
                  </a:cxn>
                  <a:cxn ang="0">
                    <a:pos x="T2" y="T3"/>
                  </a:cxn>
                  <a:cxn ang="0">
                    <a:pos x="T4" y="T5"/>
                  </a:cxn>
                  <a:cxn ang="0">
                    <a:pos x="T6" y="T7"/>
                  </a:cxn>
                  <a:cxn ang="0">
                    <a:pos x="T8" y="T9"/>
                  </a:cxn>
                  <a:cxn ang="0">
                    <a:pos x="T10" y="T11"/>
                  </a:cxn>
                </a:cxnLst>
                <a:rect l="0" t="0" r="r" b="b"/>
                <a:pathLst>
                  <a:path w="776" h="425">
                    <a:moveTo>
                      <a:pt x="388" y="424"/>
                    </a:moveTo>
                    <a:lnTo>
                      <a:pt x="0" y="424"/>
                    </a:lnTo>
                    <a:lnTo>
                      <a:pt x="0" y="0"/>
                    </a:lnTo>
                    <a:lnTo>
                      <a:pt x="775" y="0"/>
                    </a:lnTo>
                    <a:lnTo>
                      <a:pt x="775" y="424"/>
                    </a:lnTo>
                    <a:lnTo>
                      <a:pt x="388" y="424"/>
                    </a:lnTo>
                  </a:path>
                </a:pathLst>
              </a:custGeom>
              <a:solidFill>
                <a:srgbClr val="2668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6" name="Freeform 21"/>
              <p:cNvSpPr>
                <a:spLocks noChangeArrowheads="1"/>
              </p:cNvSpPr>
              <p:nvPr/>
            </p:nvSpPr>
            <p:spPr bwMode="auto">
              <a:xfrm>
                <a:off x="6242707" y="2384104"/>
                <a:ext cx="268569" cy="152431"/>
              </a:xfrm>
              <a:custGeom>
                <a:avLst/>
                <a:gdLst>
                  <a:gd name="T0" fmla="*/ 815 w 816"/>
                  <a:gd name="T1" fmla="*/ 464 h 465"/>
                  <a:gd name="T2" fmla="*/ 0 w 816"/>
                  <a:gd name="T3" fmla="*/ 464 h 465"/>
                  <a:gd name="T4" fmla="*/ 0 w 816"/>
                  <a:gd name="T5" fmla="*/ 0 h 465"/>
                  <a:gd name="T6" fmla="*/ 815 w 816"/>
                  <a:gd name="T7" fmla="*/ 0 h 465"/>
                  <a:gd name="T8" fmla="*/ 815 w 816"/>
                  <a:gd name="T9" fmla="*/ 464 h 465"/>
                  <a:gd name="T10" fmla="*/ 40 w 816"/>
                  <a:gd name="T11" fmla="*/ 424 h 465"/>
                  <a:gd name="T12" fmla="*/ 775 w 816"/>
                  <a:gd name="T13" fmla="*/ 424 h 465"/>
                  <a:gd name="T14" fmla="*/ 775 w 816"/>
                  <a:gd name="T15" fmla="*/ 40 h 465"/>
                  <a:gd name="T16" fmla="*/ 40 w 816"/>
                  <a:gd name="T17" fmla="*/ 40 h 465"/>
                  <a:gd name="T18" fmla="*/ 40 w 816"/>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465">
                    <a:moveTo>
                      <a:pt x="815" y="464"/>
                    </a:moveTo>
                    <a:lnTo>
                      <a:pt x="0" y="464"/>
                    </a:lnTo>
                    <a:lnTo>
                      <a:pt x="0" y="0"/>
                    </a:lnTo>
                    <a:lnTo>
                      <a:pt x="815" y="0"/>
                    </a:lnTo>
                    <a:lnTo>
                      <a:pt x="815" y="464"/>
                    </a:lnTo>
                    <a:close/>
                    <a:moveTo>
                      <a:pt x="40" y="424"/>
                    </a:moveTo>
                    <a:lnTo>
                      <a:pt x="775" y="424"/>
                    </a:lnTo>
                    <a:lnTo>
                      <a:pt x="775"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7" name="Freeform 22"/>
              <p:cNvSpPr>
                <a:spLocks noChangeArrowheads="1"/>
              </p:cNvSpPr>
              <p:nvPr/>
            </p:nvSpPr>
            <p:spPr bwMode="auto">
              <a:xfrm>
                <a:off x="5740412" y="2389911"/>
                <a:ext cx="255503" cy="139365"/>
              </a:xfrm>
              <a:custGeom>
                <a:avLst/>
                <a:gdLst>
                  <a:gd name="T0" fmla="*/ 389 w 777"/>
                  <a:gd name="T1" fmla="*/ 424 h 425"/>
                  <a:gd name="T2" fmla="*/ 0 w 777"/>
                  <a:gd name="T3" fmla="*/ 424 h 425"/>
                  <a:gd name="T4" fmla="*/ 0 w 777"/>
                  <a:gd name="T5" fmla="*/ 0 h 425"/>
                  <a:gd name="T6" fmla="*/ 776 w 777"/>
                  <a:gd name="T7" fmla="*/ 0 h 425"/>
                  <a:gd name="T8" fmla="*/ 776 w 777"/>
                  <a:gd name="T9" fmla="*/ 424 h 425"/>
                  <a:gd name="T10" fmla="*/ 389 w 777"/>
                  <a:gd name="T11" fmla="*/ 424 h 425"/>
                </a:gdLst>
                <a:ahLst/>
                <a:cxnLst>
                  <a:cxn ang="0">
                    <a:pos x="T0" y="T1"/>
                  </a:cxn>
                  <a:cxn ang="0">
                    <a:pos x="T2" y="T3"/>
                  </a:cxn>
                  <a:cxn ang="0">
                    <a:pos x="T4" y="T5"/>
                  </a:cxn>
                  <a:cxn ang="0">
                    <a:pos x="T6" y="T7"/>
                  </a:cxn>
                  <a:cxn ang="0">
                    <a:pos x="T8" y="T9"/>
                  </a:cxn>
                  <a:cxn ang="0">
                    <a:pos x="T10" y="T11"/>
                  </a:cxn>
                </a:cxnLst>
                <a:rect l="0" t="0" r="r" b="b"/>
                <a:pathLst>
                  <a:path w="777" h="425">
                    <a:moveTo>
                      <a:pt x="389" y="424"/>
                    </a:moveTo>
                    <a:lnTo>
                      <a:pt x="0" y="424"/>
                    </a:lnTo>
                    <a:lnTo>
                      <a:pt x="0" y="0"/>
                    </a:lnTo>
                    <a:lnTo>
                      <a:pt x="776" y="0"/>
                    </a:lnTo>
                    <a:lnTo>
                      <a:pt x="776" y="424"/>
                    </a:lnTo>
                    <a:lnTo>
                      <a:pt x="389" y="424"/>
                    </a:lnTo>
                  </a:path>
                </a:pathLst>
              </a:custGeom>
              <a:solidFill>
                <a:srgbClr val="348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8" name="Freeform 23"/>
              <p:cNvSpPr>
                <a:spLocks noChangeArrowheads="1"/>
              </p:cNvSpPr>
              <p:nvPr/>
            </p:nvSpPr>
            <p:spPr bwMode="auto">
              <a:xfrm>
                <a:off x="5734605" y="2384104"/>
                <a:ext cx="268569" cy="152431"/>
              </a:xfrm>
              <a:custGeom>
                <a:avLst/>
                <a:gdLst>
                  <a:gd name="T0" fmla="*/ 816 w 817"/>
                  <a:gd name="T1" fmla="*/ 464 h 465"/>
                  <a:gd name="T2" fmla="*/ 0 w 817"/>
                  <a:gd name="T3" fmla="*/ 464 h 465"/>
                  <a:gd name="T4" fmla="*/ 0 w 817"/>
                  <a:gd name="T5" fmla="*/ 0 h 465"/>
                  <a:gd name="T6" fmla="*/ 816 w 817"/>
                  <a:gd name="T7" fmla="*/ 0 h 465"/>
                  <a:gd name="T8" fmla="*/ 816 w 817"/>
                  <a:gd name="T9" fmla="*/ 464 h 465"/>
                  <a:gd name="T10" fmla="*/ 40 w 817"/>
                  <a:gd name="T11" fmla="*/ 424 h 465"/>
                  <a:gd name="T12" fmla="*/ 774 w 817"/>
                  <a:gd name="T13" fmla="*/ 424 h 465"/>
                  <a:gd name="T14" fmla="*/ 774 w 817"/>
                  <a:gd name="T15" fmla="*/ 40 h 465"/>
                  <a:gd name="T16" fmla="*/ 40 w 817"/>
                  <a:gd name="T17" fmla="*/ 40 h 465"/>
                  <a:gd name="T18" fmla="*/ 40 w 817"/>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465">
                    <a:moveTo>
                      <a:pt x="816" y="464"/>
                    </a:moveTo>
                    <a:lnTo>
                      <a:pt x="0" y="464"/>
                    </a:lnTo>
                    <a:lnTo>
                      <a:pt x="0" y="0"/>
                    </a:lnTo>
                    <a:lnTo>
                      <a:pt x="816" y="0"/>
                    </a:lnTo>
                    <a:lnTo>
                      <a:pt x="816" y="464"/>
                    </a:lnTo>
                    <a:close/>
                    <a:moveTo>
                      <a:pt x="40" y="424"/>
                    </a:moveTo>
                    <a:lnTo>
                      <a:pt x="774" y="424"/>
                    </a:lnTo>
                    <a:lnTo>
                      <a:pt x="774"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9" name="TextBox 8"/>
          <p:cNvSpPr txBox="1"/>
          <p:nvPr/>
        </p:nvSpPr>
        <p:spPr>
          <a:xfrm>
            <a:off x="1669228" y="203200"/>
            <a:ext cx="5798372" cy="430887"/>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2400" b="1" spc="-60" dirty="0" smtClean="0">
                <a:solidFill>
                  <a:schemeClr val="tx1">
                    <a:lumMod val="75000"/>
                    <a:lumOff val="25000"/>
                  </a:schemeClr>
                </a:solidFill>
              </a:rPr>
              <a:t>Remove Friction</a:t>
            </a:r>
          </a:p>
        </p:txBody>
      </p:sp>
    </p:spTree>
    <p:extLst>
      <p:ext uri="{BB962C8B-B14F-4D97-AF65-F5344CB8AC3E}">
        <p14:creationId xmlns:p14="http://schemas.microsoft.com/office/powerpoint/2010/main" val="35405211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p:tgtEl>
                                          <p:spTgt spid="43"/>
                                        </p:tgtEl>
                                        <p:attrNameLst>
                                          <p:attrName>ppt_y</p:attrName>
                                        </p:attrNameLst>
                                      </p:cBhvr>
                                      <p:tavLst>
                                        <p:tav tm="0">
                                          <p:val>
                                            <p:strVal val="#ppt_y+#ppt_h*1.125000"/>
                                          </p:val>
                                        </p:tav>
                                        <p:tav tm="100000">
                                          <p:val>
                                            <p:strVal val="#ppt_y"/>
                                          </p:val>
                                        </p:tav>
                                      </p:tavLst>
                                    </p:anim>
                                    <p:animEffect transition="in" filter="wipe(up)">
                                      <p:cBhvr>
                                        <p:cTn id="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289" y="491554"/>
            <a:ext cx="7424120" cy="4377138"/>
          </a:xfrm>
          <a:prstGeom prst="rect">
            <a:avLst/>
          </a:prstGeom>
        </p:spPr>
      </p:pic>
      <p:sp>
        <p:nvSpPr>
          <p:cNvPr id="2" name="Rectangle 1"/>
          <p:cNvSpPr/>
          <p:nvPr/>
        </p:nvSpPr>
        <p:spPr>
          <a:xfrm>
            <a:off x="1922108" y="885556"/>
            <a:ext cx="5513644" cy="34251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service_map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22108" y="1170783"/>
            <a:ext cx="5513644" cy="2752994"/>
          </a:xfrm>
          <a:prstGeom prst="rect">
            <a:avLst/>
          </a:prstGeom>
        </p:spPr>
      </p:pic>
      <p:grpSp>
        <p:nvGrpSpPr>
          <p:cNvPr id="63" name="Group 62"/>
          <p:cNvGrpSpPr/>
          <p:nvPr/>
        </p:nvGrpSpPr>
        <p:grpSpPr>
          <a:xfrm>
            <a:off x="8250934" y="219291"/>
            <a:ext cx="579028" cy="398398"/>
            <a:chOff x="2686050" y="1658938"/>
            <a:chExt cx="544513" cy="374650"/>
          </a:xfrm>
        </p:grpSpPr>
        <p:sp>
          <p:nvSpPr>
            <p:cNvPr id="64" name="Freeform 197"/>
            <p:cNvSpPr>
              <a:spLocks noChangeArrowheads="1"/>
            </p:cNvSpPr>
            <p:nvPr/>
          </p:nvSpPr>
          <p:spPr bwMode="auto">
            <a:xfrm>
              <a:off x="2921000" y="1892300"/>
              <a:ext cx="74613" cy="76200"/>
            </a:xfrm>
            <a:custGeom>
              <a:avLst/>
              <a:gdLst>
                <a:gd name="T0" fmla="*/ 208 w 209"/>
                <a:gd name="T1" fmla="*/ 106 h 211"/>
                <a:gd name="T2" fmla="*/ 194 w 209"/>
                <a:gd name="T3" fmla="*/ 157 h 211"/>
                <a:gd name="T4" fmla="*/ 157 w 209"/>
                <a:gd name="T5" fmla="*/ 196 h 211"/>
                <a:gd name="T6" fmla="*/ 104 w 209"/>
                <a:gd name="T7" fmla="*/ 210 h 211"/>
                <a:gd name="T8" fmla="*/ 53 w 209"/>
                <a:gd name="T9" fmla="*/ 196 h 211"/>
                <a:gd name="T10" fmla="*/ 14 w 209"/>
                <a:gd name="T11" fmla="*/ 157 h 211"/>
                <a:gd name="T12" fmla="*/ 0 w 209"/>
                <a:gd name="T13" fmla="*/ 106 h 211"/>
                <a:gd name="T14" fmla="*/ 14 w 209"/>
                <a:gd name="T15" fmla="*/ 53 h 211"/>
                <a:gd name="T16" fmla="*/ 53 w 209"/>
                <a:gd name="T17" fmla="*/ 15 h 211"/>
                <a:gd name="T18" fmla="*/ 104 w 209"/>
                <a:gd name="T19" fmla="*/ 0 h 211"/>
                <a:gd name="T20" fmla="*/ 157 w 209"/>
                <a:gd name="T21" fmla="*/ 15 h 211"/>
                <a:gd name="T22" fmla="*/ 194 w 209"/>
                <a:gd name="T23" fmla="*/ 53 h 211"/>
                <a:gd name="T24" fmla="*/ 208 w 209"/>
                <a:gd name="T25"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11">
                  <a:moveTo>
                    <a:pt x="208" y="106"/>
                  </a:moveTo>
                  <a:cubicBezTo>
                    <a:pt x="208" y="124"/>
                    <a:pt x="204" y="140"/>
                    <a:pt x="194" y="157"/>
                  </a:cubicBezTo>
                  <a:cubicBezTo>
                    <a:pt x="184" y="174"/>
                    <a:pt x="173" y="187"/>
                    <a:pt x="157" y="196"/>
                  </a:cubicBezTo>
                  <a:cubicBezTo>
                    <a:pt x="140" y="205"/>
                    <a:pt x="123" y="210"/>
                    <a:pt x="104" y="210"/>
                  </a:cubicBezTo>
                  <a:cubicBezTo>
                    <a:pt x="85" y="210"/>
                    <a:pt x="69" y="205"/>
                    <a:pt x="53" y="196"/>
                  </a:cubicBezTo>
                  <a:cubicBezTo>
                    <a:pt x="36" y="187"/>
                    <a:pt x="23" y="174"/>
                    <a:pt x="14" y="157"/>
                  </a:cubicBezTo>
                  <a:cubicBezTo>
                    <a:pt x="4" y="140"/>
                    <a:pt x="0" y="124"/>
                    <a:pt x="0" y="106"/>
                  </a:cubicBezTo>
                  <a:cubicBezTo>
                    <a:pt x="0" y="87"/>
                    <a:pt x="4" y="70"/>
                    <a:pt x="14" y="53"/>
                  </a:cubicBezTo>
                  <a:cubicBezTo>
                    <a:pt x="23" y="36"/>
                    <a:pt x="36" y="25"/>
                    <a:pt x="53" y="15"/>
                  </a:cubicBezTo>
                  <a:cubicBezTo>
                    <a:pt x="69" y="6"/>
                    <a:pt x="85" y="0"/>
                    <a:pt x="104" y="0"/>
                  </a:cubicBezTo>
                  <a:cubicBezTo>
                    <a:pt x="123" y="0"/>
                    <a:pt x="140" y="6"/>
                    <a:pt x="157" y="15"/>
                  </a:cubicBezTo>
                  <a:cubicBezTo>
                    <a:pt x="173" y="25"/>
                    <a:pt x="184" y="36"/>
                    <a:pt x="194" y="53"/>
                  </a:cubicBezTo>
                  <a:cubicBezTo>
                    <a:pt x="204" y="70"/>
                    <a:pt x="208" y="86"/>
                    <a:pt x="208" y="106"/>
                  </a:cubicBezTo>
                </a:path>
              </a:pathLst>
            </a:custGeom>
            <a:noFill/>
            <a:ln w="19050" cap="rnd" cmpd="sng">
              <a:solidFill>
                <a:srgbClr val="3DAEE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Line 198"/>
            <p:cNvSpPr>
              <a:spLocks noChangeShapeType="1"/>
            </p:cNvSpPr>
            <p:nvPr/>
          </p:nvSpPr>
          <p:spPr bwMode="auto">
            <a:xfrm flipV="1">
              <a:off x="2984500" y="1787525"/>
              <a:ext cx="114300" cy="117475"/>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1" name="Line 199"/>
            <p:cNvSpPr>
              <a:spLocks noChangeShapeType="1"/>
            </p:cNvSpPr>
            <p:nvPr/>
          </p:nvSpPr>
          <p:spPr bwMode="auto">
            <a:xfrm>
              <a:off x="2733675" y="1941513"/>
              <a:ext cx="46038" cy="1587"/>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 name="Line 200"/>
            <p:cNvSpPr>
              <a:spLocks noChangeShapeType="1"/>
            </p:cNvSpPr>
            <p:nvPr/>
          </p:nvSpPr>
          <p:spPr bwMode="auto">
            <a:xfrm flipH="1">
              <a:off x="3133725" y="1941513"/>
              <a:ext cx="50800" cy="1587"/>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8" name="Line 201"/>
            <p:cNvSpPr>
              <a:spLocks noChangeShapeType="1"/>
            </p:cNvSpPr>
            <p:nvPr/>
          </p:nvSpPr>
          <p:spPr bwMode="auto">
            <a:xfrm flipH="1">
              <a:off x="3119438" y="1844675"/>
              <a:ext cx="47625" cy="17463"/>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9" name="Line 202"/>
            <p:cNvSpPr>
              <a:spLocks noChangeShapeType="1"/>
            </p:cNvSpPr>
            <p:nvPr/>
          </p:nvSpPr>
          <p:spPr bwMode="auto">
            <a:xfrm flipH="1">
              <a:off x="3025775" y="1722438"/>
              <a:ext cx="20638" cy="44450"/>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0" name="Line 203"/>
            <p:cNvSpPr>
              <a:spLocks noChangeShapeType="1"/>
            </p:cNvSpPr>
            <p:nvPr/>
          </p:nvSpPr>
          <p:spPr bwMode="auto">
            <a:xfrm>
              <a:off x="2959100" y="1704975"/>
              <a:ext cx="1588" cy="47625"/>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 name="Line 204"/>
            <p:cNvSpPr>
              <a:spLocks noChangeShapeType="1"/>
            </p:cNvSpPr>
            <p:nvPr/>
          </p:nvSpPr>
          <p:spPr bwMode="auto">
            <a:xfrm>
              <a:off x="2871788" y="1722438"/>
              <a:ext cx="17462" cy="44450"/>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 name="Line 205"/>
            <p:cNvSpPr>
              <a:spLocks noChangeShapeType="1"/>
            </p:cNvSpPr>
            <p:nvPr/>
          </p:nvSpPr>
          <p:spPr bwMode="auto">
            <a:xfrm>
              <a:off x="2800350" y="1771650"/>
              <a:ext cx="33338" cy="33338"/>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 name="Line 206"/>
            <p:cNvSpPr>
              <a:spLocks noChangeShapeType="1"/>
            </p:cNvSpPr>
            <p:nvPr/>
          </p:nvSpPr>
          <p:spPr bwMode="auto">
            <a:xfrm>
              <a:off x="2751138" y="1844675"/>
              <a:ext cx="42862" cy="17463"/>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4" name="Freeform 207"/>
            <p:cNvSpPr>
              <a:spLocks noChangeArrowheads="1"/>
            </p:cNvSpPr>
            <p:nvPr/>
          </p:nvSpPr>
          <p:spPr bwMode="auto">
            <a:xfrm>
              <a:off x="2686050" y="1658938"/>
              <a:ext cx="544513" cy="374650"/>
            </a:xfrm>
            <a:custGeom>
              <a:avLst/>
              <a:gdLst>
                <a:gd name="T0" fmla="*/ 755 w 1511"/>
                <a:gd name="T1" fmla="*/ 0 h 1042"/>
                <a:gd name="T2" fmla="*/ 0 w 1511"/>
                <a:gd name="T3" fmla="*/ 756 h 1042"/>
                <a:gd name="T4" fmla="*/ 0 w 1511"/>
                <a:gd name="T5" fmla="*/ 1041 h 1042"/>
                <a:gd name="T6" fmla="*/ 1510 w 1511"/>
                <a:gd name="T7" fmla="*/ 1041 h 1042"/>
                <a:gd name="T8" fmla="*/ 1510 w 1511"/>
                <a:gd name="T9" fmla="*/ 756 h 1042"/>
                <a:gd name="T10" fmla="*/ 755 w 1511"/>
                <a:gd name="T11" fmla="*/ 0 h 1042"/>
              </a:gdLst>
              <a:ahLst/>
              <a:cxnLst>
                <a:cxn ang="0">
                  <a:pos x="T0" y="T1"/>
                </a:cxn>
                <a:cxn ang="0">
                  <a:pos x="T2" y="T3"/>
                </a:cxn>
                <a:cxn ang="0">
                  <a:pos x="T4" y="T5"/>
                </a:cxn>
                <a:cxn ang="0">
                  <a:pos x="T6" y="T7"/>
                </a:cxn>
                <a:cxn ang="0">
                  <a:pos x="T8" y="T9"/>
                </a:cxn>
                <a:cxn ang="0">
                  <a:pos x="T10" y="T11"/>
                </a:cxn>
              </a:cxnLst>
              <a:rect l="0" t="0" r="r" b="b"/>
              <a:pathLst>
                <a:path w="1511" h="1042">
                  <a:moveTo>
                    <a:pt x="755" y="0"/>
                  </a:moveTo>
                  <a:cubicBezTo>
                    <a:pt x="339" y="0"/>
                    <a:pt x="0" y="338"/>
                    <a:pt x="0" y="756"/>
                  </a:cubicBezTo>
                  <a:lnTo>
                    <a:pt x="0" y="1041"/>
                  </a:lnTo>
                  <a:lnTo>
                    <a:pt x="1510" y="1041"/>
                  </a:lnTo>
                  <a:lnTo>
                    <a:pt x="1510" y="756"/>
                  </a:lnTo>
                  <a:cubicBezTo>
                    <a:pt x="1510" y="338"/>
                    <a:pt x="1173" y="0"/>
                    <a:pt x="755" y="0"/>
                  </a:cubicBezTo>
                </a:path>
              </a:pathLst>
            </a:custGeom>
            <a:noFill/>
            <a:ln w="19050" cap="rnd" cmpd="sng">
              <a:solidFill>
                <a:srgbClr val="3DAEE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9" name="TextBox 38"/>
          <p:cNvSpPr txBox="1"/>
          <p:nvPr/>
        </p:nvSpPr>
        <p:spPr>
          <a:xfrm>
            <a:off x="8056671" y="640305"/>
            <a:ext cx="975556" cy="400110"/>
          </a:xfrm>
          <a:prstGeom prst="rect">
            <a:avLst/>
          </a:prstGeom>
          <a:noFill/>
        </p:spPr>
        <p:txBody>
          <a:bodyPr wrap="square" rtlCol="0">
            <a:spAutoFit/>
          </a:bodyPr>
          <a:lstStyle/>
          <a:p>
            <a:pPr algn="ctr"/>
            <a:r>
              <a:rPr lang="en-US" sz="1000" dirty="0" smtClean="0"/>
              <a:t>Application Performance</a:t>
            </a:r>
            <a:endParaRPr lang="en-US" sz="1000" dirty="0"/>
          </a:p>
        </p:txBody>
      </p:sp>
    </p:spTree>
    <p:extLst>
      <p:ext uri="{BB962C8B-B14F-4D97-AF65-F5344CB8AC3E}">
        <p14:creationId xmlns:p14="http://schemas.microsoft.com/office/powerpoint/2010/main" val="247063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1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289" y="491554"/>
            <a:ext cx="7424120" cy="4377138"/>
          </a:xfrm>
          <a:prstGeom prst="rect">
            <a:avLst/>
          </a:prstGeom>
        </p:spPr>
      </p:pic>
      <p:sp>
        <p:nvSpPr>
          <p:cNvPr id="7" name="Rectangle 6"/>
          <p:cNvSpPr/>
          <p:nvPr/>
        </p:nvSpPr>
        <p:spPr>
          <a:xfrm>
            <a:off x="1922108" y="885556"/>
            <a:ext cx="5513644" cy="34251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srcRect t="-26"/>
          <a:stretch/>
        </p:blipFill>
        <p:spPr>
          <a:xfrm>
            <a:off x="1926684" y="885557"/>
            <a:ext cx="5509068" cy="3290294"/>
          </a:xfrm>
          <a:prstGeom prst="rect">
            <a:avLst/>
          </a:prstGeom>
        </p:spPr>
      </p:pic>
      <p:grpSp>
        <p:nvGrpSpPr>
          <p:cNvPr id="8" name="Group 7"/>
          <p:cNvGrpSpPr/>
          <p:nvPr/>
        </p:nvGrpSpPr>
        <p:grpSpPr>
          <a:xfrm>
            <a:off x="8250934" y="219291"/>
            <a:ext cx="579028" cy="398398"/>
            <a:chOff x="2686050" y="1658938"/>
            <a:chExt cx="544513" cy="374650"/>
          </a:xfrm>
        </p:grpSpPr>
        <p:sp>
          <p:nvSpPr>
            <p:cNvPr id="9" name="Freeform 197"/>
            <p:cNvSpPr>
              <a:spLocks noChangeArrowheads="1"/>
            </p:cNvSpPr>
            <p:nvPr/>
          </p:nvSpPr>
          <p:spPr bwMode="auto">
            <a:xfrm>
              <a:off x="2921000" y="1892300"/>
              <a:ext cx="74613" cy="76200"/>
            </a:xfrm>
            <a:custGeom>
              <a:avLst/>
              <a:gdLst>
                <a:gd name="T0" fmla="*/ 208 w 209"/>
                <a:gd name="T1" fmla="*/ 106 h 211"/>
                <a:gd name="T2" fmla="*/ 194 w 209"/>
                <a:gd name="T3" fmla="*/ 157 h 211"/>
                <a:gd name="T4" fmla="*/ 157 w 209"/>
                <a:gd name="T5" fmla="*/ 196 h 211"/>
                <a:gd name="T6" fmla="*/ 104 w 209"/>
                <a:gd name="T7" fmla="*/ 210 h 211"/>
                <a:gd name="T8" fmla="*/ 53 w 209"/>
                <a:gd name="T9" fmla="*/ 196 h 211"/>
                <a:gd name="T10" fmla="*/ 14 w 209"/>
                <a:gd name="T11" fmla="*/ 157 h 211"/>
                <a:gd name="T12" fmla="*/ 0 w 209"/>
                <a:gd name="T13" fmla="*/ 106 h 211"/>
                <a:gd name="T14" fmla="*/ 14 w 209"/>
                <a:gd name="T15" fmla="*/ 53 h 211"/>
                <a:gd name="T16" fmla="*/ 53 w 209"/>
                <a:gd name="T17" fmla="*/ 15 h 211"/>
                <a:gd name="T18" fmla="*/ 104 w 209"/>
                <a:gd name="T19" fmla="*/ 0 h 211"/>
                <a:gd name="T20" fmla="*/ 157 w 209"/>
                <a:gd name="T21" fmla="*/ 15 h 211"/>
                <a:gd name="T22" fmla="*/ 194 w 209"/>
                <a:gd name="T23" fmla="*/ 53 h 211"/>
                <a:gd name="T24" fmla="*/ 208 w 209"/>
                <a:gd name="T25"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11">
                  <a:moveTo>
                    <a:pt x="208" y="106"/>
                  </a:moveTo>
                  <a:cubicBezTo>
                    <a:pt x="208" y="124"/>
                    <a:pt x="204" y="140"/>
                    <a:pt x="194" y="157"/>
                  </a:cubicBezTo>
                  <a:cubicBezTo>
                    <a:pt x="184" y="174"/>
                    <a:pt x="173" y="187"/>
                    <a:pt x="157" y="196"/>
                  </a:cubicBezTo>
                  <a:cubicBezTo>
                    <a:pt x="140" y="205"/>
                    <a:pt x="123" y="210"/>
                    <a:pt x="104" y="210"/>
                  </a:cubicBezTo>
                  <a:cubicBezTo>
                    <a:pt x="85" y="210"/>
                    <a:pt x="69" y="205"/>
                    <a:pt x="53" y="196"/>
                  </a:cubicBezTo>
                  <a:cubicBezTo>
                    <a:pt x="36" y="187"/>
                    <a:pt x="23" y="174"/>
                    <a:pt x="14" y="157"/>
                  </a:cubicBezTo>
                  <a:cubicBezTo>
                    <a:pt x="4" y="140"/>
                    <a:pt x="0" y="124"/>
                    <a:pt x="0" y="106"/>
                  </a:cubicBezTo>
                  <a:cubicBezTo>
                    <a:pt x="0" y="87"/>
                    <a:pt x="4" y="70"/>
                    <a:pt x="14" y="53"/>
                  </a:cubicBezTo>
                  <a:cubicBezTo>
                    <a:pt x="23" y="36"/>
                    <a:pt x="36" y="25"/>
                    <a:pt x="53" y="15"/>
                  </a:cubicBezTo>
                  <a:cubicBezTo>
                    <a:pt x="69" y="6"/>
                    <a:pt x="85" y="0"/>
                    <a:pt x="104" y="0"/>
                  </a:cubicBezTo>
                  <a:cubicBezTo>
                    <a:pt x="123" y="0"/>
                    <a:pt x="140" y="6"/>
                    <a:pt x="157" y="15"/>
                  </a:cubicBezTo>
                  <a:cubicBezTo>
                    <a:pt x="173" y="25"/>
                    <a:pt x="184" y="36"/>
                    <a:pt x="194" y="53"/>
                  </a:cubicBezTo>
                  <a:cubicBezTo>
                    <a:pt x="204" y="70"/>
                    <a:pt x="208" y="86"/>
                    <a:pt x="208" y="106"/>
                  </a:cubicBezTo>
                </a:path>
              </a:pathLst>
            </a:custGeom>
            <a:noFill/>
            <a:ln w="19050" cap="rnd" cmpd="sng">
              <a:solidFill>
                <a:srgbClr val="3DAEE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Line 198"/>
            <p:cNvSpPr>
              <a:spLocks noChangeShapeType="1"/>
            </p:cNvSpPr>
            <p:nvPr/>
          </p:nvSpPr>
          <p:spPr bwMode="auto">
            <a:xfrm flipV="1">
              <a:off x="2984500" y="1787525"/>
              <a:ext cx="114300" cy="117475"/>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1" name="Line 199"/>
            <p:cNvSpPr>
              <a:spLocks noChangeShapeType="1"/>
            </p:cNvSpPr>
            <p:nvPr/>
          </p:nvSpPr>
          <p:spPr bwMode="auto">
            <a:xfrm>
              <a:off x="2733675" y="1941513"/>
              <a:ext cx="46038" cy="1587"/>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 name="Line 200"/>
            <p:cNvSpPr>
              <a:spLocks noChangeShapeType="1"/>
            </p:cNvSpPr>
            <p:nvPr/>
          </p:nvSpPr>
          <p:spPr bwMode="auto">
            <a:xfrm flipH="1">
              <a:off x="3133725" y="1941513"/>
              <a:ext cx="50800" cy="1587"/>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 name="Line 201"/>
            <p:cNvSpPr>
              <a:spLocks noChangeShapeType="1"/>
            </p:cNvSpPr>
            <p:nvPr/>
          </p:nvSpPr>
          <p:spPr bwMode="auto">
            <a:xfrm flipH="1">
              <a:off x="3119438" y="1844675"/>
              <a:ext cx="47625" cy="17463"/>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 name="Line 202"/>
            <p:cNvSpPr>
              <a:spLocks noChangeShapeType="1"/>
            </p:cNvSpPr>
            <p:nvPr/>
          </p:nvSpPr>
          <p:spPr bwMode="auto">
            <a:xfrm flipH="1">
              <a:off x="3025775" y="1722438"/>
              <a:ext cx="20638" cy="44450"/>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5" name="Line 203"/>
            <p:cNvSpPr>
              <a:spLocks noChangeShapeType="1"/>
            </p:cNvSpPr>
            <p:nvPr/>
          </p:nvSpPr>
          <p:spPr bwMode="auto">
            <a:xfrm>
              <a:off x="2959100" y="1704975"/>
              <a:ext cx="1588" cy="47625"/>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 name="Line 204"/>
            <p:cNvSpPr>
              <a:spLocks noChangeShapeType="1"/>
            </p:cNvSpPr>
            <p:nvPr/>
          </p:nvSpPr>
          <p:spPr bwMode="auto">
            <a:xfrm>
              <a:off x="2871788" y="1722438"/>
              <a:ext cx="17462" cy="44450"/>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 name="Line 205"/>
            <p:cNvSpPr>
              <a:spLocks noChangeShapeType="1"/>
            </p:cNvSpPr>
            <p:nvPr/>
          </p:nvSpPr>
          <p:spPr bwMode="auto">
            <a:xfrm>
              <a:off x="2800350" y="1771650"/>
              <a:ext cx="33338" cy="33338"/>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 name="Line 206"/>
            <p:cNvSpPr>
              <a:spLocks noChangeShapeType="1"/>
            </p:cNvSpPr>
            <p:nvPr/>
          </p:nvSpPr>
          <p:spPr bwMode="auto">
            <a:xfrm>
              <a:off x="2751138" y="1844675"/>
              <a:ext cx="42862" cy="17463"/>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 name="Freeform 207"/>
            <p:cNvSpPr>
              <a:spLocks noChangeArrowheads="1"/>
            </p:cNvSpPr>
            <p:nvPr/>
          </p:nvSpPr>
          <p:spPr bwMode="auto">
            <a:xfrm>
              <a:off x="2686050" y="1658938"/>
              <a:ext cx="544513" cy="374650"/>
            </a:xfrm>
            <a:custGeom>
              <a:avLst/>
              <a:gdLst>
                <a:gd name="T0" fmla="*/ 755 w 1511"/>
                <a:gd name="T1" fmla="*/ 0 h 1042"/>
                <a:gd name="T2" fmla="*/ 0 w 1511"/>
                <a:gd name="T3" fmla="*/ 756 h 1042"/>
                <a:gd name="T4" fmla="*/ 0 w 1511"/>
                <a:gd name="T5" fmla="*/ 1041 h 1042"/>
                <a:gd name="T6" fmla="*/ 1510 w 1511"/>
                <a:gd name="T7" fmla="*/ 1041 h 1042"/>
                <a:gd name="T8" fmla="*/ 1510 w 1511"/>
                <a:gd name="T9" fmla="*/ 756 h 1042"/>
                <a:gd name="T10" fmla="*/ 755 w 1511"/>
                <a:gd name="T11" fmla="*/ 0 h 1042"/>
              </a:gdLst>
              <a:ahLst/>
              <a:cxnLst>
                <a:cxn ang="0">
                  <a:pos x="T0" y="T1"/>
                </a:cxn>
                <a:cxn ang="0">
                  <a:pos x="T2" y="T3"/>
                </a:cxn>
                <a:cxn ang="0">
                  <a:pos x="T4" y="T5"/>
                </a:cxn>
                <a:cxn ang="0">
                  <a:pos x="T6" y="T7"/>
                </a:cxn>
                <a:cxn ang="0">
                  <a:pos x="T8" y="T9"/>
                </a:cxn>
                <a:cxn ang="0">
                  <a:pos x="T10" y="T11"/>
                </a:cxn>
              </a:cxnLst>
              <a:rect l="0" t="0" r="r" b="b"/>
              <a:pathLst>
                <a:path w="1511" h="1042">
                  <a:moveTo>
                    <a:pt x="755" y="0"/>
                  </a:moveTo>
                  <a:cubicBezTo>
                    <a:pt x="339" y="0"/>
                    <a:pt x="0" y="338"/>
                    <a:pt x="0" y="756"/>
                  </a:cubicBezTo>
                  <a:lnTo>
                    <a:pt x="0" y="1041"/>
                  </a:lnTo>
                  <a:lnTo>
                    <a:pt x="1510" y="1041"/>
                  </a:lnTo>
                  <a:lnTo>
                    <a:pt x="1510" y="756"/>
                  </a:lnTo>
                  <a:cubicBezTo>
                    <a:pt x="1510" y="338"/>
                    <a:pt x="1173" y="0"/>
                    <a:pt x="755" y="0"/>
                  </a:cubicBezTo>
                </a:path>
              </a:pathLst>
            </a:custGeom>
            <a:noFill/>
            <a:ln w="19050" cap="rnd" cmpd="sng">
              <a:solidFill>
                <a:srgbClr val="3DAEE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0" name="TextBox 19"/>
          <p:cNvSpPr txBox="1"/>
          <p:nvPr/>
        </p:nvSpPr>
        <p:spPr>
          <a:xfrm>
            <a:off x="8056671" y="640305"/>
            <a:ext cx="975556" cy="400110"/>
          </a:xfrm>
          <a:prstGeom prst="rect">
            <a:avLst/>
          </a:prstGeom>
          <a:noFill/>
        </p:spPr>
        <p:txBody>
          <a:bodyPr wrap="square" rtlCol="0">
            <a:spAutoFit/>
          </a:bodyPr>
          <a:lstStyle/>
          <a:p>
            <a:pPr algn="ctr"/>
            <a:r>
              <a:rPr lang="en-US" sz="1000" dirty="0" smtClean="0"/>
              <a:t>Application Performance</a:t>
            </a:r>
            <a:endParaRPr lang="en-US" sz="1000" dirty="0"/>
          </a:p>
        </p:txBody>
      </p:sp>
      <p:grpSp>
        <p:nvGrpSpPr>
          <p:cNvPr id="21" name="Group 20"/>
          <p:cNvGrpSpPr/>
          <p:nvPr/>
        </p:nvGrpSpPr>
        <p:grpSpPr>
          <a:xfrm>
            <a:off x="8337293" y="1155465"/>
            <a:ext cx="438454" cy="489111"/>
            <a:chOff x="4400550" y="1646238"/>
            <a:chExt cx="398463" cy="444500"/>
          </a:xfrm>
        </p:grpSpPr>
        <p:sp>
          <p:nvSpPr>
            <p:cNvPr id="22" name="Freeform 217"/>
            <p:cNvSpPr>
              <a:spLocks noChangeArrowheads="1"/>
            </p:cNvSpPr>
            <p:nvPr/>
          </p:nvSpPr>
          <p:spPr bwMode="auto">
            <a:xfrm>
              <a:off x="4633913" y="1916113"/>
              <a:ext cx="165100" cy="174625"/>
            </a:xfrm>
            <a:custGeom>
              <a:avLst/>
              <a:gdLst>
                <a:gd name="T0" fmla="*/ 229 w 460"/>
                <a:gd name="T1" fmla="*/ 485 h 486"/>
                <a:gd name="T2" fmla="*/ 459 w 460"/>
                <a:gd name="T3" fmla="*/ 153 h 486"/>
                <a:gd name="T4" fmla="*/ 229 w 460"/>
                <a:gd name="T5" fmla="*/ 153 h 486"/>
                <a:gd name="T6" fmla="*/ 0 w 460"/>
                <a:gd name="T7" fmla="*/ 166 h 486"/>
                <a:gd name="T8" fmla="*/ 229 w 460"/>
                <a:gd name="T9" fmla="*/ 485 h 486"/>
              </a:gdLst>
              <a:ahLst/>
              <a:cxnLst>
                <a:cxn ang="0">
                  <a:pos x="T0" y="T1"/>
                </a:cxn>
                <a:cxn ang="0">
                  <a:pos x="T2" y="T3"/>
                </a:cxn>
                <a:cxn ang="0">
                  <a:pos x="T4" y="T5"/>
                </a:cxn>
                <a:cxn ang="0">
                  <a:pos x="T6" y="T7"/>
                </a:cxn>
                <a:cxn ang="0">
                  <a:pos x="T8" y="T9"/>
                </a:cxn>
              </a:cxnLst>
              <a:rect l="0" t="0" r="r" b="b"/>
              <a:pathLst>
                <a:path w="460" h="486">
                  <a:moveTo>
                    <a:pt x="229" y="485"/>
                  </a:moveTo>
                  <a:cubicBezTo>
                    <a:pt x="229" y="485"/>
                    <a:pt x="459" y="357"/>
                    <a:pt x="459" y="153"/>
                  </a:cubicBezTo>
                  <a:cubicBezTo>
                    <a:pt x="459" y="0"/>
                    <a:pt x="280" y="0"/>
                    <a:pt x="229" y="153"/>
                  </a:cubicBezTo>
                  <a:cubicBezTo>
                    <a:pt x="179" y="0"/>
                    <a:pt x="0" y="0"/>
                    <a:pt x="0" y="166"/>
                  </a:cubicBezTo>
                  <a:cubicBezTo>
                    <a:pt x="0" y="357"/>
                    <a:pt x="229" y="485"/>
                    <a:pt x="229" y="485"/>
                  </a:cubicBezTo>
                </a:path>
              </a:pathLst>
            </a:custGeom>
            <a:noFill/>
            <a:ln w="19050" cap="flat" cmpd="sng">
              <a:solidFill>
                <a:srgbClr val="2A7FC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Line 218"/>
            <p:cNvSpPr>
              <a:spLocks noChangeShapeType="1"/>
            </p:cNvSpPr>
            <p:nvPr/>
          </p:nvSpPr>
          <p:spPr bwMode="auto">
            <a:xfrm flipV="1">
              <a:off x="4619625" y="1851025"/>
              <a:ext cx="1588" cy="52388"/>
            </a:xfrm>
            <a:prstGeom prst="line">
              <a:avLst/>
            </a:prstGeom>
            <a:noFill/>
            <a:ln w="19050" cap="flat" cmpd="sng">
              <a:solidFill>
                <a:srgbClr val="2A7FC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4" name="Freeform 219"/>
            <p:cNvSpPr>
              <a:spLocks noChangeArrowheads="1"/>
            </p:cNvSpPr>
            <p:nvPr/>
          </p:nvSpPr>
          <p:spPr bwMode="auto">
            <a:xfrm>
              <a:off x="4400550" y="1854200"/>
              <a:ext cx="196850" cy="185738"/>
            </a:xfrm>
            <a:custGeom>
              <a:avLst/>
              <a:gdLst>
                <a:gd name="T0" fmla="*/ 364 w 547"/>
                <a:gd name="T1" fmla="*/ 0 h 517"/>
                <a:gd name="T2" fmla="*/ 364 w 547"/>
                <a:gd name="T3" fmla="*/ 132 h 517"/>
                <a:gd name="T4" fmla="*/ 102 w 547"/>
                <a:gd name="T5" fmla="*/ 229 h 517"/>
                <a:gd name="T6" fmla="*/ 0 w 547"/>
                <a:gd name="T7" fmla="*/ 373 h 517"/>
                <a:gd name="T8" fmla="*/ 0 w 547"/>
                <a:gd name="T9" fmla="*/ 516 h 517"/>
                <a:gd name="T10" fmla="*/ 546 w 547"/>
                <a:gd name="T11" fmla="*/ 516 h 517"/>
              </a:gdLst>
              <a:ahLst/>
              <a:cxnLst>
                <a:cxn ang="0">
                  <a:pos x="T0" y="T1"/>
                </a:cxn>
                <a:cxn ang="0">
                  <a:pos x="T2" y="T3"/>
                </a:cxn>
                <a:cxn ang="0">
                  <a:pos x="T4" y="T5"/>
                </a:cxn>
                <a:cxn ang="0">
                  <a:pos x="T6" y="T7"/>
                </a:cxn>
                <a:cxn ang="0">
                  <a:pos x="T8" y="T9"/>
                </a:cxn>
                <a:cxn ang="0">
                  <a:pos x="T10" y="T11"/>
                </a:cxn>
              </a:cxnLst>
              <a:rect l="0" t="0" r="r" b="b"/>
              <a:pathLst>
                <a:path w="547" h="517">
                  <a:moveTo>
                    <a:pt x="364" y="0"/>
                  </a:moveTo>
                  <a:lnTo>
                    <a:pt x="364" y="132"/>
                  </a:lnTo>
                  <a:lnTo>
                    <a:pt x="102" y="229"/>
                  </a:lnTo>
                  <a:cubicBezTo>
                    <a:pt x="41" y="250"/>
                    <a:pt x="0" y="308"/>
                    <a:pt x="0" y="373"/>
                  </a:cubicBezTo>
                  <a:lnTo>
                    <a:pt x="0" y="516"/>
                  </a:lnTo>
                  <a:lnTo>
                    <a:pt x="546" y="516"/>
                  </a:lnTo>
                </a:path>
              </a:pathLst>
            </a:custGeom>
            <a:noFill/>
            <a:ln w="19050" cap="flat" cmpd="sng">
              <a:solidFill>
                <a:srgbClr val="2A7FC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5" name="Freeform 220"/>
            <p:cNvSpPr>
              <a:spLocks noChangeArrowheads="1"/>
            </p:cNvSpPr>
            <p:nvPr/>
          </p:nvSpPr>
          <p:spPr bwMode="auto">
            <a:xfrm>
              <a:off x="4483100" y="1646238"/>
              <a:ext cx="184150" cy="220662"/>
            </a:xfrm>
            <a:custGeom>
              <a:avLst/>
              <a:gdLst>
                <a:gd name="T0" fmla="*/ 509 w 510"/>
                <a:gd name="T1" fmla="*/ 306 h 613"/>
                <a:gd name="T2" fmla="*/ 476 w 510"/>
                <a:gd name="T3" fmla="*/ 458 h 613"/>
                <a:gd name="T4" fmla="*/ 382 w 510"/>
                <a:gd name="T5" fmla="*/ 570 h 613"/>
                <a:gd name="T6" fmla="*/ 254 w 510"/>
                <a:gd name="T7" fmla="*/ 612 h 613"/>
                <a:gd name="T8" fmla="*/ 126 w 510"/>
                <a:gd name="T9" fmla="*/ 570 h 613"/>
                <a:gd name="T10" fmla="*/ 34 w 510"/>
                <a:gd name="T11" fmla="*/ 458 h 613"/>
                <a:gd name="T12" fmla="*/ 0 w 510"/>
                <a:gd name="T13" fmla="*/ 306 h 613"/>
                <a:gd name="T14" fmla="*/ 34 w 510"/>
                <a:gd name="T15" fmla="*/ 153 h 613"/>
                <a:gd name="T16" fmla="*/ 126 w 510"/>
                <a:gd name="T17" fmla="*/ 41 h 613"/>
                <a:gd name="T18" fmla="*/ 254 w 510"/>
                <a:gd name="T19" fmla="*/ 0 h 613"/>
                <a:gd name="T20" fmla="*/ 382 w 510"/>
                <a:gd name="T21" fmla="*/ 41 h 613"/>
                <a:gd name="T22" fmla="*/ 476 w 510"/>
                <a:gd name="T23" fmla="*/ 153 h 613"/>
                <a:gd name="T24" fmla="*/ 509 w 510"/>
                <a:gd name="T25" fmla="*/ 30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0" h="613">
                  <a:moveTo>
                    <a:pt x="509" y="306"/>
                  </a:moveTo>
                  <a:cubicBezTo>
                    <a:pt x="509" y="362"/>
                    <a:pt x="499" y="410"/>
                    <a:pt x="476" y="458"/>
                  </a:cubicBezTo>
                  <a:cubicBezTo>
                    <a:pt x="453" y="507"/>
                    <a:pt x="423" y="543"/>
                    <a:pt x="382" y="570"/>
                  </a:cubicBezTo>
                  <a:cubicBezTo>
                    <a:pt x="341" y="598"/>
                    <a:pt x="301" y="612"/>
                    <a:pt x="254" y="612"/>
                  </a:cubicBezTo>
                  <a:cubicBezTo>
                    <a:pt x="208" y="612"/>
                    <a:pt x="167" y="598"/>
                    <a:pt x="126" y="570"/>
                  </a:cubicBezTo>
                  <a:cubicBezTo>
                    <a:pt x="86" y="543"/>
                    <a:pt x="57" y="507"/>
                    <a:pt x="34" y="458"/>
                  </a:cubicBezTo>
                  <a:cubicBezTo>
                    <a:pt x="10" y="410"/>
                    <a:pt x="0" y="362"/>
                    <a:pt x="0" y="306"/>
                  </a:cubicBezTo>
                  <a:cubicBezTo>
                    <a:pt x="0" y="249"/>
                    <a:pt x="10" y="201"/>
                    <a:pt x="34" y="153"/>
                  </a:cubicBezTo>
                  <a:cubicBezTo>
                    <a:pt x="57" y="104"/>
                    <a:pt x="86" y="68"/>
                    <a:pt x="126" y="41"/>
                  </a:cubicBezTo>
                  <a:cubicBezTo>
                    <a:pt x="167" y="13"/>
                    <a:pt x="208" y="0"/>
                    <a:pt x="254" y="0"/>
                  </a:cubicBezTo>
                  <a:cubicBezTo>
                    <a:pt x="301" y="0"/>
                    <a:pt x="341" y="13"/>
                    <a:pt x="382" y="41"/>
                  </a:cubicBezTo>
                  <a:cubicBezTo>
                    <a:pt x="423" y="68"/>
                    <a:pt x="453" y="104"/>
                    <a:pt x="476" y="153"/>
                  </a:cubicBezTo>
                  <a:cubicBezTo>
                    <a:pt x="499" y="201"/>
                    <a:pt x="509" y="249"/>
                    <a:pt x="509" y="306"/>
                  </a:cubicBezTo>
                </a:path>
              </a:pathLst>
            </a:custGeom>
            <a:noFill/>
            <a:ln w="19050" cap="flat" cmpd="sng">
              <a:solidFill>
                <a:srgbClr val="2A7FC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221"/>
            <p:cNvSpPr>
              <a:spLocks noChangeArrowheads="1"/>
            </p:cNvSpPr>
            <p:nvPr/>
          </p:nvSpPr>
          <p:spPr bwMode="auto">
            <a:xfrm>
              <a:off x="4484688" y="1711325"/>
              <a:ext cx="182562" cy="41275"/>
            </a:xfrm>
            <a:custGeom>
              <a:avLst/>
              <a:gdLst>
                <a:gd name="T0" fmla="*/ 505 w 506"/>
                <a:gd name="T1" fmla="*/ 97 h 116"/>
                <a:gd name="T2" fmla="*/ 481 w 506"/>
                <a:gd name="T3" fmla="*/ 99 h 116"/>
                <a:gd name="T4" fmla="*/ 291 w 506"/>
                <a:gd name="T5" fmla="*/ 0 h 116"/>
                <a:gd name="T6" fmla="*/ 99 w 506"/>
                <a:gd name="T7" fmla="*/ 99 h 116"/>
                <a:gd name="T8" fmla="*/ 0 w 506"/>
                <a:gd name="T9" fmla="*/ 75 h 116"/>
              </a:gdLst>
              <a:ahLst/>
              <a:cxnLst>
                <a:cxn ang="0">
                  <a:pos x="T0" y="T1"/>
                </a:cxn>
                <a:cxn ang="0">
                  <a:pos x="T2" y="T3"/>
                </a:cxn>
                <a:cxn ang="0">
                  <a:pos x="T4" y="T5"/>
                </a:cxn>
                <a:cxn ang="0">
                  <a:pos x="T6" y="T7"/>
                </a:cxn>
                <a:cxn ang="0">
                  <a:pos x="T8" y="T9"/>
                </a:cxn>
              </a:cxnLst>
              <a:rect l="0" t="0" r="r" b="b"/>
              <a:pathLst>
                <a:path w="506" h="116">
                  <a:moveTo>
                    <a:pt x="505" y="97"/>
                  </a:moveTo>
                  <a:cubicBezTo>
                    <a:pt x="497" y="97"/>
                    <a:pt x="490" y="96"/>
                    <a:pt x="481" y="99"/>
                  </a:cubicBezTo>
                  <a:cubicBezTo>
                    <a:pt x="394" y="115"/>
                    <a:pt x="339" y="83"/>
                    <a:pt x="291" y="0"/>
                  </a:cubicBezTo>
                  <a:cubicBezTo>
                    <a:pt x="262" y="54"/>
                    <a:pt x="172" y="99"/>
                    <a:pt x="99" y="99"/>
                  </a:cubicBezTo>
                  <a:cubicBezTo>
                    <a:pt x="62" y="99"/>
                    <a:pt x="31" y="90"/>
                    <a:pt x="0" y="75"/>
                  </a:cubicBezTo>
                </a:path>
              </a:pathLst>
            </a:custGeom>
            <a:noFill/>
            <a:ln w="19050" cap="flat" cmpd="sng">
              <a:solidFill>
                <a:srgbClr val="2A7FC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27" name="TextBox 26"/>
          <p:cNvSpPr txBox="1"/>
          <p:nvPr/>
        </p:nvSpPr>
        <p:spPr>
          <a:xfrm>
            <a:off x="8067485" y="1647002"/>
            <a:ext cx="975556" cy="400110"/>
          </a:xfrm>
          <a:prstGeom prst="rect">
            <a:avLst/>
          </a:prstGeom>
          <a:noFill/>
        </p:spPr>
        <p:txBody>
          <a:bodyPr wrap="square" rtlCol="0">
            <a:spAutoFit/>
          </a:bodyPr>
          <a:lstStyle/>
          <a:p>
            <a:pPr algn="ctr"/>
            <a:r>
              <a:rPr lang="en-US" sz="1000" dirty="0" smtClean="0"/>
              <a:t>Customer Experience</a:t>
            </a:r>
            <a:endParaRPr lang="en-US" sz="1000" dirty="0"/>
          </a:p>
        </p:txBody>
      </p:sp>
      <p:grpSp>
        <p:nvGrpSpPr>
          <p:cNvPr id="28" name="Group 27"/>
          <p:cNvGrpSpPr/>
          <p:nvPr/>
        </p:nvGrpSpPr>
        <p:grpSpPr>
          <a:xfrm>
            <a:off x="8272358" y="2140628"/>
            <a:ext cx="455576" cy="442128"/>
            <a:chOff x="6194425" y="1660525"/>
            <a:chExt cx="430213" cy="417513"/>
          </a:xfrm>
        </p:grpSpPr>
        <p:sp>
          <p:nvSpPr>
            <p:cNvPr id="29" name="Line 210"/>
            <p:cNvSpPr>
              <a:spLocks noChangeShapeType="1"/>
            </p:cNvSpPr>
            <p:nvPr/>
          </p:nvSpPr>
          <p:spPr bwMode="auto">
            <a:xfrm flipV="1">
              <a:off x="6243638" y="1666875"/>
              <a:ext cx="334962" cy="223838"/>
            </a:xfrm>
            <a:prstGeom prst="line">
              <a:avLst/>
            </a:prstGeom>
            <a:noFill/>
            <a:ln w="12700" cap="rnd" cmpd="sng">
              <a:solidFill>
                <a:srgbClr val="1B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0" name="Freeform 211"/>
            <p:cNvSpPr>
              <a:spLocks noChangeArrowheads="1"/>
            </p:cNvSpPr>
            <p:nvPr/>
          </p:nvSpPr>
          <p:spPr bwMode="auto">
            <a:xfrm>
              <a:off x="6511925" y="1660525"/>
              <a:ext cx="66675" cy="74613"/>
            </a:xfrm>
            <a:custGeom>
              <a:avLst/>
              <a:gdLst>
                <a:gd name="T0" fmla="*/ 163 w 185"/>
                <a:gd name="T1" fmla="*/ 205 h 206"/>
                <a:gd name="T2" fmla="*/ 184 w 185"/>
                <a:gd name="T3" fmla="*/ 20 h 206"/>
                <a:gd name="T4" fmla="*/ 0 w 185"/>
                <a:gd name="T5" fmla="*/ 0 h 206"/>
              </a:gdLst>
              <a:ahLst/>
              <a:cxnLst>
                <a:cxn ang="0">
                  <a:pos x="T0" y="T1"/>
                </a:cxn>
                <a:cxn ang="0">
                  <a:pos x="T2" y="T3"/>
                </a:cxn>
                <a:cxn ang="0">
                  <a:pos x="T4" y="T5"/>
                </a:cxn>
              </a:cxnLst>
              <a:rect l="0" t="0" r="r" b="b"/>
              <a:pathLst>
                <a:path w="185" h="206">
                  <a:moveTo>
                    <a:pt x="163" y="205"/>
                  </a:moveTo>
                  <a:lnTo>
                    <a:pt x="184" y="20"/>
                  </a:lnTo>
                  <a:lnTo>
                    <a:pt x="0" y="0"/>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1" name="Line 212"/>
            <p:cNvSpPr>
              <a:spLocks noChangeShapeType="1"/>
            </p:cNvSpPr>
            <p:nvPr/>
          </p:nvSpPr>
          <p:spPr bwMode="auto">
            <a:xfrm>
              <a:off x="6194425" y="2076450"/>
              <a:ext cx="430213" cy="1588"/>
            </a:xfrm>
            <a:prstGeom prst="line">
              <a:avLst/>
            </a:prstGeom>
            <a:noFill/>
            <a:ln w="12700" cap="rnd" cmpd="sng">
              <a:solidFill>
                <a:srgbClr val="1B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2" name="Freeform 213"/>
            <p:cNvSpPr>
              <a:spLocks noChangeArrowheads="1"/>
            </p:cNvSpPr>
            <p:nvPr/>
          </p:nvSpPr>
          <p:spPr bwMode="auto">
            <a:xfrm>
              <a:off x="6223000" y="2016125"/>
              <a:ext cx="60325" cy="60325"/>
            </a:xfrm>
            <a:custGeom>
              <a:avLst/>
              <a:gdLst>
                <a:gd name="T0" fmla="*/ 84 w 167"/>
                <a:gd name="T1" fmla="*/ 165 h 166"/>
                <a:gd name="T2" fmla="*/ 0 w 167"/>
                <a:gd name="T3" fmla="*/ 165 h 166"/>
                <a:gd name="T4" fmla="*/ 0 w 167"/>
                <a:gd name="T5" fmla="*/ 0 h 166"/>
                <a:gd name="T6" fmla="*/ 166 w 167"/>
                <a:gd name="T7" fmla="*/ 0 h 166"/>
                <a:gd name="T8" fmla="*/ 166 w 167"/>
                <a:gd name="T9" fmla="*/ 165 h 166"/>
                <a:gd name="T10" fmla="*/ 84 w 167"/>
                <a:gd name="T11" fmla="*/ 165 h 166"/>
              </a:gdLst>
              <a:ahLst/>
              <a:cxnLst>
                <a:cxn ang="0">
                  <a:pos x="T0" y="T1"/>
                </a:cxn>
                <a:cxn ang="0">
                  <a:pos x="T2" y="T3"/>
                </a:cxn>
                <a:cxn ang="0">
                  <a:pos x="T4" y="T5"/>
                </a:cxn>
                <a:cxn ang="0">
                  <a:pos x="T6" y="T7"/>
                </a:cxn>
                <a:cxn ang="0">
                  <a:pos x="T8" y="T9"/>
                </a:cxn>
                <a:cxn ang="0">
                  <a:pos x="T10" y="T11"/>
                </a:cxn>
              </a:cxnLst>
              <a:rect l="0" t="0" r="r" b="b"/>
              <a:pathLst>
                <a:path w="167" h="166">
                  <a:moveTo>
                    <a:pt x="84" y="165"/>
                  </a:moveTo>
                  <a:lnTo>
                    <a:pt x="0" y="165"/>
                  </a:lnTo>
                  <a:lnTo>
                    <a:pt x="0" y="0"/>
                  </a:lnTo>
                  <a:lnTo>
                    <a:pt x="166" y="0"/>
                  </a:lnTo>
                  <a:lnTo>
                    <a:pt x="166" y="165"/>
                  </a:lnTo>
                  <a:lnTo>
                    <a:pt x="84" y="165"/>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214"/>
            <p:cNvSpPr>
              <a:spLocks noChangeArrowheads="1"/>
            </p:cNvSpPr>
            <p:nvPr/>
          </p:nvSpPr>
          <p:spPr bwMode="auto">
            <a:xfrm>
              <a:off x="6327775" y="1943100"/>
              <a:ext cx="58738" cy="133350"/>
            </a:xfrm>
            <a:custGeom>
              <a:avLst/>
              <a:gdLst>
                <a:gd name="T0" fmla="*/ 82 w 165"/>
                <a:gd name="T1" fmla="*/ 370 h 371"/>
                <a:gd name="T2" fmla="*/ 0 w 165"/>
                <a:gd name="T3" fmla="*/ 370 h 371"/>
                <a:gd name="T4" fmla="*/ 0 w 165"/>
                <a:gd name="T5" fmla="*/ 0 h 371"/>
                <a:gd name="T6" fmla="*/ 164 w 165"/>
                <a:gd name="T7" fmla="*/ 0 h 371"/>
                <a:gd name="T8" fmla="*/ 164 w 165"/>
                <a:gd name="T9" fmla="*/ 370 h 371"/>
                <a:gd name="T10" fmla="*/ 82 w 165"/>
                <a:gd name="T11" fmla="*/ 370 h 371"/>
              </a:gdLst>
              <a:ahLst/>
              <a:cxnLst>
                <a:cxn ang="0">
                  <a:pos x="T0" y="T1"/>
                </a:cxn>
                <a:cxn ang="0">
                  <a:pos x="T2" y="T3"/>
                </a:cxn>
                <a:cxn ang="0">
                  <a:pos x="T4" y="T5"/>
                </a:cxn>
                <a:cxn ang="0">
                  <a:pos x="T6" y="T7"/>
                </a:cxn>
                <a:cxn ang="0">
                  <a:pos x="T8" y="T9"/>
                </a:cxn>
                <a:cxn ang="0">
                  <a:pos x="T10" y="T11"/>
                </a:cxn>
              </a:cxnLst>
              <a:rect l="0" t="0" r="r" b="b"/>
              <a:pathLst>
                <a:path w="165" h="371">
                  <a:moveTo>
                    <a:pt x="82" y="370"/>
                  </a:moveTo>
                  <a:lnTo>
                    <a:pt x="0" y="370"/>
                  </a:lnTo>
                  <a:lnTo>
                    <a:pt x="0" y="0"/>
                  </a:lnTo>
                  <a:lnTo>
                    <a:pt x="164" y="0"/>
                  </a:lnTo>
                  <a:lnTo>
                    <a:pt x="164" y="370"/>
                  </a:lnTo>
                  <a:lnTo>
                    <a:pt x="82" y="370"/>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15"/>
            <p:cNvSpPr>
              <a:spLocks noChangeArrowheads="1"/>
            </p:cNvSpPr>
            <p:nvPr/>
          </p:nvSpPr>
          <p:spPr bwMode="auto">
            <a:xfrm>
              <a:off x="6430963" y="1868488"/>
              <a:ext cx="60325" cy="207962"/>
            </a:xfrm>
            <a:custGeom>
              <a:avLst/>
              <a:gdLst>
                <a:gd name="T0" fmla="*/ 83 w 166"/>
                <a:gd name="T1" fmla="*/ 577 h 578"/>
                <a:gd name="T2" fmla="*/ 0 w 166"/>
                <a:gd name="T3" fmla="*/ 577 h 578"/>
                <a:gd name="T4" fmla="*/ 0 w 166"/>
                <a:gd name="T5" fmla="*/ 0 h 578"/>
                <a:gd name="T6" fmla="*/ 165 w 166"/>
                <a:gd name="T7" fmla="*/ 0 h 578"/>
                <a:gd name="T8" fmla="*/ 165 w 166"/>
                <a:gd name="T9" fmla="*/ 577 h 578"/>
                <a:gd name="T10" fmla="*/ 83 w 166"/>
                <a:gd name="T11" fmla="*/ 577 h 578"/>
              </a:gdLst>
              <a:ahLst/>
              <a:cxnLst>
                <a:cxn ang="0">
                  <a:pos x="T0" y="T1"/>
                </a:cxn>
                <a:cxn ang="0">
                  <a:pos x="T2" y="T3"/>
                </a:cxn>
                <a:cxn ang="0">
                  <a:pos x="T4" y="T5"/>
                </a:cxn>
                <a:cxn ang="0">
                  <a:pos x="T6" y="T7"/>
                </a:cxn>
                <a:cxn ang="0">
                  <a:pos x="T8" y="T9"/>
                </a:cxn>
                <a:cxn ang="0">
                  <a:pos x="T10" y="T11"/>
                </a:cxn>
              </a:cxnLst>
              <a:rect l="0" t="0" r="r" b="b"/>
              <a:pathLst>
                <a:path w="166" h="578">
                  <a:moveTo>
                    <a:pt x="83" y="577"/>
                  </a:moveTo>
                  <a:lnTo>
                    <a:pt x="0" y="577"/>
                  </a:lnTo>
                  <a:lnTo>
                    <a:pt x="0" y="0"/>
                  </a:lnTo>
                  <a:lnTo>
                    <a:pt x="165" y="0"/>
                  </a:lnTo>
                  <a:lnTo>
                    <a:pt x="165" y="577"/>
                  </a:lnTo>
                  <a:lnTo>
                    <a:pt x="83" y="577"/>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216"/>
            <p:cNvSpPr>
              <a:spLocks noChangeArrowheads="1"/>
            </p:cNvSpPr>
            <p:nvPr/>
          </p:nvSpPr>
          <p:spPr bwMode="auto">
            <a:xfrm>
              <a:off x="6534150" y="1793875"/>
              <a:ext cx="60325" cy="282575"/>
            </a:xfrm>
            <a:custGeom>
              <a:avLst/>
              <a:gdLst>
                <a:gd name="T0" fmla="*/ 82 w 166"/>
                <a:gd name="T1" fmla="*/ 782 h 783"/>
                <a:gd name="T2" fmla="*/ 0 w 166"/>
                <a:gd name="T3" fmla="*/ 782 h 783"/>
                <a:gd name="T4" fmla="*/ 0 w 166"/>
                <a:gd name="T5" fmla="*/ 0 h 783"/>
                <a:gd name="T6" fmla="*/ 165 w 166"/>
                <a:gd name="T7" fmla="*/ 0 h 783"/>
                <a:gd name="T8" fmla="*/ 165 w 166"/>
                <a:gd name="T9" fmla="*/ 782 h 783"/>
                <a:gd name="T10" fmla="*/ 82 w 166"/>
                <a:gd name="T11" fmla="*/ 782 h 783"/>
              </a:gdLst>
              <a:ahLst/>
              <a:cxnLst>
                <a:cxn ang="0">
                  <a:pos x="T0" y="T1"/>
                </a:cxn>
                <a:cxn ang="0">
                  <a:pos x="T2" y="T3"/>
                </a:cxn>
                <a:cxn ang="0">
                  <a:pos x="T4" y="T5"/>
                </a:cxn>
                <a:cxn ang="0">
                  <a:pos x="T6" y="T7"/>
                </a:cxn>
                <a:cxn ang="0">
                  <a:pos x="T8" y="T9"/>
                </a:cxn>
                <a:cxn ang="0">
                  <a:pos x="T10" y="T11"/>
                </a:cxn>
              </a:cxnLst>
              <a:rect l="0" t="0" r="r" b="b"/>
              <a:pathLst>
                <a:path w="166" h="783">
                  <a:moveTo>
                    <a:pt x="82" y="782"/>
                  </a:moveTo>
                  <a:lnTo>
                    <a:pt x="0" y="782"/>
                  </a:lnTo>
                  <a:lnTo>
                    <a:pt x="0" y="0"/>
                  </a:lnTo>
                  <a:lnTo>
                    <a:pt x="165" y="0"/>
                  </a:lnTo>
                  <a:lnTo>
                    <a:pt x="165" y="782"/>
                  </a:lnTo>
                  <a:lnTo>
                    <a:pt x="82" y="782"/>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6" name="TextBox 35"/>
          <p:cNvSpPr txBox="1"/>
          <p:nvPr/>
        </p:nvSpPr>
        <p:spPr>
          <a:xfrm>
            <a:off x="8039157" y="2615826"/>
            <a:ext cx="975556" cy="400110"/>
          </a:xfrm>
          <a:prstGeom prst="rect">
            <a:avLst/>
          </a:prstGeom>
          <a:noFill/>
        </p:spPr>
        <p:txBody>
          <a:bodyPr wrap="square" rtlCol="0">
            <a:spAutoFit/>
          </a:bodyPr>
          <a:lstStyle/>
          <a:p>
            <a:pPr algn="ctr"/>
            <a:r>
              <a:rPr lang="en-US" sz="1000" dirty="0" smtClean="0"/>
              <a:t>Business Success</a:t>
            </a:r>
            <a:endParaRPr lang="en-US" sz="1000" dirty="0"/>
          </a:p>
        </p:txBody>
      </p:sp>
    </p:spTree>
    <p:extLst>
      <p:ext uri="{BB962C8B-B14F-4D97-AF65-F5344CB8AC3E}">
        <p14:creationId xmlns:p14="http://schemas.microsoft.com/office/powerpoint/2010/main" val="189238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289" y="491554"/>
            <a:ext cx="7424120" cy="4377138"/>
          </a:xfrm>
          <a:prstGeom prst="rect">
            <a:avLst/>
          </a:prstGeom>
        </p:spPr>
      </p:pic>
      <p:sp>
        <p:nvSpPr>
          <p:cNvPr id="5" name="Rectangle 4"/>
          <p:cNvSpPr/>
          <p:nvPr/>
        </p:nvSpPr>
        <p:spPr>
          <a:xfrm>
            <a:off x="1922108" y="885556"/>
            <a:ext cx="5513644" cy="34251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539737" y="2351775"/>
            <a:ext cx="2662845" cy="346249"/>
          </a:xfrm>
          <a:prstGeom prst="rect">
            <a:avLst/>
          </a:prstGeom>
          <a:noFill/>
        </p:spPr>
        <p:txBody>
          <a:bodyPr wrap="non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dirty="0" smtClean="0">
                <a:solidFill>
                  <a:srgbClr val="53585F"/>
                </a:solidFill>
              </a:rPr>
              <a:t>First class AWS support</a:t>
            </a:r>
          </a:p>
        </p:txBody>
      </p:sp>
      <p:pic>
        <p:nvPicPr>
          <p:cNvPr id="3" name="Picture 2" descr="infrastructure.png"/>
          <p:cNvPicPr>
            <a:picLocks noChangeAspect="1"/>
          </p:cNvPicPr>
          <p:nvPr/>
        </p:nvPicPr>
        <p:blipFill rotWithShape="1">
          <a:blip r:embed="rId4">
            <a:extLst>
              <a:ext uri="{28A0092B-C50C-407E-A947-70E740481C1C}">
                <a14:useLocalDpi xmlns:a14="http://schemas.microsoft.com/office/drawing/2010/main" val="0"/>
              </a:ext>
            </a:extLst>
          </a:blip>
          <a:srcRect b="2587"/>
          <a:stretch/>
        </p:blipFill>
        <p:spPr>
          <a:xfrm>
            <a:off x="1922108" y="879623"/>
            <a:ext cx="5513644" cy="3505778"/>
          </a:xfrm>
          <a:prstGeom prst="rect">
            <a:avLst/>
          </a:prstGeom>
        </p:spPr>
      </p:pic>
      <p:grpSp>
        <p:nvGrpSpPr>
          <p:cNvPr id="6" name="Group 5"/>
          <p:cNvGrpSpPr/>
          <p:nvPr/>
        </p:nvGrpSpPr>
        <p:grpSpPr>
          <a:xfrm>
            <a:off x="8250934" y="219291"/>
            <a:ext cx="579028" cy="398398"/>
            <a:chOff x="2686050" y="1658938"/>
            <a:chExt cx="544513" cy="374650"/>
          </a:xfrm>
        </p:grpSpPr>
        <p:sp>
          <p:nvSpPr>
            <p:cNvPr id="7" name="Freeform 197"/>
            <p:cNvSpPr>
              <a:spLocks noChangeArrowheads="1"/>
            </p:cNvSpPr>
            <p:nvPr/>
          </p:nvSpPr>
          <p:spPr bwMode="auto">
            <a:xfrm>
              <a:off x="2921000" y="1892300"/>
              <a:ext cx="74613" cy="76200"/>
            </a:xfrm>
            <a:custGeom>
              <a:avLst/>
              <a:gdLst>
                <a:gd name="T0" fmla="*/ 208 w 209"/>
                <a:gd name="T1" fmla="*/ 106 h 211"/>
                <a:gd name="T2" fmla="*/ 194 w 209"/>
                <a:gd name="T3" fmla="*/ 157 h 211"/>
                <a:gd name="T4" fmla="*/ 157 w 209"/>
                <a:gd name="T5" fmla="*/ 196 h 211"/>
                <a:gd name="T6" fmla="*/ 104 w 209"/>
                <a:gd name="T7" fmla="*/ 210 h 211"/>
                <a:gd name="T8" fmla="*/ 53 w 209"/>
                <a:gd name="T9" fmla="*/ 196 h 211"/>
                <a:gd name="T10" fmla="*/ 14 w 209"/>
                <a:gd name="T11" fmla="*/ 157 h 211"/>
                <a:gd name="T12" fmla="*/ 0 w 209"/>
                <a:gd name="T13" fmla="*/ 106 h 211"/>
                <a:gd name="T14" fmla="*/ 14 w 209"/>
                <a:gd name="T15" fmla="*/ 53 h 211"/>
                <a:gd name="T16" fmla="*/ 53 w 209"/>
                <a:gd name="T17" fmla="*/ 15 h 211"/>
                <a:gd name="T18" fmla="*/ 104 w 209"/>
                <a:gd name="T19" fmla="*/ 0 h 211"/>
                <a:gd name="T20" fmla="*/ 157 w 209"/>
                <a:gd name="T21" fmla="*/ 15 h 211"/>
                <a:gd name="T22" fmla="*/ 194 w 209"/>
                <a:gd name="T23" fmla="*/ 53 h 211"/>
                <a:gd name="T24" fmla="*/ 208 w 209"/>
                <a:gd name="T25"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11">
                  <a:moveTo>
                    <a:pt x="208" y="106"/>
                  </a:moveTo>
                  <a:cubicBezTo>
                    <a:pt x="208" y="124"/>
                    <a:pt x="204" y="140"/>
                    <a:pt x="194" y="157"/>
                  </a:cubicBezTo>
                  <a:cubicBezTo>
                    <a:pt x="184" y="174"/>
                    <a:pt x="173" y="187"/>
                    <a:pt x="157" y="196"/>
                  </a:cubicBezTo>
                  <a:cubicBezTo>
                    <a:pt x="140" y="205"/>
                    <a:pt x="123" y="210"/>
                    <a:pt x="104" y="210"/>
                  </a:cubicBezTo>
                  <a:cubicBezTo>
                    <a:pt x="85" y="210"/>
                    <a:pt x="69" y="205"/>
                    <a:pt x="53" y="196"/>
                  </a:cubicBezTo>
                  <a:cubicBezTo>
                    <a:pt x="36" y="187"/>
                    <a:pt x="23" y="174"/>
                    <a:pt x="14" y="157"/>
                  </a:cubicBezTo>
                  <a:cubicBezTo>
                    <a:pt x="4" y="140"/>
                    <a:pt x="0" y="124"/>
                    <a:pt x="0" y="106"/>
                  </a:cubicBezTo>
                  <a:cubicBezTo>
                    <a:pt x="0" y="87"/>
                    <a:pt x="4" y="70"/>
                    <a:pt x="14" y="53"/>
                  </a:cubicBezTo>
                  <a:cubicBezTo>
                    <a:pt x="23" y="36"/>
                    <a:pt x="36" y="25"/>
                    <a:pt x="53" y="15"/>
                  </a:cubicBezTo>
                  <a:cubicBezTo>
                    <a:pt x="69" y="6"/>
                    <a:pt x="85" y="0"/>
                    <a:pt x="104" y="0"/>
                  </a:cubicBezTo>
                  <a:cubicBezTo>
                    <a:pt x="123" y="0"/>
                    <a:pt x="140" y="6"/>
                    <a:pt x="157" y="15"/>
                  </a:cubicBezTo>
                  <a:cubicBezTo>
                    <a:pt x="173" y="25"/>
                    <a:pt x="184" y="36"/>
                    <a:pt x="194" y="53"/>
                  </a:cubicBezTo>
                  <a:cubicBezTo>
                    <a:pt x="204" y="70"/>
                    <a:pt x="208" y="86"/>
                    <a:pt x="208" y="106"/>
                  </a:cubicBezTo>
                </a:path>
              </a:pathLst>
            </a:custGeom>
            <a:noFill/>
            <a:ln w="19050" cap="rnd" cmpd="sng">
              <a:solidFill>
                <a:srgbClr val="3DAEE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 name="Line 198"/>
            <p:cNvSpPr>
              <a:spLocks noChangeShapeType="1"/>
            </p:cNvSpPr>
            <p:nvPr/>
          </p:nvSpPr>
          <p:spPr bwMode="auto">
            <a:xfrm flipV="1">
              <a:off x="2984500" y="1787525"/>
              <a:ext cx="114300" cy="117475"/>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Line 199"/>
            <p:cNvSpPr>
              <a:spLocks noChangeShapeType="1"/>
            </p:cNvSpPr>
            <p:nvPr/>
          </p:nvSpPr>
          <p:spPr bwMode="auto">
            <a:xfrm>
              <a:off x="2733675" y="1941513"/>
              <a:ext cx="46038" cy="1587"/>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 name="Line 200"/>
            <p:cNvSpPr>
              <a:spLocks noChangeShapeType="1"/>
            </p:cNvSpPr>
            <p:nvPr/>
          </p:nvSpPr>
          <p:spPr bwMode="auto">
            <a:xfrm flipH="1">
              <a:off x="3133725" y="1941513"/>
              <a:ext cx="50800" cy="1587"/>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1" name="Line 201"/>
            <p:cNvSpPr>
              <a:spLocks noChangeShapeType="1"/>
            </p:cNvSpPr>
            <p:nvPr/>
          </p:nvSpPr>
          <p:spPr bwMode="auto">
            <a:xfrm flipH="1">
              <a:off x="3119438" y="1844675"/>
              <a:ext cx="47625" cy="17463"/>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 name="Line 202"/>
            <p:cNvSpPr>
              <a:spLocks noChangeShapeType="1"/>
            </p:cNvSpPr>
            <p:nvPr/>
          </p:nvSpPr>
          <p:spPr bwMode="auto">
            <a:xfrm flipH="1">
              <a:off x="3025775" y="1722438"/>
              <a:ext cx="20638" cy="44450"/>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 name="Line 203"/>
            <p:cNvSpPr>
              <a:spLocks noChangeShapeType="1"/>
            </p:cNvSpPr>
            <p:nvPr/>
          </p:nvSpPr>
          <p:spPr bwMode="auto">
            <a:xfrm>
              <a:off x="2959100" y="1704975"/>
              <a:ext cx="1588" cy="47625"/>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 name="Line 204"/>
            <p:cNvSpPr>
              <a:spLocks noChangeShapeType="1"/>
            </p:cNvSpPr>
            <p:nvPr/>
          </p:nvSpPr>
          <p:spPr bwMode="auto">
            <a:xfrm>
              <a:off x="2871788" y="1722438"/>
              <a:ext cx="17462" cy="44450"/>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5" name="Line 205"/>
            <p:cNvSpPr>
              <a:spLocks noChangeShapeType="1"/>
            </p:cNvSpPr>
            <p:nvPr/>
          </p:nvSpPr>
          <p:spPr bwMode="auto">
            <a:xfrm>
              <a:off x="2800350" y="1771650"/>
              <a:ext cx="33338" cy="33338"/>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 name="Line 206"/>
            <p:cNvSpPr>
              <a:spLocks noChangeShapeType="1"/>
            </p:cNvSpPr>
            <p:nvPr/>
          </p:nvSpPr>
          <p:spPr bwMode="auto">
            <a:xfrm>
              <a:off x="2751138" y="1844675"/>
              <a:ext cx="42862" cy="17463"/>
            </a:xfrm>
            <a:prstGeom prst="line">
              <a:avLst/>
            </a:prstGeom>
            <a:noFill/>
            <a:ln w="19050" cap="rnd" cmpd="sng">
              <a:solidFill>
                <a:srgbClr val="3DAEE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 name="Freeform 207"/>
            <p:cNvSpPr>
              <a:spLocks noChangeArrowheads="1"/>
            </p:cNvSpPr>
            <p:nvPr/>
          </p:nvSpPr>
          <p:spPr bwMode="auto">
            <a:xfrm>
              <a:off x="2686050" y="1658938"/>
              <a:ext cx="544513" cy="374650"/>
            </a:xfrm>
            <a:custGeom>
              <a:avLst/>
              <a:gdLst>
                <a:gd name="T0" fmla="*/ 755 w 1511"/>
                <a:gd name="T1" fmla="*/ 0 h 1042"/>
                <a:gd name="T2" fmla="*/ 0 w 1511"/>
                <a:gd name="T3" fmla="*/ 756 h 1042"/>
                <a:gd name="T4" fmla="*/ 0 w 1511"/>
                <a:gd name="T5" fmla="*/ 1041 h 1042"/>
                <a:gd name="T6" fmla="*/ 1510 w 1511"/>
                <a:gd name="T7" fmla="*/ 1041 h 1042"/>
                <a:gd name="T8" fmla="*/ 1510 w 1511"/>
                <a:gd name="T9" fmla="*/ 756 h 1042"/>
                <a:gd name="T10" fmla="*/ 755 w 1511"/>
                <a:gd name="T11" fmla="*/ 0 h 1042"/>
              </a:gdLst>
              <a:ahLst/>
              <a:cxnLst>
                <a:cxn ang="0">
                  <a:pos x="T0" y="T1"/>
                </a:cxn>
                <a:cxn ang="0">
                  <a:pos x="T2" y="T3"/>
                </a:cxn>
                <a:cxn ang="0">
                  <a:pos x="T4" y="T5"/>
                </a:cxn>
                <a:cxn ang="0">
                  <a:pos x="T6" y="T7"/>
                </a:cxn>
                <a:cxn ang="0">
                  <a:pos x="T8" y="T9"/>
                </a:cxn>
                <a:cxn ang="0">
                  <a:pos x="T10" y="T11"/>
                </a:cxn>
              </a:cxnLst>
              <a:rect l="0" t="0" r="r" b="b"/>
              <a:pathLst>
                <a:path w="1511" h="1042">
                  <a:moveTo>
                    <a:pt x="755" y="0"/>
                  </a:moveTo>
                  <a:cubicBezTo>
                    <a:pt x="339" y="0"/>
                    <a:pt x="0" y="338"/>
                    <a:pt x="0" y="756"/>
                  </a:cubicBezTo>
                  <a:lnTo>
                    <a:pt x="0" y="1041"/>
                  </a:lnTo>
                  <a:lnTo>
                    <a:pt x="1510" y="1041"/>
                  </a:lnTo>
                  <a:lnTo>
                    <a:pt x="1510" y="756"/>
                  </a:lnTo>
                  <a:cubicBezTo>
                    <a:pt x="1510" y="338"/>
                    <a:pt x="1173" y="0"/>
                    <a:pt x="755" y="0"/>
                  </a:cubicBezTo>
                </a:path>
              </a:pathLst>
            </a:custGeom>
            <a:noFill/>
            <a:ln w="19050" cap="rnd" cmpd="sng">
              <a:solidFill>
                <a:srgbClr val="3DAEE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8" name="TextBox 17"/>
          <p:cNvSpPr txBox="1"/>
          <p:nvPr/>
        </p:nvSpPr>
        <p:spPr>
          <a:xfrm>
            <a:off x="8056671" y="640305"/>
            <a:ext cx="975556" cy="400110"/>
          </a:xfrm>
          <a:prstGeom prst="rect">
            <a:avLst/>
          </a:prstGeom>
          <a:noFill/>
        </p:spPr>
        <p:txBody>
          <a:bodyPr wrap="square" rtlCol="0">
            <a:spAutoFit/>
          </a:bodyPr>
          <a:lstStyle/>
          <a:p>
            <a:pPr algn="ctr"/>
            <a:r>
              <a:rPr lang="en-US" sz="1000" dirty="0" smtClean="0"/>
              <a:t>Application Performance</a:t>
            </a:r>
            <a:endParaRPr lang="en-US" sz="1000" dirty="0"/>
          </a:p>
        </p:txBody>
      </p:sp>
    </p:spTree>
    <p:extLst>
      <p:ext uri="{BB962C8B-B14F-4D97-AF65-F5344CB8AC3E}">
        <p14:creationId xmlns:p14="http://schemas.microsoft.com/office/powerpoint/2010/main" val="124031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289" y="491554"/>
            <a:ext cx="7424120" cy="4377138"/>
          </a:xfrm>
          <a:prstGeom prst="rect">
            <a:avLst/>
          </a:prstGeom>
        </p:spPr>
      </p:pic>
      <p:sp>
        <p:nvSpPr>
          <p:cNvPr id="24" name="Rectangle 23"/>
          <p:cNvSpPr/>
          <p:nvPr/>
        </p:nvSpPr>
        <p:spPr>
          <a:xfrm>
            <a:off x="1922108" y="885556"/>
            <a:ext cx="5513644" cy="34251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8023578" y="200870"/>
            <a:ext cx="975556" cy="400110"/>
          </a:xfrm>
          <a:prstGeom prst="rect">
            <a:avLst/>
          </a:prstGeom>
          <a:noFill/>
        </p:spPr>
        <p:txBody>
          <a:bodyPr wrap="square" rtlCol="0">
            <a:spAutoFit/>
          </a:bodyPr>
          <a:lstStyle/>
          <a:p>
            <a:r>
              <a:rPr lang="en-US" sz="1000" dirty="0" smtClean="0">
                <a:solidFill>
                  <a:schemeClr val="bg1"/>
                </a:solidFill>
              </a:rPr>
              <a:t>Customer</a:t>
            </a:r>
            <a:br>
              <a:rPr lang="en-US" sz="1000" dirty="0" smtClean="0">
                <a:solidFill>
                  <a:schemeClr val="bg1"/>
                </a:solidFill>
              </a:rPr>
            </a:br>
            <a:r>
              <a:rPr lang="en-US" sz="1000" dirty="0" smtClean="0">
                <a:solidFill>
                  <a:schemeClr val="bg1"/>
                </a:solidFill>
              </a:rPr>
              <a:t>Experience</a:t>
            </a:r>
            <a:endParaRPr lang="en-US" sz="1000" dirty="0">
              <a:solidFill>
                <a:schemeClr val="bg1"/>
              </a:solidFill>
            </a:endParaRPr>
          </a:p>
        </p:txBody>
      </p:sp>
      <p:pic>
        <p:nvPicPr>
          <p:cNvPr id="14" name="Picture 13" descr="synthetics_resource_mangemen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986" y="885556"/>
            <a:ext cx="5507766" cy="2918884"/>
          </a:xfrm>
          <a:prstGeom prst="rect">
            <a:avLst/>
          </a:prstGeom>
        </p:spPr>
      </p:pic>
      <p:grpSp>
        <p:nvGrpSpPr>
          <p:cNvPr id="15" name="Group 14"/>
          <p:cNvGrpSpPr/>
          <p:nvPr/>
        </p:nvGrpSpPr>
        <p:grpSpPr>
          <a:xfrm>
            <a:off x="8326479" y="148768"/>
            <a:ext cx="438454" cy="489111"/>
            <a:chOff x="4400550" y="1646238"/>
            <a:chExt cx="398463" cy="444500"/>
          </a:xfrm>
        </p:grpSpPr>
        <p:sp>
          <p:nvSpPr>
            <p:cNvPr id="16" name="Freeform 217"/>
            <p:cNvSpPr>
              <a:spLocks noChangeArrowheads="1"/>
            </p:cNvSpPr>
            <p:nvPr/>
          </p:nvSpPr>
          <p:spPr bwMode="auto">
            <a:xfrm>
              <a:off x="4633913" y="1916113"/>
              <a:ext cx="165100" cy="174625"/>
            </a:xfrm>
            <a:custGeom>
              <a:avLst/>
              <a:gdLst>
                <a:gd name="T0" fmla="*/ 229 w 460"/>
                <a:gd name="T1" fmla="*/ 485 h 486"/>
                <a:gd name="T2" fmla="*/ 459 w 460"/>
                <a:gd name="T3" fmla="*/ 153 h 486"/>
                <a:gd name="T4" fmla="*/ 229 w 460"/>
                <a:gd name="T5" fmla="*/ 153 h 486"/>
                <a:gd name="T6" fmla="*/ 0 w 460"/>
                <a:gd name="T7" fmla="*/ 166 h 486"/>
                <a:gd name="T8" fmla="*/ 229 w 460"/>
                <a:gd name="T9" fmla="*/ 485 h 486"/>
              </a:gdLst>
              <a:ahLst/>
              <a:cxnLst>
                <a:cxn ang="0">
                  <a:pos x="T0" y="T1"/>
                </a:cxn>
                <a:cxn ang="0">
                  <a:pos x="T2" y="T3"/>
                </a:cxn>
                <a:cxn ang="0">
                  <a:pos x="T4" y="T5"/>
                </a:cxn>
                <a:cxn ang="0">
                  <a:pos x="T6" y="T7"/>
                </a:cxn>
                <a:cxn ang="0">
                  <a:pos x="T8" y="T9"/>
                </a:cxn>
              </a:cxnLst>
              <a:rect l="0" t="0" r="r" b="b"/>
              <a:pathLst>
                <a:path w="460" h="486">
                  <a:moveTo>
                    <a:pt x="229" y="485"/>
                  </a:moveTo>
                  <a:cubicBezTo>
                    <a:pt x="229" y="485"/>
                    <a:pt x="459" y="357"/>
                    <a:pt x="459" y="153"/>
                  </a:cubicBezTo>
                  <a:cubicBezTo>
                    <a:pt x="459" y="0"/>
                    <a:pt x="280" y="0"/>
                    <a:pt x="229" y="153"/>
                  </a:cubicBezTo>
                  <a:cubicBezTo>
                    <a:pt x="179" y="0"/>
                    <a:pt x="0" y="0"/>
                    <a:pt x="0" y="166"/>
                  </a:cubicBezTo>
                  <a:cubicBezTo>
                    <a:pt x="0" y="357"/>
                    <a:pt x="229" y="485"/>
                    <a:pt x="229" y="485"/>
                  </a:cubicBezTo>
                </a:path>
              </a:pathLst>
            </a:custGeom>
            <a:noFill/>
            <a:ln w="19050" cap="flat" cmpd="sng">
              <a:solidFill>
                <a:srgbClr val="2A7FC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Line 218"/>
            <p:cNvSpPr>
              <a:spLocks noChangeShapeType="1"/>
            </p:cNvSpPr>
            <p:nvPr/>
          </p:nvSpPr>
          <p:spPr bwMode="auto">
            <a:xfrm flipV="1">
              <a:off x="4619625" y="1851025"/>
              <a:ext cx="1588" cy="52388"/>
            </a:xfrm>
            <a:prstGeom prst="line">
              <a:avLst/>
            </a:prstGeom>
            <a:noFill/>
            <a:ln w="19050" cap="flat" cmpd="sng">
              <a:solidFill>
                <a:srgbClr val="2A7FC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 name="Freeform 219"/>
            <p:cNvSpPr>
              <a:spLocks noChangeArrowheads="1"/>
            </p:cNvSpPr>
            <p:nvPr/>
          </p:nvSpPr>
          <p:spPr bwMode="auto">
            <a:xfrm>
              <a:off x="4400550" y="1854200"/>
              <a:ext cx="196850" cy="185738"/>
            </a:xfrm>
            <a:custGeom>
              <a:avLst/>
              <a:gdLst>
                <a:gd name="T0" fmla="*/ 364 w 547"/>
                <a:gd name="T1" fmla="*/ 0 h 517"/>
                <a:gd name="T2" fmla="*/ 364 w 547"/>
                <a:gd name="T3" fmla="*/ 132 h 517"/>
                <a:gd name="T4" fmla="*/ 102 w 547"/>
                <a:gd name="T5" fmla="*/ 229 h 517"/>
                <a:gd name="T6" fmla="*/ 0 w 547"/>
                <a:gd name="T7" fmla="*/ 373 h 517"/>
                <a:gd name="T8" fmla="*/ 0 w 547"/>
                <a:gd name="T9" fmla="*/ 516 h 517"/>
                <a:gd name="T10" fmla="*/ 546 w 547"/>
                <a:gd name="T11" fmla="*/ 516 h 517"/>
              </a:gdLst>
              <a:ahLst/>
              <a:cxnLst>
                <a:cxn ang="0">
                  <a:pos x="T0" y="T1"/>
                </a:cxn>
                <a:cxn ang="0">
                  <a:pos x="T2" y="T3"/>
                </a:cxn>
                <a:cxn ang="0">
                  <a:pos x="T4" y="T5"/>
                </a:cxn>
                <a:cxn ang="0">
                  <a:pos x="T6" y="T7"/>
                </a:cxn>
                <a:cxn ang="0">
                  <a:pos x="T8" y="T9"/>
                </a:cxn>
                <a:cxn ang="0">
                  <a:pos x="T10" y="T11"/>
                </a:cxn>
              </a:cxnLst>
              <a:rect l="0" t="0" r="r" b="b"/>
              <a:pathLst>
                <a:path w="547" h="517">
                  <a:moveTo>
                    <a:pt x="364" y="0"/>
                  </a:moveTo>
                  <a:lnTo>
                    <a:pt x="364" y="132"/>
                  </a:lnTo>
                  <a:lnTo>
                    <a:pt x="102" y="229"/>
                  </a:lnTo>
                  <a:cubicBezTo>
                    <a:pt x="41" y="250"/>
                    <a:pt x="0" y="308"/>
                    <a:pt x="0" y="373"/>
                  </a:cubicBezTo>
                  <a:lnTo>
                    <a:pt x="0" y="516"/>
                  </a:lnTo>
                  <a:lnTo>
                    <a:pt x="546" y="516"/>
                  </a:lnTo>
                </a:path>
              </a:pathLst>
            </a:custGeom>
            <a:noFill/>
            <a:ln w="19050" cap="flat" cmpd="sng">
              <a:solidFill>
                <a:srgbClr val="2A7FC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 name="Freeform 220"/>
            <p:cNvSpPr>
              <a:spLocks noChangeArrowheads="1"/>
            </p:cNvSpPr>
            <p:nvPr/>
          </p:nvSpPr>
          <p:spPr bwMode="auto">
            <a:xfrm>
              <a:off x="4483100" y="1646238"/>
              <a:ext cx="184150" cy="220662"/>
            </a:xfrm>
            <a:custGeom>
              <a:avLst/>
              <a:gdLst>
                <a:gd name="T0" fmla="*/ 509 w 510"/>
                <a:gd name="T1" fmla="*/ 306 h 613"/>
                <a:gd name="T2" fmla="*/ 476 w 510"/>
                <a:gd name="T3" fmla="*/ 458 h 613"/>
                <a:gd name="T4" fmla="*/ 382 w 510"/>
                <a:gd name="T5" fmla="*/ 570 h 613"/>
                <a:gd name="T6" fmla="*/ 254 w 510"/>
                <a:gd name="T7" fmla="*/ 612 h 613"/>
                <a:gd name="T8" fmla="*/ 126 w 510"/>
                <a:gd name="T9" fmla="*/ 570 h 613"/>
                <a:gd name="T10" fmla="*/ 34 w 510"/>
                <a:gd name="T11" fmla="*/ 458 h 613"/>
                <a:gd name="T12" fmla="*/ 0 w 510"/>
                <a:gd name="T13" fmla="*/ 306 h 613"/>
                <a:gd name="T14" fmla="*/ 34 w 510"/>
                <a:gd name="T15" fmla="*/ 153 h 613"/>
                <a:gd name="T16" fmla="*/ 126 w 510"/>
                <a:gd name="T17" fmla="*/ 41 h 613"/>
                <a:gd name="T18" fmla="*/ 254 w 510"/>
                <a:gd name="T19" fmla="*/ 0 h 613"/>
                <a:gd name="T20" fmla="*/ 382 w 510"/>
                <a:gd name="T21" fmla="*/ 41 h 613"/>
                <a:gd name="T22" fmla="*/ 476 w 510"/>
                <a:gd name="T23" fmla="*/ 153 h 613"/>
                <a:gd name="T24" fmla="*/ 509 w 510"/>
                <a:gd name="T25" fmla="*/ 30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0" h="613">
                  <a:moveTo>
                    <a:pt x="509" y="306"/>
                  </a:moveTo>
                  <a:cubicBezTo>
                    <a:pt x="509" y="362"/>
                    <a:pt x="499" y="410"/>
                    <a:pt x="476" y="458"/>
                  </a:cubicBezTo>
                  <a:cubicBezTo>
                    <a:pt x="453" y="507"/>
                    <a:pt x="423" y="543"/>
                    <a:pt x="382" y="570"/>
                  </a:cubicBezTo>
                  <a:cubicBezTo>
                    <a:pt x="341" y="598"/>
                    <a:pt x="301" y="612"/>
                    <a:pt x="254" y="612"/>
                  </a:cubicBezTo>
                  <a:cubicBezTo>
                    <a:pt x="208" y="612"/>
                    <a:pt x="167" y="598"/>
                    <a:pt x="126" y="570"/>
                  </a:cubicBezTo>
                  <a:cubicBezTo>
                    <a:pt x="86" y="543"/>
                    <a:pt x="57" y="507"/>
                    <a:pt x="34" y="458"/>
                  </a:cubicBezTo>
                  <a:cubicBezTo>
                    <a:pt x="10" y="410"/>
                    <a:pt x="0" y="362"/>
                    <a:pt x="0" y="306"/>
                  </a:cubicBezTo>
                  <a:cubicBezTo>
                    <a:pt x="0" y="249"/>
                    <a:pt x="10" y="201"/>
                    <a:pt x="34" y="153"/>
                  </a:cubicBezTo>
                  <a:cubicBezTo>
                    <a:pt x="57" y="104"/>
                    <a:pt x="86" y="68"/>
                    <a:pt x="126" y="41"/>
                  </a:cubicBezTo>
                  <a:cubicBezTo>
                    <a:pt x="167" y="13"/>
                    <a:pt x="208" y="0"/>
                    <a:pt x="254" y="0"/>
                  </a:cubicBezTo>
                  <a:cubicBezTo>
                    <a:pt x="301" y="0"/>
                    <a:pt x="341" y="13"/>
                    <a:pt x="382" y="41"/>
                  </a:cubicBezTo>
                  <a:cubicBezTo>
                    <a:pt x="423" y="68"/>
                    <a:pt x="453" y="104"/>
                    <a:pt x="476" y="153"/>
                  </a:cubicBezTo>
                  <a:cubicBezTo>
                    <a:pt x="499" y="201"/>
                    <a:pt x="509" y="249"/>
                    <a:pt x="509" y="306"/>
                  </a:cubicBezTo>
                </a:path>
              </a:pathLst>
            </a:custGeom>
            <a:noFill/>
            <a:ln w="19050" cap="flat" cmpd="sng">
              <a:solidFill>
                <a:srgbClr val="2A7FC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221"/>
            <p:cNvSpPr>
              <a:spLocks noChangeArrowheads="1"/>
            </p:cNvSpPr>
            <p:nvPr/>
          </p:nvSpPr>
          <p:spPr bwMode="auto">
            <a:xfrm>
              <a:off x="4484688" y="1711325"/>
              <a:ext cx="182562" cy="41275"/>
            </a:xfrm>
            <a:custGeom>
              <a:avLst/>
              <a:gdLst>
                <a:gd name="T0" fmla="*/ 505 w 506"/>
                <a:gd name="T1" fmla="*/ 97 h 116"/>
                <a:gd name="T2" fmla="*/ 481 w 506"/>
                <a:gd name="T3" fmla="*/ 99 h 116"/>
                <a:gd name="T4" fmla="*/ 291 w 506"/>
                <a:gd name="T5" fmla="*/ 0 h 116"/>
                <a:gd name="T6" fmla="*/ 99 w 506"/>
                <a:gd name="T7" fmla="*/ 99 h 116"/>
                <a:gd name="T8" fmla="*/ 0 w 506"/>
                <a:gd name="T9" fmla="*/ 75 h 116"/>
              </a:gdLst>
              <a:ahLst/>
              <a:cxnLst>
                <a:cxn ang="0">
                  <a:pos x="T0" y="T1"/>
                </a:cxn>
                <a:cxn ang="0">
                  <a:pos x="T2" y="T3"/>
                </a:cxn>
                <a:cxn ang="0">
                  <a:pos x="T4" y="T5"/>
                </a:cxn>
                <a:cxn ang="0">
                  <a:pos x="T6" y="T7"/>
                </a:cxn>
                <a:cxn ang="0">
                  <a:pos x="T8" y="T9"/>
                </a:cxn>
              </a:cxnLst>
              <a:rect l="0" t="0" r="r" b="b"/>
              <a:pathLst>
                <a:path w="506" h="116">
                  <a:moveTo>
                    <a:pt x="505" y="97"/>
                  </a:moveTo>
                  <a:cubicBezTo>
                    <a:pt x="497" y="97"/>
                    <a:pt x="490" y="96"/>
                    <a:pt x="481" y="99"/>
                  </a:cubicBezTo>
                  <a:cubicBezTo>
                    <a:pt x="394" y="115"/>
                    <a:pt x="339" y="83"/>
                    <a:pt x="291" y="0"/>
                  </a:cubicBezTo>
                  <a:cubicBezTo>
                    <a:pt x="262" y="54"/>
                    <a:pt x="172" y="99"/>
                    <a:pt x="99" y="99"/>
                  </a:cubicBezTo>
                  <a:cubicBezTo>
                    <a:pt x="62" y="99"/>
                    <a:pt x="31" y="90"/>
                    <a:pt x="0" y="75"/>
                  </a:cubicBezTo>
                </a:path>
              </a:pathLst>
            </a:custGeom>
            <a:noFill/>
            <a:ln w="19050" cap="flat" cmpd="sng">
              <a:solidFill>
                <a:srgbClr val="2A7FC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21" name="TextBox 20"/>
          <p:cNvSpPr txBox="1"/>
          <p:nvPr/>
        </p:nvSpPr>
        <p:spPr>
          <a:xfrm>
            <a:off x="8056671" y="640305"/>
            <a:ext cx="975556" cy="400110"/>
          </a:xfrm>
          <a:prstGeom prst="rect">
            <a:avLst/>
          </a:prstGeom>
          <a:noFill/>
        </p:spPr>
        <p:txBody>
          <a:bodyPr wrap="square" rtlCol="0">
            <a:spAutoFit/>
          </a:bodyPr>
          <a:lstStyle/>
          <a:p>
            <a:pPr algn="ctr"/>
            <a:r>
              <a:rPr lang="en-US" sz="1000" dirty="0" smtClean="0"/>
              <a:t>Customer Experience</a:t>
            </a:r>
            <a:endParaRPr lang="en-US" sz="1000" dirty="0"/>
          </a:p>
        </p:txBody>
      </p:sp>
    </p:spTree>
    <p:extLst>
      <p:ext uri="{BB962C8B-B14F-4D97-AF65-F5344CB8AC3E}">
        <p14:creationId xmlns:p14="http://schemas.microsoft.com/office/powerpoint/2010/main" val="240060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iphone-6-apple-pic.jpg"/>
          <p:cNvPicPr>
            <a:picLocks noChangeAspect="1"/>
          </p:cNvPicPr>
          <p:nvPr/>
        </p:nvPicPr>
        <p:blipFill rotWithShape="1">
          <a:blip r:embed="rId5" cstate="print">
            <a:extLst>
              <a:ext uri="{28A0092B-C50C-407E-A947-70E740481C1C}">
                <a14:useLocalDpi xmlns:a14="http://schemas.microsoft.com/office/drawing/2010/main" val="0"/>
              </a:ext>
            </a:extLst>
          </a:blip>
          <a:srcRect l="10207" t="13135" r="54530" b="14339"/>
          <a:stretch/>
        </p:blipFill>
        <p:spPr>
          <a:xfrm>
            <a:off x="3759200" y="158415"/>
            <a:ext cx="2420335" cy="4710418"/>
          </a:xfrm>
          <a:prstGeom prst="rect">
            <a:avLst/>
          </a:prstGeom>
          <a:effectLst>
            <a:reflection blurRad="6350" stA="40000" endA="300" endPos="5000" dir="5400000" sy="-100000" algn="bl" rotWithShape="0"/>
          </a:effectLst>
        </p:spPr>
      </p:pic>
      <p:pic>
        <p:nvPicPr>
          <p:cNvPr id="12" name="mobile_gestures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87800" y="759325"/>
            <a:ext cx="1981200" cy="3517310"/>
          </a:xfrm>
          <a:prstGeom prst="rect">
            <a:avLst/>
          </a:prstGeom>
        </p:spPr>
      </p:pic>
      <p:grpSp>
        <p:nvGrpSpPr>
          <p:cNvPr id="22" name="Group 21"/>
          <p:cNvGrpSpPr/>
          <p:nvPr/>
        </p:nvGrpSpPr>
        <p:grpSpPr>
          <a:xfrm>
            <a:off x="8326479" y="148768"/>
            <a:ext cx="438454" cy="489111"/>
            <a:chOff x="4400550" y="1646238"/>
            <a:chExt cx="398463" cy="444500"/>
          </a:xfrm>
        </p:grpSpPr>
        <p:sp>
          <p:nvSpPr>
            <p:cNvPr id="23" name="Freeform 217"/>
            <p:cNvSpPr>
              <a:spLocks noChangeArrowheads="1"/>
            </p:cNvSpPr>
            <p:nvPr/>
          </p:nvSpPr>
          <p:spPr bwMode="auto">
            <a:xfrm>
              <a:off x="4633913" y="1916113"/>
              <a:ext cx="165100" cy="174625"/>
            </a:xfrm>
            <a:custGeom>
              <a:avLst/>
              <a:gdLst>
                <a:gd name="T0" fmla="*/ 229 w 460"/>
                <a:gd name="T1" fmla="*/ 485 h 486"/>
                <a:gd name="T2" fmla="*/ 459 w 460"/>
                <a:gd name="T3" fmla="*/ 153 h 486"/>
                <a:gd name="T4" fmla="*/ 229 w 460"/>
                <a:gd name="T5" fmla="*/ 153 h 486"/>
                <a:gd name="T6" fmla="*/ 0 w 460"/>
                <a:gd name="T7" fmla="*/ 166 h 486"/>
                <a:gd name="T8" fmla="*/ 229 w 460"/>
                <a:gd name="T9" fmla="*/ 485 h 486"/>
              </a:gdLst>
              <a:ahLst/>
              <a:cxnLst>
                <a:cxn ang="0">
                  <a:pos x="T0" y="T1"/>
                </a:cxn>
                <a:cxn ang="0">
                  <a:pos x="T2" y="T3"/>
                </a:cxn>
                <a:cxn ang="0">
                  <a:pos x="T4" y="T5"/>
                </a:cxn>
                <a:cxn ang="0">
                  <a:pos x="T6" y="T7"/>
                </a:cxn>
                <a:cxn ang="0">
                  <a:pos x="T8" y="T9"/>
                </a:cxn>
              </a:cxnLst>
              <a:rect l="0" t="0" r="r" b="b"/>
              <a:pathLst>
                <a:path w="460" h="486">
                  <a:moveTo>
                    <a:pt x="229" y="485"/>
                  </a:moveTo>
                  <a:cubicBezTo>
                    <a:pt x="229" y="485"/>
                    <a:pt x="459" y="357"/>
                    <a:pt x="459" y="153"/>
                  </a:cubicBezTo>
                  <a:cubicBezTo>
                    <a:pt x="459" y="0"/>
                    <a:pt x="280" y="0"/>
                    <a:pt x="229" y="153"/>
                  </a:cubicBezTo>
                  <a:cubicBezTo>
                    <a:pt x="179" y="0"/>
                    <a:pt x="0" y="0"/>
                    <a:pt x="0" y="166"/>
                  </a:cubicBezTo>
                  <a:cubicBezTo>
                    <a:pt x="0" y="357"/>
                    <a:pt x="229" y="485"/>
                    <a:pt x="229" y="485"/>
                  </a:cubicBezTo>
                </a:path>
              </a:pathLst>
            </a:custGeom>
            <a:noFill/>
            <a:ln w="19050" cap="flat" cmpd="sng">
              <a:solidFill>
                <a:srgbClr val="2A7FC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Line 218"/>
            <p:cNvSpPr>
              <a:spLocks noChangeShapeType="1"/>
            </p:cNvSpPr>
            <p:nvPr/>
          </p:nvSpPr>
          <p:spPr bwMode="auto">
            <a:xfrm flipV="1">
              <a:off x="4619625" y="1851025"/>
              <a:ext cx="1588" cy="52388"/>
            </a:xfrm>
            <a:prstGeom prst="line">
              <a:avLst/>
            </a:prstGeom>
            <a:noFill/>
            <a:ln w="19050" cap="flat" cmpd="sng">
              <a:solidFill>
                <a:srgbClr val="2A7FC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5" name="Freeform 219"/>
            <p:cNvSpPr>
              <a:spLocks noChangeArrowheads="1"/>
            </p:cNvSpPr>
            <p:nvPr/>
          </p:nvSpPr>
          <p:spPr bwMode="auto">
            <a:xfrm>
              <a:off x="4400550" y="1854200"/>
              <a:ext cx="196850" cy="185738"/>
            </a:xfrm>
            <a:custGeom>
              <a:avLst/>
              <a:gdLst>
                <a:gd name="T0" fmla="*/ 364 w 547"/>
                <a:gd name="T1" fmla="*/ 0 h 517"/>
                <a:gd name="T2" fmla="*/ 364 w 547"/>
                <a:gd name="T3" fmla="*/ 132 h 517"/>
                <a:gd name="T4" fmla="*/ 102 w 547"/>
                <a:gd name="T5" fmla="*/ 229 h 517"/>
                <a:gd name="T6" fmla="*/ 0 w 547"/>
                <a:gd name="T7" fmla="*/ 373 h 517"/>
                <a:gd name="T8" fmla="*/ 0 w 547"/>
                <a:gd name="T9" fmla="*/ 516 h 517"/>
                <a:gd name="T10" fmla="*/ 546 w 547"/>
                <a:gd name="T11" fmla="*/ 516 h 517"/>
              </a:gdLst>
              <a:ahLst/>
              <a:cxnLst>
                <a:cxn ang="0">
                  <a:pos x="T0" y="T1"/>
                </a:cxn>
                <a:cxn ang="0">
                  <a:pos x="T2" y="T3"/>
                </a:cxn>
                <a:cxn ang="0">
                  <a:pos x="T4" y="T5"/>
                </a:cxn>
                <a:cxn ang="0">
                  <a:pos x="T6" y="T7"/>
                </a:cxn>
                <a:cxn ang="0">
                  <a:pos x="T8" y="T9"/>
                </a:cxn>
                <a:cxn ang="0">
                  <a:pos x="T10" y="T11"/>
                </a:cxn>
              </a:cxnLst>
              <a:rect l="0" t="0" r="r" b="b"/>
              <a:pathLst>
                <a:path w="547" h="517">
                  <a:moveTo>
                    <a:pt x="364" y="0"/>
                  </a:moveTo>
                  <a:lnTo>
                    <a:pt x="364" y="132"/>
                  </a:lnTo>
                  <a:lnTo>
                    <a:pt x="102" y="229"/>
                  </a:lnTo>
                  <a:cubicBezTo>
                    <a:pt x="41" y="250"/>
                    <a:pt x="0" y="308"/>
                    <a:pt x="0" y="373"/>
                  </a:cubicBezTo>
                  <a:lnTo>
                    <a:pt x="0" y="516"/>
                  </a:lnTo>
                  <a:lnTo>
                    <a:pt x="546" y="516"/>
                  </a:lnTo>
                </a:path>
              </a:pathLst>
            </a:custGeom>
            <a:noFill/>
            <a:ln w="19050" cap="flat" cmpd="sng">
              <a:solidFill>
                <a:srgbClr val="2A7FC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6" name="Freeform 220"/>
            <p:cNvSpPr>
              <a:spLocks noChangeArrowheads="1"/>
            </p:cNvSpPr>
            <p:nvPr/>
          </p:nvSpPr>
          <p:spPr bwMode="auto">
            <a:xfrm>
              <a:off x="4483100" y="1646238"/>
              <a:ext cx="184150" cy="220662"/>
            </a:xfrm>
            <a:custGeom>
              <a:avLst/>
              <a:gdLst>
                <a:gd name="T0" fmla="*/ 509 w 510"/>
                <a:gd name="T1" fmla="*/ 306 h 613"/>
                <a:gd name="T2" fmla="*/ 476 w 510"/>
                <a:gd name="T3" fmla="*/ 458 h 613"/>
                <a:gd name="T4" fmla="*/ 382 w 510"/>
                <a:gd name="T5" fmla="*/ 570 h 613"/>
                <a:gd name="T6" fmla="*/ 254 w 510"/>
                <a:gd name="T7" fmla="*/ 612 h 613"/>
                <a:gd name="T8" fmla="*/ 126 w 510"/>
                <a:gd name="T9" fmla="*/ 570 h 613"/>
                <a:gd name="T10" fmla="*/ 34 w 510"/>
                <a:gd name="T11" fmla="*/ 458 h 613"/>
                <a:gd name="T12" fmla="*/ 0 w 510"/>
                <a:gd name="T13" fmla="*/ 306 h 613"/>
                <a:gd name="T14" fmla="*/ 34 w 510"/>
                <a:gd name="T15" fmla="*/ 153 h 613"/>
                <a:gd name="T16" fmla="*/ 126 w 510"/>
                <a:gd name="T17" fmla="*/ 41 h 613"/>
                <a:gd name="T18" fmla="*/ 254 w 510"/>
                <a:gd name="T19" fmla="*/ 0 h 613"/>
                <a:gd name="T20" fmla="*/ 382 w 510"/>
                <a:gd name="T21" fmla="*/ 41 h 613"/>
                <a:gd name="T22" fmla="*/ 476 w 510"/>
                <a:gd name="T23" fmla="*/ 153 h 613"/>
                <a:gd name="T24" fmla="*/ 509 w 510"/>
                <a:gd name="T25" fmla="*/ 30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0" h="613">
                  <a:moveTo>
                    <a:pt x="509" y="306"/>
                  </a:moveTo>
                  <a:cubicBezTo>
                    <a:pt x="509" y="362"/>
                    <a:pt x="499" y="410"/>
                    <a:pt x="476" y="458"/>
                  </a:cubicBezTo>
                  <a:cubicBezTo>
                    <a:pt x="453" y="507"/>
                    <a:pt x="423" y="543"/>
                    <a:pt x="382" y="570"/>
                  </a:cubicBezTo>
                  <a:cubicBezTo>
                    <a:pt x="341" y="598"/>
                    <a:pt x="301" y="612"/>
                    <a:pt x="254" y="612"/>
                  </a:cubicBezTo>
                  <a:cubicBezTo>
                    <a:pt x="208" y="612"/>
                    <a:pt x="167" y="598"/>
                    <a:pt x="126" y="570"/>
                  </a:cubicBezTo>
                  <a:cubicBezTo>
                    <a:pt x="86" y="543"/>
                    <a:pt x="57" y="507"/>
                    <a:pt x="34" y="458"/>
                  </a:cubicBezTo>
                  <a:cubicBezTo>
                    <a:pt x="10" y="410"/>
                    <a:pt x="0" y="362"/>
                    <a:pt x="0" y="306"/>
                  </a:cubicBezTo>
                  <a:cubicBezTo>
                    <a:pt x="0" y="249"/>
                    <a:pt x="10" y="201"/>
                    <a:pt x="34" y="153"/>
                  </a:cubicBezTo>
                  <a:cubicBezTo>
                    <a:pt x="57" y="104"/>
                    <a:pt x="86" y="68"/>
                    <a:pt x="126" y="41"/>
                  </a:cubicBezTo>
                  <a:cubicBezTo>
                    <a:pt x="167" y="13"/>
                    <a:pt x="208" y="0"/>
                    <a:pt x="254" y="0"/>
                  </a:cubicBezTo>
                  <a:cubicBezTo>
                    <a:pt x="301" y="0"/>
                    <a:pt x="341" y="13"/>
                    <a:pt x="382" y="41"/>
                  </a:cubicBezTo>
                  <a:cubicBezTo>
                    <a:pt x="423" y="68"/>
                    <a:pt x="453" y="104"/>
                    <a:pt x="476" y="153"/>
                  </a:cubicBezTo>
                  <a:cubicBezTo>
                    <a:pt x="499" y="201"/>
                    <a:pt x="509" y="249"/>
                    <a:pt x="509" y="306"/>
                  </a:cubicBezTo>
                </a:path>
              </a:pathLst>
            </a:custGeom>
            <a:noFill/>
            <a:ln w="19050" cap="flat" cmpd="sng">
              <a:solidFill>
                <a:srgbClr val="2A7FC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221"/>
            <p:cNvSpPr>
              <a:spLocks noChangeArrowheads="1"/>
            </p:cNvSpPr>
            <p:nvPr/>
          </p:nvSpPr>
          <p:spPr bwMode="auto">
            <a:xfrm>
              <a:off x="4484688" y="1711325"/>
              <a:ext cx="182562" cy="41275"/>
            </a:xfrm>
            <a:custGeom>
              <a:avLst/>
              <a:gdLst>
                <a:gd name="T0" fmla="*/ 505 w 506"/>
                <a:gd name="T1" fmla="*/ 97 h 116"/>
                <a:gd name="T2" fmla="*/ 481 w 506"/>
                <a:gd name="T3" fmla="*/ 99 h 116"/>
                <a:gd name="T4" fmla="*/ 291 w 506"/>
                <a:gd name="T5" fmla="*/ 0 h 116"/>
                <a:gd name="T6" fmla="*/ 99 w 506"/>
                <a:gd name="T7" fmla="*/ 99 h 116"/>
                <a:gd name="T8" fmla="*/ 0 w 506"/>
                <a:gd name="T9" fmla="*/ 75 h 116"/>
              </a:gdLst>
              <a:ahLst/>
              <a:cxnLst>
                <a:cxn ang="0">
                  <a:pos x="T0" y="T1"/>
                </a:cxn>
                <a:cxn ang="0">
                  <a:pos x="T2" y="T3"/>
                </a:cxn>
                <a:cxn ang="0">
                  <a:pos x="T4" y="T5"/>
                </a:cxn>
                <a:cxn ang="0">
                  <a:pos x="T6" y="T7"/>
                </a:cxn>
                <a:cxn ang="0">
                  <a:pos x="T8" y="T9"/>
                </a:cxn>
              </a:cxnLst>
              <a:rect l="0" t="0" r="r" b="b"/>
              <a:pathLst>
                <a:path w="506" h="116">
                  <a:moveTo>
                    <a:pt x="505" y="97"/>
                  </a:moveTo>
                  <a:cubicBezTo>
                    <a:pt x="497" y="97"/>
                    <a:pt x="490" y="96"/>
                    <a:pt x="481" y="99"/>
                  </a:cubicBezTo>
                  <a:cubicBezTo>
                    <a:pt x="394" y="115"/>
                    <a:pt x="339" y="83"/>
                    <a:pt x="291" y="0"/>
                  </a:cubicBezTo>
                  <a:cubicBezTo>
                    <a:pt x="262" y="54"/>
                    <a:pt x="172" y="99"/>
                    <a:pt x="99" y="99"/>
                  </a:cubicBezTo>
                  <a:cubicBezTo>
                    <a:pt x="62" y="99"/>
                    <a:pt x="31" y="90"/>
                    <a:pt x="0" y="75"/>
                  </a:cubicBezTo>
                </a:path>
              </a:pathLst>
            </a:custGeom>
            <a:noFill/>
            <a:ln w="19050" cap="flat" cmpd="sng">
              <a:solidFill>
                <a:srgbClr val="2A7FC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28" name="TextBox 27"/>
          <p:cNvSpPr txBox="1"/>
          <p:nvPr/>
        </p:nvSpPr>
        <p:spPr>
          <a:xfrm>
            <a:off x="8056671" y="640305"/>
            <a:ext cx="975556" cy="400110"/>
          </a:xfrm>
          <a:prstGeom prst="rect">
            <a:avLst/>
          </a:prstGeom>
          <a:noFill/>
        </p:spPr>
        <p:txBody>
          <a:bodyPr wrap="square" rtlCol="0">
            <a:spAutoFit/>
          </a:bodyPr>
          <a:lstStyle/>
          <a:p>
            <a:pPr algn="ctr"/>
            <a:r>
              <a:rPr lang="en-US" sz="1000" dirty="0" smtClean="0"/>
              <a:t>Customer Experience</a:t>
            </a:r>
            <a:endParaRPr lang="en-US" sz="1000" dirty="0"/>
          </a:p>
        </p:txBody>
      </p:sp>
    </p:spTree>
    <p:extLst>
      <p:ext uri="{BB962C8B-B14F-4D97-AF65-F5344CB8AC3E}">
        <p14:creationId xmlns:p14="http://schemas.microsoft.com/office/powerpoint/2010/main" val="379616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8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289" y="491554"/>
            <a:ext cx="7424120" cy="4377138"/>
          </a:xfrm>
          <a:prstGeom prst="rect">
            <a:avLst/>
          </a:prstGeom>
        </p:spPr>
      </p:pic>
      <p:sp>
        <p:nvSpPr>
          <p:cNvPr id="27" name="Rectangle 26"/>
          <p:cNvSpPr/>
          <p:nvPr/>
        </p:nvSpPr>
        <p:spPr>
          <a:xfrm>
            <a:off x="1922108" y="885556"/>
            <a:ext cx="5513644" cy="34251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8023578" y="200870"/>
            <a:ext cx="975556" cy="400110"/>
          </a:xfrm>
          <a:prstGeom prst="rect">
            <a:avLst/>
          </a:prstGeom>
          <a:noFill/>
        </p:spPr>
        <p:txBody>
          <a:bodyPr wrap="square" rtlCol="0">
            <a:spAutoFit/>
          </a:bodyPr>
          <a:lstStyle/>
          <a:p>
            <a:r>
              <a:rPr lang="en-US" sz="1000" dirty="0" smtClean="0">
                <a:solidFill>
                  <a:schemeClr val="bg1"/>
                </a:solidFill>
              </a:rPr>
              <a:t>Customer</a:t>
            </a:r>
            <a:br>
              <a:rPr lang="en-US" sz="1000" dirty="0" smtClean="0">
                <a:solidFill>
                  <a:schemeClr val="bg1"/>
                </a:solidFill>
              </a:rPr>
            </a:br>
            <a:r>
              <a:rPr lang="en-US" sz="1000" dirty="0" smtClean="0">
                <a:solidFill>
                  <a:schemeClr val="bg1"/>
                </a:solidFill>
              </a:rPr>
              <a:t>Experience</a:t>
            </a:r>
            <a:endParaRPr lang="en-US" sz="1000" dirty="0">
              <a:solidFill>
                <a:schemeClr val="bg1"/>
              </a:solidFill>
            </a:endParaRPr>
          </a:p>
        </p:txBody>
      </p:sp>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b="2364"/>
          <a:stretch/>
        </p:blipFill>
        <p:spPr>
          <a:xfrm>
            <a:off x="1922108" y="885556"/>
            <a:ext cx="5513644" cy="2788934"/>
          </a:xfrm>
          <a:prstGeom prst="rect">
            <a:avLst/>
          </a:prstGeom>
        </p:spPr>
      </p:pic>
      <p:grpSp>
        <p:nvGrpSpPr>
          <p:cNvPr id="17" name="Group 16"/>
          <p:cNvGrpSpPr/>
          <p:nvPr/>
        </p:nvGrpSpPr>
        <p:grpSpPr>
          <a:xfrm>
            <a:off x="8289872" y="165107"/>
            <a:ext cx="455576" cy="442128"/>
            <a:chOff x="6194425" y="1660525"/>
            <a:chExt cx="430213" cy="417513"/>
          </a:xfrm>
        </p:grpSpPr>
        <p:sp>
          <p:nvSpPr>
            <p:cNvPr id="18" name="Line 210"/>
            <p:cNvSpPr>
              <a:spLocks noChangeShapeType="1"/>
            </p:cNvSpPr>
            <p:nvPr/>
          </p:nvSpPr>
          <p:spPr bwMode="auto">
            <a:xfrm flipV="1">
              <a:off x="6243638" y="1666875"/>
              <a:ext cx="334962" cy="223838"/>
            </a:xfrm>
            <a:prstGeom prst="line">
              <a:avLst/>
            </a:prstGeom>
            <a:noFill/>
            <a:ln w="12700" cap="rnd" cmpd="sng">
              <a:solidFill>
                <a:srgbClr val="1B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 name="Freeform 211"/>
            <p:cNvSpPr>
              <a:spLocks noChangeArrowheads="1"/>
            </p:cNvSpPr>
            <p:nvPr/>
          </p:nvSpPr>
          <p:spPr bwMode="auto">
            <a:xfrm>
              <a:off x="6511925" y="1660525"/>
              <a:ext cx="66675" cy="74613"/>
            </a:xfrm>
            <a:custGeom>
              <a:avLst/>
              <a:gdLst>
                <a:gd name="T0" fmla="*/ 163 w 185"/>
                <a:gd name="T1" fmla="*/ 205 h 206"/>
                <a:gd name="T2" fmla="*/ 184 w 185"/>
                <a:gd name="T3" fmla="*/ 20 h 206"/>
                <a:gd name="T4" fmla="*/ 0 w 185"/>
                <a:gd name="T5" fmla="*/ 0 h 206"/>
              </a:gdLst>
              <a:ahLst/>
              <a:cxnLst>
                <a:cxn ang="0">
                  <a:pos x="T0" y="T1"/>
                </a:cxn>
                <a:cxn ang="0">
                  <a:pos x="T2" y="T3"/>
                </a:cxn>
                <a:cxn ang="0">
                  <a:pos x="T4" y="T5"/>
                </a:cxn>
              </a:cxnLst>
              <a:rect l="0" t="0" r="r" b="b"/>
              <a:pathLst>
                <a:path w="185" h="206">
                  <a:moveTo>
                    <a:pt x="163" y="205"/>
                  </a:moveTo>
                  <a:lnTo>
                    <a:pt x="184" y="20"/>
                  </a:lnTo>
                  <a:lnTo>
                    <a:pt x="0" y="0"/>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 name="Line 212"/>
            <p:cNvSpPr>
              <a:spLocks noChangeShapeType="1"/>
            </p:cNvSpPr>
            <p:nvPr/>
          </p:nvSpPr>
          <p:spPr bwMode="auto">
            <a:xfrm>
              <a:off x="6194425" y="2076450"/>
              <a:ext cx="430213" cy="1588"/>
            </a:xfrm>
            <a:prstGeom prst="line">
              <a:avLst/>
            </a:prstGeom>
            <a:noFill/>
            <a:ln w="12700" cap="rnd" cmpd="sng">
              <a:solidFill>
                <a:srgbClr val="1B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1" name="Freeform 213"/>
            <p:cNvSpPr>
              <a:spLocks noChangeArrowheads="1"/>
            </p:cNvSpPr>
            <p:nvPr/>
          </p:nvSpPr>
          <p:spPr bwMode="auto">
            <a:xfrm>
              <a:off x="6223000" y="2016125"/>
              <a:ext cx="60325" cy="60325"/>
            </a:xfrm>
            <a:custGeom>
              <a:avLst/>
              <a:gdLst>
                <a:gd name="T0" fmla="*/ 84 w 167"/>
                <a:gd name="T1" fmla="*/ 165 h 166"/>
                <a:gd name="T2" fmla="*/ 0 w 167"/>
                <a:gd name="T3" fmla="*/ 165 h 166"/>
                <a:gd name="T4" fmla="*/ 0 w 167"/>
                <a:gd name="T5" fmla="*/ 0 h 166"/>
                <a:gd name="T6" fmla="*/ 166 w 167"/>
                <a:gd name="T7" fmla="*/ 0 h 166"/>
                <a:gd name="T8" fmla="*/ 166 w 167"/>
                <a:gd name="T9" fmla="*/ 165 h 166"/>
                <a:gd name="T10" fmla="*/ 84 w 167"/>
                <a:gd name="T11" fmla="*/ 165 h 166"/>
              </a:gdLst>
              <a:ahLst/>
              <a:cxnLst>
                <a:cxn ang="0">
                  <a:pos x="T0" y="T1"/>
                </a:cxn>
                <a:cxn ang="0">
                  <a:pos x="T2" y="T3"/>
                </a:cxn>
                <a:cxn ang="0">
                  <a:pos x="T4" y="T5"/>
                </a:cxn>
                <a:cxn ang="0">
                  <a:pos x="T6" y="T7"/>
                </a:cxn>
                <a:cxn ang="0">
                  <a:pos x="T8" y="T9"/>
                </a:cxn>
                <a:cxn ang="0">
                  <a:pos x="T10" y="T11"/>
                </a:cxn>
              </a:cxnLst>
              <a:rect l="0" t="0" r="r" b="b"/>
              <a:pathLst>
                <a:path w="167" h="166">
                  <a:moveTo>
                    <a:pt x="84" y="165"/>
                  </a:moveTo>
                  <a:lnTo>
                    <a:pt x="0" y="165"/>
                  </a:lnTo>
                  <a:lnTo>
                    <a:pt x="0" y="0"/>
                  </a:lnTo>
                  <a:lnTo>
                    <a:pt x="166" y="0"/>
                  </a:lnTo>
                  <a:lnTo>
                    <a:pt x="166" y="165"/>
                  </a:lnTo>
                  <a:lnTo>
                    <a:pt x="84" y="165"/>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214"/>
            <p:cNvSpPr>
              <a:spLocks noChangeArrowheads="1"/>
            </p:cNvSpPr>
            <p:nvPr/>
          </p:nvSpPr>
          <p:spPr bwMode="auto">
            <a:xfrm>
              <a:off x="6327775" y="1943100"/>
              <a:ext cx="58738" cy="133350"/>
            </a:xfrm>
            <a:custGeom>
              <a:avLst/>
              <a:gdLst>
                <a:gd name="T0" fmla="*/ 82 w 165"/>
                <a:gd name="T1" fmla="*/ 370 h 371"/>
                <a:gd name="T2" fmla="*/ 0 w 165"/>
                <a:gd name="T3" fmla="*/ 370 h 371"/>
                <a:gd name="T4" fmla="*/ 0 w 165"/>
                <a:gd name="T5" fmla="*/ 0 h 371"/>
                <a:gd name="T6" fmla="*/ 164 w 165"/>
                <a:gd name="T7" fmla="*/ 0 h 371"/>
                <a:gd name="T8" fmla="*/ 164 w 165"/>
                <a:gd name="T9" fmla="*/ 370 h 371"/>
                <a:gd name="T10" fmla="*/ 82 w 165"/>
                <a:gd name="T11" fmla="*/ 370 h 371"/>
              </a:gdLst>
              <a:ahLst/>
              <a:cxnLst>
                <a:cxn ang="0">
                  <a:pos x="T0" y="T1"/>
                </a:cxn>
                <a:cxn ang="0">
                  <a:pos x="T2" y="T3"/>
                </a:cxn>
                <a:cxn ang="0">
                  <a:pos x="T4" y="T5"/>
                </a:cxn>
                <a:cxn ang="0">
                  <a:pos x="T6" y="T7"/>
                </a:cxn>
                <a:cxn ang="0">
                  <a:pos x="T8" y="T9"/>
                </a:cxn>
                <a:cxn ang="0">
                  <a:pos x="T10" y="T11"/>
                </a:cxn>
              </a:cxnLst>
              <a:rect l="0" t="0" r="r" b="b"/>
              <a:pathLst>
                <a:path w="165" h="371">
                  <a:moveTo>
                    <a:pt x="82" y="370"/>
                  </a:moveTo>
                  <a:lnTo>
                    <a:pt x="0" y="370"/>
                  </a:lnTo>
                  <a:lnTo>
                    <a:pt x="0" y="0"/>
                  </a:lnTo>
                  <a:lnTo>
                    <a:pt x="164" y="0"/>
                  </a:lnTo>
                  <a:lnTo>
                    <a:pt x="164" y="370"/>
                  </a:lnTo>
                  <a:lnTo>
                    <a:pt x="82" y="370"/>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215"/>
            <p:cNvSpPr>
              <a:spLocks noChangeArrowheads="1"/>
            </p:cNvSpPr>
            <p:nvPr/>
          </p:nvSpPr>
          <p:spPr bwMode="auto">
            <a:xfrm>
              <a:off x="6430963" y="1868488"/>
              <a:ext cx="60325" cy="207962"/>
            </a:xfrm>
            <a:custGeom>
              <a:avLst/>
              <a:gdLst>
                <a:gd name="T0" fmla="*/ 83 w 166"/>
                <a:gd name="T1" fmla="*/ 577 h 578"/>
                <a:gd name="T2" fmla="*/ 0 w 166"/>
                <a:gd name="T3" fmla="*/ 577 h 578"/>
                <a:gd name="T4" fmla="*/ 0 w 166"/>
                <a:gd name="T5" fmla="*/ 0 h 578"/>
                <a:gd name="T6" fmla="*/ 165 w 166"/>
                <a:gd name="T7" fmla="*/ 0 h 578"/>
                <a:gd name="T8" fmla="*/ 165 w 166"/>
                <a:gd name="T9" fmla="*/ 577 h 578"/>
                <a:gd name="T10" fmla="*/ 83 w 166"/>
                <a:gd name="T11" fmla="*/ 577 h 578"/>
              </a:gdLst>
              <a:ahLst/>
              <a:cxnLst>
                <a:cxn ang="0">
                  <a:pos x="T0" y="T1"/>
                </a:cxn>
                <a:cxn ang="0">
                  <a:pos x="T2" y="T3"/>
                </a:cxn>
                <a:cxn ang="0">
                  <a:pos x="T4" y="T5"/>
                </a:cxn>
                <a:cxn ang="0">
                  <a:pos x="T6" y="T7"/>
                </a:cxn>
                <a:cxn ang="0">
                  <a:pos x="T8" y="T9"/>
                </a:cxn>
                <a:cxn ang="0">
                  <a:pos x="T10" y="T11"/>
                </a:cxn>
              </a:cxnLst>
              <a:rect l="0" t="0" r="r" b="b"/>
              <a:pathLst>
                <a:path w="166" h="578">
                  <a:moveTo>
                    <a:pt x="83" y="577"/>
                  </a:moveTo>
                  <a:lnTo>
                    <a:pt x="0" y="577"/>
                  </a:lnTo>
                  <a:lnTo>
                    <a:pt x="0" y="0"/>
                  </a:lnTo>
                  <a:lnTo>
                    <a:pt x="165" y="0"/>
                  </a:lnTo>
                  <a:lnTo>
                    <a:pt x="165" y="577"/>
                  </a:lnTo>
                  <a:lnTo>
                    <a:pt x="83" y="577"/>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16"/>
            <p:cNvSpPr>
              <a:spLocks noChangeArrowheads="1"/>
            </p:cNvSpPr>
            <p:nvPr/>
          </p:nvSpPr>
          <p:spPr bwMode="auto">
            <a:xfrm>
              <a:off x="6534150" y="1793875"/>
              <a:ext cx="60325" cy="282575"/>
            </a:xfrm>
            <a:custGeom>
              <a:avLst/>
              <a:gdLst>
                <a:gd name="T0" fmla="*/ 82 w 166"/>
                <a:gd name="T1" fmla="*/ 782 h 783"/>
                <a:gd name="T2" fmla="*/ 0 w 166"/>
                <a:gd name="T3" fmla="*/ 782 h 783"/>
                <a:gd name="T4" fmla="*/ 0 w 166"/>
                <a:gd name="T5" fmla="*/ 0 h 783"/>
                <a:gd name="T6" fmla="*/ 165 w 166"/>
                <a:gd name="T7" fmla="*/ 0 h 783"/>
                <a:gd name="T8" fmla="*/ 165 w 166"/>
                <a:gd name="T9" fmla="*/ 782 h 783"/>
                <a:gd name="T10" fmla="*/ 82 w 166"/>
                <a:gd name="T11" fmla="*/ 782 h 783"/>
              </a:gdLst>
              <a:ahLst/>
              <a:cxnLst>
                <a:cxn ang="0">
                  <a:pos x="T0" y="T1"/>
                </a:cxn>
                <a:cxn ang="0">
                  <a:pos x="T2" y="T3"/>
                </a:cxn>
                <a:cxn ang="0">
                  <a:pos x="T4" y="T5"/>
                </a:cxn>
                <a:cxn ang="0">
                  <a:pos x="T6" y="T7"/>
                </a:cxn>
                <a:cxn ang="0">
                  <a:pos x="T8" y="T9"/>
                </a:cxn>
                <a:cxn ang="0">
                  <a:pos x="T10" y="T11"/>
                </a:cxn>
              </a:cxnLst>
              <a:rect l="0" t="0" r="r" b="b"/>
              <a:pathLst>
                <a:path w="166" h="783">
                  <a:moveTo>
                    <a:pt x="82" y="782"/>
                  </a:moveTo>
                  <a:lnTo>
                    <a:pt x="0" y="782"/>
                  </a:lnTo>
                  <a:lnTo>
                    <a:pt x="0" y="0"/>
                  </a:lnTo>
                  <a:lnTo>
                    <a:pt x="165" y="0"/>
                  </a:lnTo>
                  <a:lnTo>
                    <a:pt x="165" y="782"/>
                  </a:lnTo>
                  <a:lnTo>
                    <a:pt x="82" y="782"/>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5" name="TextBox 24"/>
          <p:cNvSpPr txBox="1"/>
          <p:nvPr/>
        </p:nvSpPr>
        <p:spPr>
          <a:xfrm>
            <a:off x="8056671" y="640305"/>
            <a:ext cx="975556" cy="400110"/>
          </a:xfrm>
          <a:prstGeom prst="rect">
            <a:avLst/>
          </a:prstGeom>
          <a:noFill/>
        </p:spPr>
        <p:txBody>
          <a:bodyPr wrap="square" rtlCol="0">
            <a:spAutoFit/>
          </a:bodyPr>
          <a:lstStyle/>
          <a:p>
            <a:pPr algn="ctr"/>
            <a:r>
              <a:rPr lang="en-US" sz="1000" dirty="0" smtClean="0"/>
              <a:t>Business Success</a:t>
            </a:r>
            <a:endParaRPr lang="en-US" sz="1000" dirty="0"/>
          </a:p>
        </p:txBody>
      </p:sp>
    </p:spTree>
    <p:extLst>
      <p:ext uri="{BB962C8B-B14F-4D97-AF65-F5344CB8AC3E}">
        <p14:creationId xmlns:p14="http://schemas.microsoft.com/office/powerpoint/2010/main" val="1776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289" y="491554"/>
            <a:ext cx="7424120" cy="4377138"/>
          </a:xfrm>
          <a:prstGeom prst="rect">
            <a:avLst/>
          </a:prstGeom>
        </p:spPr>
      </p:pic>
      <p:sp>
        <p:nvSpPr>
          <p:cNvPr id="43" name="Rectangle 42"/>
          <p:cNvSpPr/>
          <p:nvPr/>
        </p:nvSpPr>
        <p:spPr>
          <a:xfrm>
            <a:off x="1922108" y="885556"/>
            <a:ext cx="5513644" cy="34251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922108" y="819149"/>
            <a:ext cx="5667844" cy="35492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ucksboard-crop.jpg"/>
          <p:cNvPicPr>
            <a:picLocks noChangeAspect="1"/>
          </p:cNvPicPr>
          <p:nvPr/>
        </p:nvPicPr>
        <p:blipFill rotWithShape="1">
          <a:blip r:embed="rId4">
            <a:extLst>
              <a:ext uri="{28A0092B-C50C-407E-A947-70E740481C1C}">
                <a14:useLocalDpi xmlns:a14="http://schemas.microsoft.com/office/drawing/2010/main" val="0"/>
              </a:ext>
            </a:extLst>
          </a:blip>
          <a:srcRect l="553" r="374" b="837"/>
          <a:stretch/>
        </p:blipFill>
        <p:spPr>
          <a:xfrm>
            <a:off x="1952724" y="885556"/>
            <a:ext cx="5483028" cy="3001510"/>
          </a:xfrm>
          <a:prstGeom prst="rect">
            <a:avLst/>
          </a:prstGeom>
        </p:spPr>
      </p:pic>
      <p:grpSp>
        <p:nvGrpSpPr>
          <p:cNvPr id="17" name="Group 16"/>
          <p:cNvGrpSpPr/>
          <p:nvPr/>
        </p:nvGrpSpPr>
        <p:grpSpPr>
          <a:xfrm>
            <a:off x="8289872" y="165107"/>
            <a:ext cx="455576" cy="442128"/>
            <a:chOff x="6194425" y="1660525"/>
            <a:chExt cx="430213" cy="417513"/>
          </a:xfrm>
        </p:grpSpPr>
        <p:sp>
          <p:nvSpPr>
            <p:cNvPr id="18" name="Line 210"/>
            <p:cNvSpPr>
              <a:spLocks noChangeShapeType="1"/>
            </p:cNvSpPr>
            <p:nvPr/>
          </p:nvSpPr>
          <p:spPr bwMode="auto">
            <a:xfrm flipV="1">
              <a:off x="6243638" y="1666875"/>
              <a:ext cx="334962" cy="223838"/>
            </a:xfrm>
            <a:prstGeom prst="line">
              <a:avLst/>
            </a:prstGeom>
            <a:noFill/>
            <a:ln w="12700" cap="rnd" cmpd="sng">
              <a:solidFill>
                <a:srgbClr val="1B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 name="Freeform 211"/>
            <p:cNvSpPr>
              <a:spLocks noChangeArrowheads="1"/>
            </p:cNvSpPr>
            <p:nvPr/>
          </p:nvSpPr>
          <p:spPr bwMode="auto">
            <a:xfrm>
              <a:off x="6511925" y="1660525"/>
              <a:ext cx="66675" cy="74613"/>
            </a:xfrm>
            <a:custGeom>
              <a:avLst/>
              <a:gdLst>
                <a:gd name="T0" fmla="*/ 163 w 185"/>
                <a:gd name="T1" fmla="*/ 205 h 206"/>
                <a:gd name="T2" fmla="*/ 184 w 185"/>
                <a:gd name="T3" fmla="*/ 20 h 206"/>
                <a:gd name="T4" fmla="*/ 0 w 185"/>
                <a:gd name="T5" fmla="*/ 0 h 206"/>
              </a:gdLst>
              <a:ahLst/>
              <a:cxnLst>
                <a:cxn ang="0">
                  <a:pos x="T0" y="T1"/>
                </a:cxn>
                <a:cxn ang="0">
                  <a:pos x="T2" y="T3"/>
                </a:cxn>
                <a:cxn ang="0">
                  <a:pos x="T4" y="T5"/>
                </a:cxn>
              </a:cxnLst>
              <a:rect l="0" t="0" r="r" b="b"/>
              <a:pathLst>
                <a:path w="185" h="206">
                  <a:moveTo>
                    <a:pt x="163" y="205"/>
                  </a:moveTo>
                  <a:lnTo>
                    <a:pt x="184" y="20"/>
                  </a:lnTo>
                  <a:lnTo>
                    <a:pt x="0" y="0"/>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 name="Line 212"/>
            <p:cNvSpPr>
              <a:spLocks noChangeShapeType="1"/>
            </p:cNvSpPr>
            <p:nvPr/>
          </p:nvSpPr>
          <p:spPr bwMode="auto">
            <a:xfrm>
              <a:off x="6194425" y="2076450"/>
              <a:ext cx="430213" cy="1588"/>
            </a:xfrm>
            <a:prstGeom prst="line">
              <a:avLst/>
            </a:prstGeom>
            <a:noFill/>
            <a:ln w="12700" cap="rnd" cmpd="sng">
              <a:solidFill>
                <a:srgbClr val="1B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1" name="Freeform 213"/>
            <p:cNvSpPr>
              <a:spLocks noChangeArrowheads="1"/>
            </p:cNvSpPr>
            <p:nvPr/>
          </p:nvSpPr>
          <p:spPr bwMode="auto">
            <a:xfrm>
              <a:off x="6223000" y="2016125"/>
              <a:ext cx="60325" cy="60325"/>
            </a:xfrm>
            <a:custGeom>
              <a:avLst/>
              <a:gdLst>
                <a:gd name="T0" fmla="*/ 84 w 167"/>
                <a:gd name="T1" fmla="*/ 165 h 166"/>
                <a:gd name="T2" fmla="*/ 0 w 167"/>
                <a:gd name="T3" fmla="*/ 165 h 166"/>
                <a:gd name="T4" fmla="*/ 0 w 167"/>
                <a:gd name="T5" fmla="*/ 0 h 166"/>
                <a:gd name="T6" fmla="*/ 166 w 167"/>
                <a:gd name="T7" fmla="*/ 0 h 166"/>
                <a:gd name="T8" fmla="*/ 166 w 167"/>
                <a:gd name="T9" fmla="*/ 165 h 166"/>
                <a:gd name="T10" fmla="*/ 84 w 167"/>
                <a:gd name="T11" fmla="*/ 165 h 166"/>
              </a:gdLst>
              <a:ahLst/>
              <a:cxnLst>
                <a:cxn ang="0">
                  <a:pos x="T0" y="T1"/>
                </a:cxn>
                <a:cxn ang="0">
                  <a:pos x="T2" y="T3"/>
                </a:cxn>
                <a:cxn ang="0">
                  <a:pos x="T4" y="T5"/>
                </a:cxn>
                <a:cxn ang="0">
                  <a:pos x="T6" y="T7"/>
                </a:cxn>
                <a:cxn ang="0">
                  <a:pos x="T8" y="T9"/>
                </a:cxn>
                <a:cxn ang="0">
                  <a:pos x="T10" y="T11"/>
                </a:cxn>
              </a:cxnLst>
              <a:rect l="0" t="0" r="r" b="b"/>
              <a:pathLst>
                <a:path w="167" h="166">
                  <a:moveTo>
                    <a:pt x="84" y="165"/>
                  </a:moveTo>
                  <a:lnTo>
                    <a:pt x="0" y="165"/>
                  </a:lnTo>
                  <a:lnTo>
                    <a:pt x="0" y="0"/>
                  </a:lnTo>
                  <a:lnTo>
                    <a:pt x="166" y="0"/>
                  </a:lnTo>
                  <a:lnTo>
                    <a:pt x="166" y="165"/>
                  </a:lnTo>
                  <a:lnTo>
                    <a:pt x="84" y="165"/>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214"/>
            <p:cNvSpPr>
              <a:spLocks noChangeArrowheads="1"/>
            </p:cNvSpPr>
            <p:nvPr/>
          </p:nvSpPr>
          <p:spPr bwMode="auto">
            <a:xfrm>
              <a:off x="6327775" y="1943100"/>
              <a:ext cx="58738" cy="133350"/>
            </a:xfrm>
            <a:custGeom>
              <a:avLst/>
              <a:gdLst>
                <a:gd name="T0" fmla="*/ 82 w 165"/>
                <a:gd name="T1" fmla="*/ 370 h 371"/>
                <a:gd name="T2" fmla="*/ 0 w 165"/>
                <a:gd name="T3" fmla="*/ 370 h 371"/>
                <a:gd name="T4" fmla="*/ 0 w 165"/>
                <a:gd name="T5" fmla="*/ 0 h 371"/>
                <a:gd name="T6" fmla="*/ 164 w 165"/>
                <a:gd name="T7" fmla="*/ 0 h 371"/>
                <a:gd name="T8" fmla="*/ 164 w 165"/>
                <a:gd name="T9" fmla="*/ 370 h 371"/>
                <a:gd name="T10" fmla="*/ 82 w 165"/>
                <a:gd name="T11" fmla="*/ 370 h 371"/>
              </a:gdLst>
              <a:ahLst/>
              <a:cxnLst>
                <a:cxn ang="0">
                  <a:pos x="T0" y="T1"/>
                </a:cxn>
                <a:cxn ang="0">
                  <a:pos x="T2" y="T3"/>
                </a:cxn>
                <a:cxn ang="0">
                  <a:pos x="T4" y="T5"/>
                </a:cxn>
                <a:cxn ang="0">
                  <a:pos x="T6" y="T7"/>
                </a:cxn>
                <a:cxn ang="0">
                  <a:pos x="T8" y="T9"/>
                </a:cxn>
                <a:cxn ang="0">
                  <a:pos x="T10" y="T11"/>
                </a:cxn>
              </a:cxnLst>
              <a:rect l="0" t="0" r="r" b="b"/>
              <a:pathLst>
                <a:path w="165" h="371">
                  <a:moveTo>
                    <a:pt x="82" y="370"/>
                  </a:moveTo>
                  <a:lnTo>
                    <a:pt x="0" y="370"/>
                  </a:lnTo>
                  <a:lnTo>
                    <a:pt x="0" y="0"/>
                  </a:lnTo>
                  <a:lnTo>
                    <a:pt x="164" y="0"/>
                  </a:lnTo>
                  <a:lnTo>
                    <a:pt x="164" y="370"/>
                  </a:lnTo>
                  <a:lnTo>
                    <a:pt x="82" y="370"/>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215"/>
            <p:cNvSpPr>
              <a:spLocks noChangeArrowheads="1"/>
            </p:cNvSpPr>
            <p:nvPr/>
          </p:nvSpPr>
          <p:spPr bwMode="auto">
            <a:xfrm>
              <a:off x="6430963" y="1868488"/>
              <a:ext cx="60325" cy="207962"/>
            </a:xfrm>
            <a:custGeom>
              <a:avLst/>
              <a:gdLst>
                <a:gd name="T0" fmla="*/ 83 w 166"/>
                <a:gd name="T1" fmla="*/ 577 h 578"/>
                <a:gd name="T2" fmla="*/ 0 w 166"/>
                <a:gd name="T3" fmla="*/ 577 h 578"/>
                <a:gd name="T4" fmla="*/ 0 w 166"/>
                <a:gd name="T5" fmla="*/ 0 h 578"/>
                <a:gd name="T6" fmla="*/ 165 w 166"/>
                <a:gd name="T7" fmla="*/ 0 h 578"/>
                <a:gd name="T8" fmla="*/ 165 w 166"/>
                <a:gd name="T9" fmla="*/ 577 h 578"/>
                <a:gd name="T10" fmla="*/ 83 w 166"/>
                <a:gd name="T11" fmla="*/ 577 h 578"/>
              </a:gdLst>
              <a:ahLst/>
              <a:cxnLst>
                <a:cxn ang="0">
                  <a:pos x="T0" y="T1"/>
                </a:cxn>
                <a:cxn ang="0">
                  <a:pos x="T2" y="T3"/>
                </a:cxn>
                <a:cxn ang="0">
                  <a:pos x="T4" y="T5"/>
                </a:cxn>
                <a:cxn ang="0">
                  <a:pos x="T6" y="T7"/>
                </a:cxn>
                <a:cxn ang="0">
                  <a:pos x="T8" y="T9"/>
                </a:cxn>
                <a:cxn ang="0">
                  <a:pos x="T10" y="T11"/>
                </a:cxn>
              </a:cxnLst>
              <a:rect l="0" t="0" r="r" b="b"/>
              <a:pathLst>
                <a:path w="166" h="578">
                  <a:moveTo>
                    <a:pt x="83" y="577"/>
                  </a:moveTo>
                  <a:lnTo>
                    <a:pt x="0" y="577"/>
                  </a:lnTo>
                  <a:lnTo>
                    <a:pt x="0" y="0"/>
                  </a:lnTo>
                  <a:lnTo>
                    <a:pt x="165" y="0"/>
                  </a:lnTo>
                  <a:lnTo>
                    <a:pt x="165" y="577"/>
                  </a:lnTo>
                  <a:lnTo>
                    <a:pt x="83" y="577"/>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216"/>
            <p:cNvSpPr>
              <a:spLocks noChangeArrowheads="1"/>
            </p:cNvSpPr>
            <p:nvPr/>
          </p:nvSpPr>
          <p:spPr bwMode="auto">
            <a:xfrm>
              <a:off x="6534150" y="1793875"/>
              <a:ext cx="60325" cy="282575"/>
            </a:xfrm>
            <a:custGeom>
              <a:avLst/>
              <a:gdLst>
                <a:gd name="T0" fmla="*/ 82 w 166"/>
                <a:gd name="T1" fmla="*/ 782 h 783"/>
                <a:gd name="T2" fmla="*/ 0 w 166"/>
                <a:gd name="T3" fmla="*/ 782 h 783"/>
                <a:gd name="T4" fmla="*/ 0 w 166"/>
                <a:gd name="T5" fmla="*/ 0 h 783"/>
                <a:gd name="T6" fmla="*/ 165 w 166"/>
                <a:gd name="T7" fmla="*/ 0 h 783"/>
                <a:gd name="T8" fmla="*/ 165 w 166"/>
                <a:gd name="T9" fmla="*/ 782 h 783"/>
                <a:gd name="T10" fmla="*/ 82 w 166"/>
                <a:gd name="T11" fmla="*/ 782 h 783"/>
              </a:gdLst>
              <a:ahLst/>
              <a:cxnLst>
                <a:cxn ang="0">
                  <a:pos x="T0" y="T1"/>
                </a:cxn>
                <a:cxn ang="0">
                  <a:pos x="T2" y="T3"/>
                </a:cxn>
                <a:cxn ang="0">
                  <a:pos x="T4" y="T5"/>
                </a:cxn>
                <a:cxn ang="0">
                  <a:pos x="T6" y="T7"/>
                </a:cxn>
                <a:cxn ang="0">
                  <a:pos x="T8" y="T9"/>
                </a:cxn>
                <a:cxn ang="0">
                  <a:pos x="T10" y="T11"/>
                </a:cxn>
              </a:cxnLst>
              <a:rect l="0" t="0" r="r" b="b"/>
              <a:pathLst>
                <a:path w="166" h="783">
                  <a:moveTo>
                    <a:pt x="82" y="782"/>
                  </a:moveTo>
                  <a:lnTo>
                    <a:pt x="0" y="782"/>
                  </a:lnTo>
                  <a:lnTo>
                    <a:pt x="0" y="0"/>
                  </a:lnTo>
                  <a:lnTo>
                    <a:pt x="165" y="0"/>
                  </a:lnTo>
                  <a:lnTo>
                    <a:pt x="165" y="782"/>
                  </a:lnTo>
                  <a:lnTo>
                    <a:pt x="82" y="782"/>
                  </a:lnTo>
                </a:path>
              </a:pathLst>
            </a:custGeom>
            <a:noFill/>
            <a:ln w="12700" cap="rnd" cmpd="sng">
              <a:solidFill>
                <a:srgbClr val="1B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2" name="TextBox 31"/>
          <p:cNvSpPr txBox="1"/>
          <p:nvPr/>
        </p:nvSpPr>
        <p:spPr>
          <a:xfrm>
            <a:off x="8056671" y="640305"/>
            <a:ext cx="975556" cy="400110"/>
          </a:xfrm>
          <a:prstGeom prst="rect">
            <a:avLst/>
          </a:prstGeom>
          <a:noFill/>
        </p:spPr>
        <p:txBody>
          <a:bodyPr wrap="square" rtlCol="0">
            <a:spAutoFit/>
          </a:bodyPr>
          <a:lstStyle/>
          <a:p>
            <a:pPr algn="ctr"/>
            <a:r>
              <a:rPr lang="en-US" sz="1000" dirty="0" smtClean="0"/>
              <a:t>Business Success</a:t>
            </a:r>
            <a:endParaRPr lang="en-US" sz="1000" dirty="0"/>
          </a:p>
        </p:txBody>
      </p:sp>
    </p:spTree>
    <p:extLst>
      <p:ext uri="{BB962C8B-B14F-4D97-AF65-F5344CB8AC3E}">
        <p14:creationId xmlns:p14="http://schemas.microsoft.com/office/powerpoint/2010/main" val="350370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72126" y="1546152"/>
            <a:ext cx="4450463" cy="2346402"/>
            <a:chOff x="2272126" y="1749348"/>
            <a:chExt cx="4450463" cy="2346402"/>
          </a:xfrm>
        </p:grpSpPr>
        <p:cxnSp>
          <p:nvCxnSpPr>
            <p:cNvPr id="118" name="Straight Connector 117"/>
            <p:cNvCxnSpPr/>
            <p:nvPr/>
          </p:nvCxnSpPr>
          <p:spPr>
            <a:xfrm flipV="1">
              <a:off x="2272126" y="4095529"/>
              <a:ext cx="4450463" cy="221"/>
            </a:xfrm>
            <a:prstGeom prst="line">
              <a:avLst/>
            </a:prstGeom>
            <a:noFill/>
            <a:ln w="76200" cap="rnd" cmpd="sng">
              <a:solidFill>
                <a:schemeClr val="bg1">
                  <a:lumMod val="85000"/>
                </a:schemeClr>
              </a:solidFill>
              <a:prstDash val="solid"/>
              <a:miter lim="800000"/>
              <a:headEnd/>
              <a:tailEnd/>
            </a:ln>
          </p:spPr>
        </p:cxnSp>
        <p:cxnSp>
          <p:nvCxnSpPr>
            <p:cNvPr id="115" name="Straight Connector 114"/>
            <p:cNvCxnSpPr/>
            <p:nvPr/>
          </p:nvCxnSpPr>
          <p:spPr>
            <a:xfrm flipV="1">
              <a:off x="2334969" y="1749348"/>
              <a:ext cx="2033404" cy="2238030"/>
            </a:xfrm>
            <a:prstGeom prst="line">
              <a:avLst/>
            </a:prstGeom>
            <a:noFill/>
            <a:ln w="76200" cap="rnd" cmpd="sng">
              <a:solidFill>
                <a:schemeClr val="bg1">
                  <a:lumMod val="85000"/>
                </a:schemeClr>
              </a:solidFill>
              <a:prstDash val="solid"/>
              <a:miter lim="800000"/>
              <a:headEnd/>
              <a:tailEnd/>
            </a:ln>
          </p:spPr>
        </p:cxnSp>
        <p:cxnSp>
          <p:nvCxnSpPr>
            <p:cNvPr id="116" name="Straight Connector 115"/>
            <p:cNvCxnSpPr/>
            <p:nvPr/>
          </p:nvCxnSpPr>
          <p:spPr>
            <a:xfrm flipH="1" flipV="1">
              <a:off x="4465610" y="1749348"/>
              <a:ext cx="2169872" cy="2237809"/>
            </a:xfrm>
            <a:prstGeom prst="line">
              <a:avLst/>
            </a:prstGeom>
            <a:noFill/>
            <a:ln w="76200" cap="rnd" cmpd="sng">
              <a:solidFill>
                <a:schemeClr val="bg1">
                  <a:lumMod val="85000"/>
                </a:schemeClr>
              </a:solidFill>
              <a:prstDash val="solid"/>
              <a:miter lim="800000"/>
              <a:headEnd/>
              <a:tailEnd/>
            </a:ln>
          </p:spPr>
        </p:cxnSp>
        <p:sp>
          <p:nvSpPr>
            <p:cNvPr id="10" name="Rectangle 9"/>
            <p:cNvSpPr/>
            <p:nvPr/>
          </p:nvSpPr>
          <p:spPr>
            <a:xfrm>
              <a:off x="3705203" y="3620292"/>
              <a:ext cx="1544012" cy="300082"/>
            </a:xfrm>
            <a:prstGeom prst="rect">
              <a:avLst/>
            </a:prstGeom>
          </p:spPr>
          <p:txBody>
            <a:bodyPr wrap="none">
              <a:spAutoFit/>
            </a:bodyPr>
            <a:lstStyle/>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 Customer Value</a:t>
              </a:r>
              <a:endPar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endParaRPr>
            </a:p>
          </p:txBody>
        </p:sp>
        <p:grpSp>
          <p:nvGrpSpPr>
            <p:cNvPr id="137" name="Group 136"/>
            <p:cNvGrpSpPr/>
            <p:nvPr/>
          </p:nvGrpSpPr>
          <p:grpSpPr>
            <a:xfrm>
              <a:off x="3528719" y="2927910"/>
              <a:ext cx="1974962" cy="693796"/>
              <a:chOff x="4367213" y="1698625"/>
              <a:chExt cx="2386012" cy="838200"/>
            </a:xfrm>
          </p:grpSpPr>
          <p:sp>
            <p:nvSpPr>
              <p:cNvPr id="138" name="Freeform 55"/>
              <p:cNvSpPr>
                <a:spLocks noChangeArrowheads="1"/>
              </p:cNvSpPr>
              <p:nvPr/>
            </p:nvSpPr>
            <p:spPr bwMode="auto">
              <a:xfrm>
                <a:off x="4367213" y="1762125"/>
                <a:ext cx="1020762" cy="633413"/>
              </a:xfrm>
              <a:custGeom>
                <a:avLst/>
                <a:gdLst>
                  <a:gd name="T0" fmla="*/ 2834 w 2835"/>
                  <a:gd name="T1" fmla="*/ 1118 h 1760"/>
                  <a:gd name="T2" fmla="*/ 2834 w 2835"/>
                  <a:gd name="T3" fmla="*/ 1662 h 1760"/>
                  <a:gd name="T4" fmla="*/ 2736 w 2835"/>
                  <a:gd name="T5" fmla="*/ 1759 h 1760"/>
                  <a:gd name="T6" fmla="*/ 98 w 2835"/>
                  <a:gd name="T7" fmla="*/ 1759 h 1760"/>
                  <a:gd name="T8" fmla="*/ 0 w 2835"/>
                  <a:gd name="T9" fmla="*/ 1662 h 1760"/>
                  <a:gd name="T10" fmla="*/ 0 w 2835"/>
                  <a:gd name="T11" fmla="*/ 98 h 1760"/>
                  <a:gd name="T12" fmla="*/ 98 w 2835"/>
                  <a:gd name="T13" fmla="*/ 0 h 1760"/>
                  <a:gd name="T14" fmla="*/ 2335 w 2835"/>
                  <a:gd name="T15" fmla="*/ 0 h 1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5" h="1760">
                    <a:moveTo>
                      <a:pt x="2834" y="1118"/>
                    </a:moveTo>
                    <a:lnTo>
                      <a:pt x="2834" y="1662"/>
                    </a:lnTo>
                    <a:cubicBezTo>
                      <a:pt x="2834" y="1715"/>
                      <a:pt x="2790" y="1759"/>
                      <a:pt x="2736" y="1759"/>
                    </a:cubicBezTo>
                    <a:lnTo>
                      <a:pt x="98" y="1759"/>
                    </a:lnTo>
                    <a:cubicBezTo>
                      <a:pt x="44" y="1759"/>
                      <a:pt x="0" y="1715"/>
                      <a:pt x="0" y="1662"/>
                    </a:cubicBezTo>
                    <a:lnTo>
                      <a:pt x="0" y="98"/>
                    </a:lnTo>
                    <a:cubicBezTo>
                      <a:pt x="0" y="44"/>
                      <a:pt x="44" y="0"/>
                      <a:pt x="98" y="0"/>
                    </a:cubicBezTo>
                    <a:lnTo>
                      <a:pt x="2335" y="0"/>
                    </a:lnTo>
                  </a:path>
                </a:pathLst>
              </a:custGeom>
              <a:noFill/>
              <a:ln w="12700" cap="flat"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9" name="Freeform 56"/>
              <p:cNvSpPr>
                <a:spLocks noChangeArrowheads="1"/>
              </p:cNvSpPr>
              <p:nvPr/>
            </p:nvSpPr>
            <p:spPr bwMode="auto">
              <a:xfrm>
                <a:off x="4437063" y="1831975"/>
                <a:ext cx="879475" cy="492125"/>
              </a:xfrm>
              <a:custGeom>
                <a:avLst/>
                <a:gdLst>
                  <a:gd name="T0" fmla="*/ 2442 w 2443"/>
                  <a:gd name="T1" fmla="*/ 922 h 1369"/>
                  <a:gd name="T2" fmla="*/ 2442 w 2443"/>
                  <a:gd name="T3" fmla="*/ 1368 h 1369"/>
                  <a:gd name="T4" fmla="*/ 0 w 2443"/>
                  <a:gd name="T5" fmla="*/ 1368 h 1369"/>
                  <a:gd name="T6" fmla="*/ 0 w 2443"/>
                  <a:gd name="T7" fmla="*/ 0 h 1369"/>
                  <a:gd name="T8" fmla="*/ 1832 w 2443"/>
                  <a:gd name="T9" fmla="*/ 0 h 1369"/>
                </a:gdLst>
                <a:ahLst/>
                <a:cxnLst>
                  <a:cxn ang="0">
                    <a:pos x="T0" y="T1"/>
                  </a:cxn>
                  <a:cxn ang="0">
                    <a:pos x="T2" y="T3"/>
                  </a:cxn>
                  <a:cxn ang="0">
                    <a:pos x="T4" y="T5"/>
                  </a:cxn>
                  <a:cxn ang="0">
                    <a:pos x="T6" y="T7"/>
                  </a:cxn>
                  <a:cxn ang="0">
                    <a:pos x="T8" y="T9"/>
                  </a:cxn>
                </a:cxnLst>
                <a:rect l="0" t="0" r="r" b="b"/>
                <a:pathLst>
                  <a:path w="2443" h="1369">
                    <a:moveTo>
                      <a:pt x="2442" y="922"/>
                    </a:moveTo>
                    <a:lnTo>
                      <a:pt x="2442" y="1368"/>
                    </a:lnTo>
                    <a:lnTo>
                      <a:pt x="0" y="1368"/>
                    </a:lnTo>
                    <a:lnTo>
                      <a:pt x="0" y="0"/>
                    </a:lnTo>
                    <a:lnTo>
                      <a:pt x="1832" y="0"/>
                    </a:lnTo>
                  </a:path>
                </a:pathLst>
              </a:custGeom>
              <a:noFill/>
              <a:ln w="12700" cap="flat"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0" name="Line 57"/>
              <p:cNvSpPr>
                <a:spLocks noChangeShapeType="1"/>
              </p:cNvSpPr>
              <p:nvPr/>
            </p:nvSpPr>
            <p:spPr bwMode="auto">
              <a:xfrm>
                <a:off x="4665663" y="2535238"/>
                <a:ext cx="422275" cy="1587"/>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1" name="Line 58"/>
              <p:cNvSpPr>
                <a:spLocks noChangeShapeType="1"/>
              </p:cNvSpPr>
              <p:nvPr/>
            </p:nvSpPr>
            <p:spPr bwMode="auto">
              <a:xfrm>
                <a:off x="4789488" y="2393950"/>
                <a:ext cx="1587" cy="141288"/>
              </a:xfrm>
              <a:prstGeom prst="line">
                <a:avLst/>
              </a:prstGeom>
              <a:noFill/>
              <a:ln w="12700" cap="flat"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2" name="Line 59"/>
              <p:cNvSpPr>
                <a:spLocks noChangeShapeType="1"/>
              </p:cNvSpPr>
              <p:nvPr/>
            </p:nvSpPr>
            <p:spPr bwMode="auto">
              <a:xfrm>
                <a:off x="4964113" y="2393950"/>
                <a:ext cx="1587" cy="141288"/>
              </a:xfrm>
              <a:prstGeom prst="line">
                <a:avLst/>
              </a:prstGeom>
              <a:noFill/>
              <a:ln w="12700" cap="flat"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3" name="Freeform 60"/>
              <p:cNvSpPr>
                <a:spLocks noChangeArrowheads="1"/>
              </p:cNvSpPr>
              <p:nvPr/>
            </p:nvSpPr>
            <p:spPr bwMode="auto">
              <a:xfrm>
                <a:off x="5100638" y="1797050"/>
                <a:ext cx="215900" cy="366713"/>
              </a:xfrm>
              <a:custGeom>
                <a:avLst/>
                <a:gdLst>
                  <a:gd name="T0" fmla="*/ 597 w 598"/>
                  <a:gd name="T1" fmla="*/ 929 h 1018"/>
                  <a:gd name="T2" fmla="*/ 509 w 598"/>
                  <a:gd name="T3" fmla="*/ 1017 h 1018"/>
                  <a:gd name="T4" fmla="*/ 88 w 598"/>
                  <a:gd name="T5" fmla="*/ 1017 h 1018"/>
                  <a:gd name="T6" fmla="*/ 0 w 598"/>
                  <a:gd name="T7" fmla="*/ 929 h 1018"/>
                  <a:gd name="T8" fmla="*/ 0 w 598"/>
                  <a:gd name="T9" fmla="*/ 88 h 1018"/>
                  <a:gd name="T10" fmla="*/ 88 w 598"/>
                  <a:gd name="T11" fmla="*/ 0 h 1018"/>
                  <a:gd name="T12" fmla="*/ 509 w 598"/>
                  <a:gd name="T13" fmla="*/ 0 h 1018"/>
                  <a:gd name="T14" fmla="*/ 597 w 598"/>
                  <a:gd name="T15" fmla="*/ 88 h 1018"/>
                  <a:gd name="T16" fmla="*/ 597 w 598"/>
                  <a:gd name="T17" fmla="*/ 92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1018">
                    <a:moveTo>
                      <a:pt x="597" y="929"/>
                    </a:moveTo>
                    <a:cubicBezTo>
                      <a:pt x="597" y="978"/>
                      <a:pt x="557" y="1017"/>
                      <a:pt x="509" y="1017"/>
                    </a:cubicBezTo>
                    <a:lnTo>
                      <a:pt x="88" y="1017"/>
                    </a:lnTo>
                    <a:cubicBezTo>
                      <a:pt x="40" y="1017"/>
                      <a:pt x="0" y="978"/>
                      <a:pt x="0" y="929"/>
                    </a:cubicBezTo>
                    <a:lnTo>
                      <a:pt x="0" y="88"/>
                    </a:lnTo>
                    <a:cubicBezTo>
                      <a:pt x="0" y="39"/>
                      <a:pt x="40" y="0"/>
                      <a:pt x="88" y="0"/>
                    </a:cubicBezTo>
                    <a:lnTo>
                      <a:pt x="509" y="0"/>
                    </a:lnTo>
                    <a:cubicBezTo>
                      <a:pt x="557" y="0"/>
                      <a:pt x="597" y="39"/>
                      <a:pt x="597" y="88"/>
                    </a:cubicBezTo>
                    <a:lnTo>
                      <a:pt x="597" y="929"/>
                    </a:ln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Line 61"/>
              <p:cNvSpPr>
                <a:spLocks noChangeShapeType="1"/>
              </p:cNvSpPr>
              <p:nvPr/>
            </p:nvSpPr>
            <p:spPr bwMode="auto">
              <a:xfrm>
                <a:off x="5100638" y="1860550"/>
                <a:ext cx="214312" cy="1588"/>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5" name="Line 62"/>
              <p:cNvSpPr>
                <a:spLocks noChangeShapeType="1"/>
              </p:cNvSpPr>
              <p:nvPr/>
            </p:nvSpPr>
            <p:spPr bwMode="auto">
              <a:xfrm>
                <a:off x="5100638" y="2100263"/>
                <a:ext cx="214312" cy="1587"/>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6" name="Freeform 63"/>
              <p:cNvSpPr>
                <a:spLocks noChangeArrowheads="1"/>
              </p:cNvSpPr>
              <p:nvPr/>
            </p:nvSpPr>
            <p:spPr bwMode="auto">
              <a:xfrm>
                <a:off x="5195888" y="2119313"/>
                <a:ext cx="25400" cy="25400"/>
              </a:xfrm>
              <a:custGeom>
                <a:avLst/>
                <a:gdLst>
                  <a:gd name="T0" fmla="*/ 71 w 72"/>
                  <a:gd name="T1" fmla="*/ 35 h 71"/>
                  <a:gd name="T2" fmla="*/ 66 w 72"/>
                  <a:gd name="T3" fmla="*/ 53 h 71"/>
                  <a:gd name="T4" fmla="*/ 53 w 72"/>
                  <a:gd name="T5" fmla="*/ 66 h 71"/>
                  <a:gd name="T6" fmla="*/ 36 w 72"/>
                  <a:gd name="T7" fmla="*/ 70 h 71"/>
                  <a:gd name="T8" fmla="*/ 18 w 72"/>
                  <a:gd name="T9" fmla="*/ 66 h 71"/>
                  <a:gd name="T10" fmla="*/ 5 w 72"/>
                  <a:gd name="T11" fmla="*/ 53 h 71"/>
                  <a:gd name="T12" fmla="*/ 0 w 72"/>
                  <a:gd name="T13" fmla="*/ 35 h 71"/>
                  <a:gd name="T14" fmla="*/ 5 w 72"/>
                  <a:gd name="T15" fmla="*/ 18 h 71"/>
                  <a:gd name="T16" fmla="*/ 18 w 72"/>
                  <a:gd name="T17" fmla="*/ 5 h 71"/>
                  <a:gd name="T18" fmla="*/ 36 w 72"/>
                  <a:gd name="T19" fmla="*/ 0 h 71"/>
                  <a:gd name="T20" fmla="*/ 53 w 72"/>
                  <a:gd name="T21" fmla="*/ 5 h 71"/>
                  <a:gd name="T22" fmla="*/ 66 w 72"/>
                  <a:gd name="T23" fmla="*/ 18 h 71"/>
                  <a:gd name="T24" fmla="*/ 71 w 72"/>
                  <a:gd name="T25"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1">
                    <a:moveTo>
                      <a:pt x="71" y="35"/>
                    </a:moveTo>
                    <a:cubicBezTo>
                      <a:pt x="71" y="42"/>
                      <a:pt x="69" y="47"/>
                      <a:pt x="66" y="53"/>
                    </a:cubicBezTo>
                    <a:cubicBezTo>
                      <a:pt x="63" y="58"/>
                      <a:pt x="59" y="62"/>
                      <a:pt x="53" y="66"/>
                    </a:cubicBezTo>
                    <a:cubicBezTo>
                      <a:pt x="47" y="69"/>
                      <a:pt x="43" y="70"/>
                      <a:pt x="36" y="70"/>
                    </a:cubicBezTo>
                    <a:cubicBezTo>
                      <a:pt x="30" y="70"/>
                      <a:pt x="25" y="69"/>
                      <a:pt x="18" y="66"/>
                    </a:cubicBezTo>
                    <a:cubicBezTo>
                      <a:pt x="12" y="62"/>
                      <a:pt x="8" y="58"/>
                      <a:pt x="5" y="53"/>
                    </a:cubicBezTo>
                    <a:cubicBezTo>
                      <a:pt x="2" y="47"/>
                      <a:pt x="0" y="41"/>
                      <a:pt x="0" y="35"/>
                    </a:cubicBezTo>
                    <a:cubicBezTo>
                      <a:pt x="0" y="28"/>
                      <a:pt x="2" y="23"/>
                      <a:pt x="5" y="18"/>
                    </a:cubicBezTo>
                    <a:cubicBezTo>
                      <a:pt x="8" y="12"/>
                      <a:pt x="12" y="8"/>
                      <a:pt x="18" y="5"/>
                    </a:cubicBezTo>
                    <a:cubicBezTo>
                      <a:pt x="24" y="2"/>
                      <a:pt x="29" y="0"/>
                      <a:pt x="36" y="0"/>
                    </a:cubicBezTo>
                    <a:cubicBezTo>
                      <a:pt x="42" y="0"/>
                      <a:pt x="47" y="2"/>
                      <a:pt x="53" y="5"/>
                    </a:cubicBezTo>
                    <a:cubicBezTo>
                      <a:pt x="59" y="8"/>
                      <a:pt x="63" y="12"/>
                      <a:pt x="66" y="18"/>
                    </a:cubicBezTo>
                    <a:cubicBezTo>
                      <a:pt x="69" y="23"/>
                      <a:pt x="71" y="29"/>
                      <a:pt x="71" y="35"/>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64"/>
              <p:cNvSpPr>
                <a:spLocks noChangeArrowheads="1"/>
              </p:cNvSpPr>
              <p:nvPr/>
            </p:nvSpPr>
            <p:spPr bwMode="auto">
              <a:xfrm>
                <a:off x="5208588" y="1698625"/>
                <a:ext cx="312737" cy="465138"/>
              </a:xfrm>
              <a:custGeom>
                <a:avLst/>
                <a:gdLst>
                  <a:gd name="T0" fmla="*/ 0 w 867"/>
                  <a:gd name="T1" fmla="*/ 275 h 1293"/>
                  <a:gd name="T2" fmla="*/ 0 w 867"/>
                  <a:gd name="T3" fmla="*/ 89 h 1293"/>
                  <a:gd name="T4" fmla="*/ 88 w 867"/>
                  <a:gd name="T5" fmla="*/ 0 h 1293"/>
                  <a:gd name="T6" fmla="*/ 777 w 867"/>
                  <a:gd name="T7" fmla="*/ 0 h 1293"/>
                  <a:gd name="T8" fmla="*/ 866 w 867"/>
                  <a:gd name="T9" fmla="*/ 89 h 1293"/>
                  <a:gd name="T10" fmla="*/ 866 w 867"/>
                  <a:gd name="T11" fmla="*/ 1203 h 1293"/>
                  <a:gd name="T12" fmla="*/ 777 w 867"/>
                  <a:gd name="T13" fmla="*/ 1292 h 1293"/>
                  <a:gd name="T14" fmla="*/ 192 w 867"/>
                  <a:gd name="T15" fmla="*/ 1292 h 1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1293">
                    <a:moveTo>
                      <a:pt x="0" y="275"/>
                    </a:moveTo>
                    <a:lnTo>
                      <a:pt x="0" y="89"/>
                    </a:lnTo>
                    <a:cubicBezTo>
                      <a:pt x="0" y="40"/>
                      <a:pt x="39" y="0"/>
                      <a:pt x="88" y="0"/>
                    </a:cubicBezTo>
                    <a:lnTo>
                      <a:pt x="777" y="0"/>
                    </a:lnTo>
                    <a:cubicBezTo>
                      <a:pt x="826" y="0"/>
                      <a:pt x="866" y="40"/>
                      <a:pt x="866" y="89"/>
                    </a:cubicBezTo>
                    <a:lnTo>
                      <a:pt x="866" y="1203"/>
                    </a:lnTo>
                    <a:cubicBezTo>
                      <a:pt x="866" y="1252"/>
                      <a:pt x="826" y="1292"/>
                      <a:pt x="777" y="1292"/>
                    </a:cubicBezTo>
                    <a:lnTo>
                      <a:pt x="192" y="1292"/>
                    </a:ln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8" name="Line 65"/>
              <p:cNvSpPr>
                <a:spLocks noChangeShapeType="1"/>
              </p:cNvSpPr>
              <p:nvPr/>
            </p:nvSpPr>
            <p:spPr bwMode="auto">
              <a:xfrm>
                <a:off x="5208588" y="1762125"/>
                <a:ext cx="311150" cy="1588"/>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9" name="Line 66"/>
              <p:cNvSpPr>
                <a:spLocks noChangeShapeType="1"/>
              </p:cNvSpPr>
              <p:nvPr/>
            </p:nvSpPr>
            <p:spPr bwMode="auto">
              <a:xfrm>
                <a:off x="5316538" y="2100263"/>
                <a:ext cx="204787" cy="1587"/>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50" name="Freeform 67"/>
              <p:cNvSpPr>
                <a:spLocks noChangeArrowheads="1"/>
              </p:cNvSpPr>
              <p:nvPr/>
            </p:nvSpPr>
            <p:spPr bwMode="auto">
              <a:xfrm>
                <a:off x="5356225" y="2119313"/>
                <a:ext cx="25400" cy="25400"/>
              </a:xfrm>
              <a:custGeom>
                <a:avLst/>
                <a:gdLst>
                  <a:gd name="T0" fmla="*/ 71 w 72"/>
                  <a:gd name="T1" fmla="*/ 35 h 72"/>
                  <a:gd name="T2" fmla="*/ 66 w 72"/>
                  <a:gd name="T3" fmla="*/ 53 h 72"/>
                  <a:gd name="T4" fmla="*/ 53 w 72"/>
                  <a:gd name="T5" fmla="*/ 66 h 72"/>
                  <a:gd name="T6" fmla="*/ 36 w 72"/>
                  <a:gd name="T7" fmla="*/ 71 h 72"/>
                  <a:gd name="T8" fmla="*/ 18 w 72"/>
                  <a:gd name="T9" fmla="*/ 66 h 72"/>
                  <a:gd name="T10" fmla="*/ 5 w 72"/>
                  <a:gd name="T11" fmla="*/ 53 h 72"/>
                  <a:gd name="T12" fmla="*/ 0 w 72"/>
                  <a:gd name="T13" fmla="*/ 35 h 72"/>
                  <a:gd name="T14" fmla="*/ 5 w 72"/>
                  <a:gd name="T15" fmla="*/ 17 h 72"/>
                  <a:gd name="T16" fmla="*/ 18 w 72"/>
                  <a:gd name="T17" fmla="*/ 4 h 72"/>
                  <a:gd name="T18" fmla="*/ 36 w 72"/>
                  <a:gd name="T19" fmla="*/ 0 h 72"/>
                  <a:gd name="T20" fmla="*/ 53 w 72"/>
                  <a:gd name="T21" fmla="*/ 4 h 72"/>
                  <a:gd name="T22" fmla="*/ 66 w 72"/>
                  <a:gd name="T23" fmla="*/ 17 h 72"/>
                  <a:gd name="T24" fmla="*/ 71 w 72"/>
                  <a:gd name="T25" fmla="*/ 3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2">
                    <a:moveTo>
                      <a:pt x="71" y="35"/>
                    </a:moveTo>
                    <a:cubicBezTo>
                      <a:pt x="71" y="42"/>
                      <a:pt x="70" y="47"/>
                      <a:pt x="66" y="53"/>
                    </a:cubicBezTo>
                    <a:cubicBezTo>
                      <a:pt x="63" y="59"/>
                      <a:pt x="59" y="63"/>
                      <a:pt x="53" y="66"/>
                    </a:cubicBezTo>
                    <a:cubicBezTo>
                      <a:pt x="48" y="69"/>
                      <a:pt x="43" y="71"/>
                      <a:pt x="36" y="71"/>
                    </a:cubicBezTo>
                    <a:cubicBezTo>
                      <a:pt x="30" y="71"/>
                      <a:pt x="24" y="69"/>
                      <a:pt x="18" y="66"/>
                    </a:cubicBezTo>
                    <a:cubicBezTo>
                      <a:pt x="12" y="63"/>
                      <a:pt x="8" y="59"/>
                      <a:pt x="5" y="53"/>
                    </a:cubicBezTo>
                    <a:cubicBezTo>
                      <a:pt x="2" y="47"/>
                      <a:pt x="0" y="41"/>
                      <a:pt x="0" y="35"/>
                    </a:cubicBezTo>
                    <a:cubicBezTo>
                      <a:pt x="0" y="28"/>
                      <a:pt x="2" y="22"/>
                      <a:pt x="5" y="17"/>
                    </a:cubicBezTo>
                    <a:cubicBezTo>
                      <a:pt x="8" y="11"/>
                      <a:pt x="12" y="7"/>
                      <a:pt x="18" y="4"/>
                    </a:cubicBezTo>
                    <a:cubicBezTo>
                      <a:pt x="24" y="0"/>
                      <a:pt x="29" y="0"/>
                      <a:pt x="36" y="0"/>
                    </a:cubicBezTo>
                    <a:cubicBezTo>
                      <a:pt x="42" y="0"/>
                      <a:pt x="48" y="0"/>
                      <a:pt x="53" y="4"/>
                    </a:cubicBezTo>
                    <a:cubicBezTo>
                      <a:pt x="59" y="7"/>
                      <a:pt x="63" y="11"/>
                      <a:pt x="66" y="17"/>
                    </a:cubicBezTo>
                    <a:cubicBezTo>
                      <a:pt x="70" y="22"/>
                      <a:pt x="71" y="29"/>
                      <a:pt x="71" y="35"/>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68"/>
              <p:cNvSpPr>
                <a:spLocks noChangeArrowheads="1"/>
              </p:cNvSpPr>
              <p:nvPr/>
            </p:nvSpPr>
            <p:spPr bwMode="auto">
              <a:xfrm>
                <a:off x="4489450" y="2103438"/>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100"/>
                      <a:pt x="165" y="112"/>
                      <a:pt x="157" y="126"/>
                    </a:cubicBezTo>
                    <a:cubicBezTo>
                      <a:pt x="149" y="139"/>
                      <a:pt x="139" y="149"/>
                      <a:pt x="126" y="157"/>
                    </a:cubicBezTo>
                    <a:cubicBezTo>
                      <a:pt x="113" y="165"/>
                      <a:pt x="99" y="168"/>
                      <a:pt x="84" y="168"/>
                    </a:cubicBezTo>
                    <a:cubicBezTo>
                      <a:pt x="68" y="168"/>
                      <a:pt x="55" y="165"/>
                      <a:pt x="42" y="157"/>
                    </a:cubicBezTo>
                    <a:cubicBezTo>
                      <a:pt x="28" y="149"/>
                      <a:pt x="19" y="139"/>
                      <a:pt x="11" y="126"/>
                    </a:cubicBezTo>
                    <a:cubicBezTo>
                      <a:pt x="3" y="112"/>
                      <a:pt x="0" y="99"/>
                      <a:pt x="0" y="84"/>
                    </a:cubicBezTo>
                    <a:cubicBezTo>
                      <a:pt x="0" y="68"/>
                      <a:pt x="3" y="55"/>
                      <a:pt x="11" y="42"/>
                    </a:cubicBezTo>
                    <a:cubicBezTo>
                      <a:pt x="19" y="28"/>
                      <a:pt x="28" y="18"/>
                      <a:pt x="42" y="11"/>
                    </a:cubicBezTo>
                    <a:cubicBezTo>
                      <a:pt x="55" y="3"/>
                      <a:pt x="68" y="0"/>
                      <a:pt x="84" y="0"/>
                    </a:cubicBezTo>
                    <a:cubicBezTo>
                      <a:pt x="99" y="0"/>
                      <a:pt x="113" y="3"/>
                      <a:pt x="126" y="11"/>
                    </a:cubicBezTo>
                    <a:cubicBezTo>
                      <a:pt x="139" y="18"/>
                      <a:pt x="149" y="28"/>
                      <a:pt x="157" y="42"/>
                    </a:cubicBezTo>
                    <a:cubicBezTo>
                      <a:pt x="165" y="55"/>
                      <a:pt x="168" y="69"/>
                      <a:pt x="168" y="84"/>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69"/>
              <p:cNvSpPr>
                <a:spLocks noChangeArrowheads="1"/>
              </p:cNvSpPr>
              <p:nvPr/>
            </p:nvSpPr>
            <p:spPr bwMode="auto">
              <a:xfrm>
                <a:off x="4616450" y="2190750"/>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100"/>
                      <a:pt x="165" y="112"/>
                      <a:pt x="157" y="126"/>
                    </a:cubicBezTo>
                    <a:cubicBezTo>
                      <a:pt x="149" y="139"/>
                      <a:pt x="139" y="149"/>
                      <a:pt x="126" y="157"/>
                    </a:cubicBezTo>
                    <a:cubicBezTo>
                      <a:pt x="113" y="165"/>
                      <a:pt x="99" y="168"/>
                      <a:pt x="84" y="168"/>
                    </a:cubicBezTo>
                    <a:cubicBezTo>
                      <a:pt x="68" y="168"/>
                      <a:pt x="55" y="165"/>
                      <a:pt x="42" y="157"/>
                    </a:cubicBezTo>
                    <a:cubicBezTo>
                      <a:pt x="28" y="149"/>
                      <a:pt x="19" y="139"/>
                      <a:pt x="11" y="126"/>
                    </a:cubicBezTo>
                    <a:cubicBezTo>
                      <a:pt x="3" y="112"/>
                      <a:pt x="0" y="99"/>
                      <a:pt x="0" y="84"/>
                    </a:cubicBezTo>
                    <a:cubicBezTo>
                      <a:pt x="0" y="68"/>
                      <a:pt x="3" y="55"/>
                      <a:pt x="11" y="42"/>
                    </a:cubicBezTo>
                    <a:cubicBezTo>
                      <a:pt x="19" y="29"/>
                      <a:pt x="28" y="19"/>
                      <a:pt x="42" y="11"/>
                    </a:cubicBezTo>
                    <a:cubicBezTo>
                      <a:pt x="55" y="3"/>
                      <a:pt x="68" y="0"/>
                      <a:pt x="84" y="0"/>
                    </a:cubicBezTo>
                    <a:cubicBezTo>
                      <a:pt x="99" y="0"/>
                      <a:pt x="113" y="3"/>
                      <a:pt x="126" y="11"/>
                    </a:cubicBezTo>
                    <a:cubicBezTo>
                      <a:pt x="139" y="19"/>
                      <a:pt x="149" y="29"/>
                      <a:pt x="157" y="42"/>
                    </a:cubicBezTo>
                    <a:cubicBezTo>
                      <a:pt x="165" y="55"/>
                      <a:pt x="168" y="69"/>
                      <a:pt x="168" y="84"/>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70"/>
              <p:cNvSpPr>
                <a:spLocks noChangeArrowheads="1"/>
              </p:cNvSpPr>
              <p:nvPr/>
            </p:nvSpPr>
            <p:spPr bwMode="auto">
              <a:xfrm>
                <a:off x="4716463" y="2016125"/>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5" y="113"/>
                      <a:pt x="157" y="126"/>
                    </a:cubicBezTo>
                    <a:cubicBezTo>
                      <a:pt x="149" y="139"/>
                      <a:pt x="139" y="149"/>
                      <a:pt x="126" y="157"/>
                    </a:cubicBezTo>
                    <a:cubicBezTo>
                      <a:pt x="113" y="165"/>
                      <a:pt x="99" y="168"/>
                      <a:pt x="84" y="168"/>
                    </a:cubicBezTo>
                    <a:cubicBezTo>
                      <a:pt x="68" y="168"/>
                      <a:pt x="55" y="165"/>
                      <a:pt x="42" y="157"/>
                    </a:cubicBezTo>
                    <a:cubicBezTo>
                      <a:pt x="28" y="149"/>
                      <a:pt x="19" y="139"/>
                      <a:pt x="11" y="126"/>
                    </a:cubicBezTo>
                    <a:cubicBezTo>
                      <a:pt x="3" y="113"/>
                      <a:pt x="0" y="99"/>
                      <a:pt x="0" y="84"/>
                    </a:cubicBezTo>
                    <a:cubicBezTo>
                      <a:pt x="0" y="68"/>
                      <a:pt x="3" y="55"/>
                      <a:pt x="11" y="42"/>
                    </a:cubicBezTo>
                    <a:cubicBezTo>
                      <a:pt x="19" y="28"/>
                      <a:pt x="28" y="19"/>
                      <a:pt x="42" y="11"/>
                    </a:cubicBezTo>
                    <a:cubicBezTo>
                      <a:pt x="55" y="3"/>
                      <a:pt x="68" y="0"/>
                      <a:pt x="84" y="0"/>
                    </a:cubicBezTo>
                    <a:cubicBezTo>
                      <a:pt x="99" y="0"/>
                      <a:pt x="113" y="3"/>
                      <a:pt x="126" y="11"/>
                    </a:cubicBezTo>
                    <a:cubicBezTo>
                      <a:pt x="139" y="19"/>
                      <a:pt x="149" y="28"/>
                      <a:pt x="157" y="42"/>
                    </a:cubicBezTo>
                    <a:cubicBezTo>
                      <a:pt x="165" y="55"/>
                      <a:pt x="168" y="68"/>
                      <a:pt x="168" y="84"/>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71"/>
              <p:cNvSpPr>
                <a:spLocks noChangeArrowheads="1"/>
              </p:cNvSpPr>
              <p:nvPr/>
            </p:nvSpPr>
            <p:spPr bwMode="auto">
              <a:xfrm>
                <a:off x="4846638" y="2101850"/>
                <a:ext cx="61912" cy="61913"/>
              </a:xfrm>
              <a:custGeom>
                <a:avLst/>
                <a:gdLst>
                  <a:gd name="T0" fmla="*/ 169 w 170"/>
                  <a:gd name="T1" fmla="*/ 84 h 170"/>
                  <a:gd name="T2" fmla="*/ 158 w 170"/>
                  <a:gd name="T3" fmla="*/ 126 h 170"/>
                  <a:gd name="T4" fmla="*/ 127 w 170"/>
                  <a:gd name="T5" fmla="*/ 157 h 170"/>
                  <a:gd name="T6" fmla="*/ 85 w 170"/>
                  <a:gd name="T7" fmla="*/ 169 h 170"/>
                  <a:gd name="T8" fmla="*/ 42 w 170"/>
                  <a:gd name="T9" fmla="*/ 157 h 170"/>
                  <a:gd name="T10" fmla="*/ 12 w 170"/>
                  <a:gd name="T11" fmla="*/ 126 h 170"/>
                  <a:gd name="T12" fmla="*/ 0 w 170"/>
                  <a:gd name="T13" fmla="*/ 84 h 170"/>
                  <a:gd name="T14" fmla="*/ 12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5" y="112"/>
                      <a:pt x="158" y="126"/>
                    </a:cubicBezTo>
                    <a:cubicBezTo>
                      <a:pt x="150" y="139"/>
                      <a:pt x="140" y="149"/>
                      <a:pt x="127" y="157"/>
                    </a:cubicBezTo>
                    <a:cubicBezTo>
                      <a:pt x="113" y="165"/>
                      <a:pt x="100" y="169"/>
                      <a:pt x="85" y="169"/>
                    </a:cubicBezTo>
                    <a:cubicBezTo>
                      <a:pt x="69" y="169"/>
                      <a:pt x="55" y="165"/>
                      <a:pt x="42" y="157"/>
                    </a:cubicBezTo>
                    <a:cubicBezTo>
                      <a:pt x="28" y="149"/>
                      <a:pt x="19" y="139"/>
                      <a:pt x="12" y="126"/>
                    </a:cubicBezTo>
                    <a:cubicBezTo>
                      <a:pt x="4" y="112"/>
                      <a:pt x="0" y="99"/>
                      <a:pt x="0" y="84"/>
                    </a:cubicBezTo>
                    <a:cubicBezTo>
                      <a:pt x="0" y="68"/>
                      <a:pt x="4" y="55"/>
                      <a:pt x="12" y="42"/>
                    </a:cubicBezTo>
                    <a:cubicBezTo>
                      <a:pt x="19" y="28"/>
                      <a:pt x="28" y="18"/>
                      <a:pt x="42" y="11"/>
                    </a:cubicBezTo>
                    <a:cubicBezTo>
                      <a:pt x="55" y="3"/>
                      <a:pt x="69" y="0"/>
                      <a:pt x="85" y="0"/>
                    </a:cubicBezTo>
                    <a:cubicBezTo>
                      <a:pt x="100" y="0"/>
                      <a:pt x="113" y="3"/>
                      <a:pt x="127" y="11"/>
                    </a:cubicBezTo>
                    <a:cubicBezTo>
                      <a:pt x="140" y="18"/>
                      <a:pt x="150" y="28"/>
                      <a:pt x="158" y="42"/>
                    </a:cubicBezTo>
                    <a:cubicBezTo>
                      <a:pt x="165" y="55"/>
                      <a:pt x="169" y="69"/>
                      <a:pt x="169" y="84"/>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72"/>
              <p:cNvSpPr>
                <a:spLocks noChangeArrowheads="1"/>
              </p:cNvSpPr>
              <p:nvPr/>
            </p:nvSpPr>
            <p:spPr bwMode="auto">
              <a:xfrm>
                <a:off x="4964113" y="1931988"/>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100"/>
                      <a:pt x="165" y="112"/>
                      <a:pt x="157" y="126"/>
                    </a:cubicBezTo>
                    <a:cubicBezTo>
                      <a:pt x="149" y="139"/>
                      <a:pt x="139" y="149"/>
                      <a:pt x="126" y="157"/>
                    </a:cubicBezTo>
                    <a:cubicBezTo>
                      <a:pt x="112" y="165"/>
                      <a:pt x="99" y="168"/>
                      <a:pt x="84" y="168"/>
                    </a:cubicBezTo>
                    <a:cubicBezTo>
                      <a:pt x="68" y="168"/>
                      <a:pt x="55" y="165"/>
                      <a:pt x="42" y="157"/>
                    </a:cubicBezTo>
                    <a:cubicBezTo>
                      <a:pt x="29" y="149"/>
                      <a:pt x="19" y="139"/>
                      <a:pt x="11" y="126"/>
                    </a:cubicBezTo>
                    <a:cubicBezTo>
                      <a:pt x="3" y="112"/>
                      <a:pt x="0" y="99"/>
                      <a:pt x="0" y="84"/>
                    </a:cubicBezTo>
                    <a:cubicBezTo>
                      <a:pt x="0" y="68"/>
                      <a:pt x="3" y="55"/>
                      <a:pt x="11" y="42"/>
                    </a:cubicBezTo>
                    <a:cubicBezTo>
                      <a:pt x="19" y="29"/>
                      <a:pt x="29" y="19"/>
                      <a:pt x="42" y="11"/>
                    </a:cubicBezTo>
                    <a:cubicBezTo>
                      <a:pt x="55" y="3"/>
                      <a:pt x="69" y="0"/>
                      <a:pt x="84" y="0"/>
                    </a:cubicBezTo>
                    <a:cubicBezTo>
                      <a:pt x="100" y="0"/>
                      <a:pt x="112" y="3"/>
                      <a:pt x="126" y="11"/>
                    </a:cubicBezTo>
                    <a:cubicBezTo>
                      <a:pt x="139" y="19"/>
                      <a:pt x="149" y="29"/>
                      <a:pt x="157" y="42"/>
                    </a:cubicBezTo>
                    <a:cubicBezTo>
                      <a:pt x="165" y="55"/>
                      <a:pt x="168" y="69"/>
                      <a:pt x="168" y="84"/>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7" name="Freeform 73"/>
              <p:cNvSpPr>
                <a:spLocks noChangeArrowheads="1"/>
              </p:cNvSpPr>
              <p:nvPr/>
            </p:nvSpPr>
            <p:spPr bwMode="auto">
              <a:xfrm>
                <a:off x="5165725" y="1985963"/>
                <a:ext cx="61913" cy="61912"/>
              </a:xfrm>
              <a:custGeom>
                <a:avLst/>
                <a:gdLst>
                  <a:gd name="T0" fmla="*/ 169 w 170"/>
                  <a:gd name="T1" fmla="*/ 85 h 170"/>
                  <a:gd name="T2" fmla="*/ 157 w 170"/>
                  <a:gd name="T3" fmla="*/ 127 h 170"/>
                  <a:gd name="T4" fmla="*/ 127 w 170"/>
                  <a:gd name="T5" fmla="*/ 158 h 170"/>
                  <a:gd name="T6" fmla="*/ 84 w 170"/>
                  <a:gd name="T7" fmla="*/ 169 h 170"/>
                  <a:gd name="T8" fmla="*/ 42 w 170"/>
                  <a:gd name="T9" fmla="*/ 158 h 170"/>
                  <a:gd name="T10" fmla="*/ 12 w 170"/>
                  <a:gd name="T11" fmla="*/ 127 h 170"/>
                  <a:gd name="T12" fmla="*/ 0 w 170"/>
                  <a:gd name="T13" fmla="*/ 85 h 170"/>
                  <a:gd name="T14" fmla="*/ 12 w 170"/>
                  <a:gd name="T15" fmla="*/ 43 h 170"/>
                  <a:gd name="T16" fmla="*/ 42 w 170"/>
                  <a:gd name="T17" fmla="*/ 12 h 170"/>
                  <a:gd name="T18" fmla="*/ 84 w 170"/>
                  <a:gd name="T19" fmla="*/ 0 h 170"/>
                  <a:gd name="T20" fmla="*/ 127 w 170"/>
                  <a:gd name="T21" fmla="*/ 12 h 170"/>
                  <a:gd name="T22" fmla="*/ 157 w 170"/>
                  <a:gd name="T23" fmla="*/ 43 h 170"/>
                  <a:gd name="T24" fmla="*/ 169 w 170"/>
                  <a:gd name="T25"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5"/>
                    </a:moveTo>
                    <a:cubicBezTo>
                      <a:pt x="169" y="100"/>
                      <a:pt x="165" y="113"/>
                      <a:pt x="157" y="127"/>
                    </a:cubicBezTo>
                    <a:cubicBezTo>
                      <a:pt x="150" y="140"/>
                      <a:pt x="141" y="150"/>
                      <a:pt x="127" y="158"/>
                    </a:cubicBezTo>
                    <a:cubicBezTo>
                      <a:pt x="114" y="165"/>
                      <a:pt x="100" y="169"/>
                      <a:pt x="84" y="169"/>
                    </a:cubicBezTo>
                    <a:cubicBezTo>
                      <a:pt x="69" y="169"/>
                      <a:pt x="56" y="165"/>
                      <a:pt x="42" y="158"/>
                    </a:cubicBezTo>
                    <a:cubicBezTo>
                      <a:pt x="29" y="150"/>
                      <a:pt x="20" y="140"/>
                      <a:pt x="12" y="127"/>
                    </a:cubicBezTo>
                    <a:cubicBezTo>
                      <a:pt x="5" y="113"/>
                      <a:pt x="0" y="100"/>
                      <a:pt x="0" y="85"/>
                    </a:cubicBezTo>
                    <a:cubicBezTo>
                      <a:pt x="0" y="69"/>
                      <a:pt x="5" y="56"/>
                      <a:pt x="12" y="43"/>
                    </a:cubicBezTo>
                    <a:cubicBezTo>
                      <a:pt x="20" y="29"/>
                      <a:pt x="29" y="19"/>
                      <a:pt x="42" y="12"/>
                    </a:cubicBezTo>
                    <a:cubicBezTo>
                      <a:pt x="56" y="4"/>
                      <a:pt x="69" y="0"/>
                      <a:pt x="84" y="0"/>
                    </a:cubicBezTo>
                    <a:cubicBezTo>
                      <a:pt x="100" y="0"/>
                      <a:pt x="114" y="4"/>
                      <a:pt x="127" y="12"/>
                    </a:cubicBezTo>
                    <a:cubicBezTo>
                      <a:pt x="141" y="19"/>
                      <a:pt x="150" y="29"/>
                      <a:pt x="157" y="43"/>
                    </a:cubicBezTo>
                    <a:cubicBezTo>
                      <a:pt x="165" y="56"/>
                      <a:pt x="169" y="69"/>
                      <a:pt x="169" y="85"/>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74"/>
              <p:cNvSpPr>
                <a:spLocks noChangeArrowheads="1"/>
              </p:cNvSpPr>
              <p:nvPr/>
            </p:nvSpPr>
            <p:spPr bwMode="auto">
              <a:xfrm>
                <a:off x="5387975" y="1860550"/>
                <a:ext cx="61913" cy="61913"/>
              </a:xfrm>
              <a:custGeom>
                <a:avLst/>
                <a:gdLst>
                  <a:gd name="T0" fmla="*/ 169 w 170"/>
                  <a:gd name="T1" fmla="*/ 85 h 170"/>
                  <a:gd name="T2" fmla="*/ 158 w 170"/>
                  <a:gd name="T3" fmla="*/ 127 h 170"/>
                  <a:gd name="T4" fmla="*/ 127 w 170"/>
                  <a:gd name="T5" fmla="*/ 157 h 170"/>
                  <a:gd name="T6" fmla="*/ 85 w 170"/>
                  <a:gd name="T7" fmla="*/ 169 h 170"/>
                  <a:gd name="T8" fmla="*/ 42 w 170"/>
                  <a:gd name="T9" fmla="*/ 157 h 170"/>
                  <a:gd name="T10" fmla="*/ 12 w 170"/>
                  <a:gd name="T11" fmla="*/ 127 h 170"/>
                  <a:gd name="T12" fmla="*/ 0 w 170"/>
                  <a:gd name="T13" fmla="*/ 85 h 170"/>
                  <a:gd name="T14" fmla="*/ 12 w 170"/>
                  <a:gd name="T15" fmla="*/ 42 h 170"/>
                  <a:gd name="T16" fmla="*/ 42 w 170"/>
                  <a:gd name="T17" fmla="*/ 12 h 170"/>
                  <a:gd name="T18" fmla="*/ 85 w 170"/>
                  <a:gd name="T19" fmla="*/ 0 h 170"/>
                  <a:gd name="T20" fmla="*/ 127 w 170"/>
                  <a:gd name="T21" fmla="*/ 12 h 170"/>
                  <a:gd name="T22" fmla="*/ 158 w 170"/>
                  <a:gd name="T23" fmla="*/ 42 h 170"/>
                  <a:gd name="T24" fmla="*/ 169 w 170"/>
                  <a:gd name="T25"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5"/>
                    </a:moveTo>
                    <a:cubicBezTo>
                      <a:pt x="169" y="100"/>
                      <a:pt x="166" y="113"/>
                      <a:pt x="158" y="127"/>
                    </a:cubicBezTo>
                    <a:cubicBezTo>
                      <a:pt x="151" y="140"/>
                      <a:pt x="141" y="149"/>
                      <a:pt x="127" y="157"/>
                    </a:cubicBezTo>
                    <a:cubicBezTo>
                      <a:pt x="114" y="164"/>
                      <a:pt x="101" y="169"/>
                      <a:pt x="85" y="169"/>
                    </a:cubicBezTo>
                    <a:cubicBezTo>
                      <a:pt x="70" y="169"/>
                      <a:pt x="56" y="164"/>
                      <a:pt x="42" y="157"/>
                    </a:cubicBezTo>
                    <a:cubicBezTo>
                      <a:pt x="29" y="149"/>
                      <a:pt x="20" y="140"/>
                      <a:pt x="12" y="127"/>
                    </a:cubicBezTo>
                    <a:cubicBezTo>
                      <a:pt x="5" y="113"/>
                      <a:pt x="0" y="100"/>
                      <a:pt x="0" y="85"/>
                    </a:cubicBezTo>
                    <a:cubicBezTo>
                      <a:pt x="0" y="69"/>
                      <a:pt x="5" y="55"/>
                      <a:pt x="12" y="42"/>
                    </a:cubicBezTo>
                    <a:cubicBezTo>
                      <a:pt x="20" y="28"/>
                      <a:pt x="29" y="19"/>
                      <a:pt x="42" y="12"/>
                    </a:cubicBezTo>
                    <a:cubicBezTo>
                      <a:pt x="56" y="4"/>
                      <a:pt x="69" y="0"/>
                      <a:pt x="85" y="0"/>
                    </a:cubicBezTo>
                    <a:cubicBezTo>
                      <a:pt x="100" y="0"/>
                      <a:pt x="114" y="4"/>
                      <a:pt x="127" y="12"/>
                    </a:cubicBezTo>
                    <a:cubicBezTo>
                      <a:pt x="141" y="19"/>
                      <a:pt x="151" y="28"/>
                      <a:pt x="158" y="42"/>
                    </a:cubicBezTo>
                    <a:cubicBezTo>
                      <a:pt x="166" y="55"/>
                      <a:pt x="169" y="69"/>
                      <a:pt x="169" y="85"/>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Line 75"/>
              <p:cNvSpPr>
                <a:spLocks noChangeShapeType="1"/>
              </p:cNvSpPr>
              <p:nvPr/>
            </p:nvSpPr>
            <p:spPr bwMode="auto">
              <a:xfrm flipV="1">
                <a:off x="5445125" y="1843088"/>
                <a:ext cx="74613" cy="38100"/>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0" name="Line 76"/>
              <p:cNvSpPr>
                <a:spLocks noChangeShapeType="1"/>
              </p:cNvSpPr>
              <p:nvPr/>
            </p:nvSpPr>
            <p:spPr bwMode="auto">
              <a:xfrm flipV="1">
                <a:off x="5222875" y="1905000"/>
                <a:ext cx="169863" cy="98425"/>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1" name="Line 77"/>
              <p:cNvSpPr>
                <a:spLocks noChangeShapeType="1"/>
              </p:cNvSpPr>
              <p:nvPr/>
            </p:nvSpPr>
            <p:spPr bwMode="auto">
              <a:xfrm>
                <a:off x="5024438" y="1970088"/>
                <a:ext cx="142875" cy="38100"/>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2" name="Line 78"/>
              <p:cNvSpPr>
                <a:spLocks noChangeShapeType="1"/>
              </p:cNvSpPr>
              <p:nvPr/>
            </p:nvSpPr>
            <p:spPr bwMode="auto">
              <a:xfrm flipV="1">
                <a:off x="4894263" y="1985963"/>
                <a:ext cx="84137" cy="123825"/>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3" name="Line 79"/>
              <p:cNvSpPr>
                <a:spLocks noChangeShapeType="1"/>
              </p:cNvSpPr>
              <p:nvPr/>
            </p:nvSpPr>
            <p:spPr bwMode="auto">
              <a:xfrm>
                <a:off x="4772025" y="2063750"/>
                <a:ext cx="79375" cy="52388"/>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4" name="Line 80"/>
              <p:cNvSpPr>
                <a:spLocks noChangeShapeType="1"/>
              </p:cNvSpPr>
              <p:nvPr/>
            </p:nvSpPr>
            <p:spPr bwMode="auto">
              <a:xfrm flipV="1">
                <a:off x="4662488" y="2071688"/>
                <a:ext cx="69850" cy="125412"/>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5" name="Line 81"/>
              <p:cNvSpPr>
                <a:spLocks noChangeShapeType="1"/>
              </p:cNvSpPr>
              <p:nvPr/>
            </p:nvSpPr>
            <p:spPr bwMode="auto">
              <a:xfrm>
                <a:off x="4545013" y="2151063"/>
                <a:ext cx="77787" cy="52387"/>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6" name="Line 82"/>
              <p:cNvSpPr>
                <a:spLocks noChangeShapeType="1"/>
              </p:cNvSpPr>
              <p:nvPr/>
            </p:nvSpPr>
            <p:spPr bwMode="auto">
              <a:xfrm flipV="1">
                <a:off x="4437063" y="2149475"/>
                <a:ext cx="58737" cy="42863"/>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167" name="Group 166"/>
              <p:cNvGrpSpPr/>
              <p:nvPr/>
            </p:nvGrpSpPr>
            <p:grpSpPr>
              <a:xfrm>
                <a:off x="5799138" y="1895475"/>
                <a:ext cx="954087" cy="493713"/>
                <a:chOff x="5799138" y="1895475"/>
                <a:chExt cx="954087" cy="493713"/>
              </a:xfrm>
            </p:grpSpPr>
            <p:sp>
              <p:nvSpPr>
                <p:cNvPr id="175" name="Freeform 83"/>
                <p:cNvSpPr>
                  <a:spLocks noChangeArrowheads="1"/>
                </p:cNvSpPr>
                <p:nvPr/>
              </p:nvSpPr>
              <p:spPr bwMode="auto">
                <a:xfrm>
                  <a:off x="6292850" y="2011363"/>
                  <a:ext cx="460375" cy="165100"/>
                </a:xfrm>
                <a:custGeom>
                  <a:avLst/>
                  <a:gdLst>
                    <a:gd name="T0" fmla="*/ 1278 w 1279"/>
                    <a:gd name="T1" fmla="*/ 0 h 458"/>
                    <a:gd name="T2" fmla="*/ 593 w 1279"/>
                    <a:gd name="T3" fmla="*/ 457 h 458"/>
                    <a:gd name="T4" fmla="*/ 0 w 1279"/>
                    <a:gd name="T5" fmla="*/ 457 h 458"/>
                  </a:gdLst>
                  <a:ahLst/>
                  <a:cxnLst>
                    <a:cxn ang="0">
                      <a:pos x="T0" y="T1"/>
                    </a:cxn>
                    <a:cxn ang="0">
                      <a:pos x="T2" y="T3"/>
                    </a:cxn>
                    <a:cxn ang="0">
                      <a:pos x="T4" y="T5"/>
                    </a:cxn>
                  </a:cxnLst>
                  <a:rect l="0" t="0" r="r" b="b"/>
                  <a:pathLst>
                    <a:path w="1279" h="458">
                      <a:moveTo>
                        <a:pt x="1278" y="0"/>
                      </a:moveTo>
                      <a:lnTo>
                        <a:pt x="593" y="457"/>
                      </a:lnTo>
                      <a:lnTo>
                        <a:pt x="0" y="457"/>
                      </a:ln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6" name="Freeform 84"/>
                <p:cNvSpPr>
                  <a:spLocks noChangeArrowheads="1"/>
                </p:cNvSpPr>
                <p:nvPr/>
              </p:nvSpPr>
              <p:spPr bwMode="auto">
                <a:xfrm>
                  <a:off x="6292850" y="2109788"/>
                  <a:ext cx="460375" cy="165100"/>
                </a:xfrm>
                <a:custGeom>
                  <a:avLst/>
                  <a:gdLst>
                    <a:gd name="T0" fmla="*/ 1278 w 1279"/>
                    <a:gd name="T1" fmla="*/ 0 h 458"/>
                    <a:gd name="T2" fmla="*/ 593 w 1279"/>
                    <a:gd name="T3" fmla="*/ 457 h 458"/>
                    <a:gd name="T4" fmla="*/ 0 w 1279"/>
                    <a:gd name="T5" fmla="*/ 457 h 458"/>
                  </a:gdLst>
                  <a:ahLst/>
                  <a:cxnLst>
                    <a:cxn ang="0">
                      <a:pos x="T0" y="T1"/>
                    </a:cxn>
                    <a:cxn ang="0">
                      <a:pos x="T2" y="T3"/>
                    </a:cxn>
                    <a:cxn ang="0">
                      <a:pos x="T4" y="T5"/>
                    </a:cxn>
                  </a:cxnLst>
                  <a:rect l="0" t="0" r="r" b="b"/>
                  <a:pathLst>
                    <a:path w="1279" h="458">
                      <a:moveTo>
                        <a:pt x="1278" y="0"/>
                      </a:moveTo>
                      <a:lnTo>
                        <a:pt x="593" y="457"/>
                      </a:lnTo>
                      <a:lnTo>
                        <a:pt x="0" y="457"/>
                      </a:ln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7" name="Freeform 85"/>
                <p:cNvSpPr>
                  <a:spLocks noChangeArrowheads="1"/>
                </p:cNvSpPr>
                <p:nvPr/>
              </p:nvSpPr>
              <p:spPr bwMode="auto">
                <a:xfrm>
                  <a:off x="6292850" y="2192338"/>
                  <a:ext cx="460375" cy="165100"/>
                </a:xfrm>
                <a:custGeom>
                  <a:avLst/>
                  <a:gdLst>
                    <a:gd name="T0" fmla="*/ 1278 w 1279"/>
                    <a:gd name="T1" fmla="*/ 0 h 458"/>
                    <a:gd name="T2" fmla="*/ 593 w 1279"/>
                    <a:gd name="T3" fmla="*/ 457 h 458"/>
                    <a:gd name="T4" fmla="*/ 0 w 1279"/>
                    <a:gd name="T5" fmla="*/ 457 h 458"/>
                  </a:gdLst>
                  <a:ahLst/>
                  <a:cxnLst>
                    <a:cxn ang="0">
                      <a:pos x="T0" y="T1"/>
                    </a:cxn>
                    <a:cxn ang="0">
                      <a:pos x="T2" y="T3"/>
                    </a:cxn>
                    <a:cxn ang="0">
                      <a:pos x="T4" y="T5"/>
                    </a:cxn>
                  </a:cxnLst>
                  <a:rect l="0" t="0" r="r" b="b"/>
                  <a:pathLst>
                    <a:path w="1279" h="458">
                      <a:moveTo>
                        <a:pt x="1278" y="0"/>
                      </a:moveTo>
                      <a:lnTo>
                        <a:pt x="593" y="457"/>
                      </a:lnTo>
                      <a:lnTo>
                        <a:pt x="0" y="457"/>
                      </a:ln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8" name="Freeform 86"/>
                <p:cNvSpPr>
                  <a:spLocks noChangeArrowheads="1"/>
                </p:cNvSpPr>
                <p:nvPr/>
              </p:nvSpPr>
              <p:spPr bwMode="auto">
                <a:xfrm>
                  <a:off x="5997575" y="1895475"/>
                  <a:ext cx="542925" cy="493713"/>
                </a:xfrm>
                <a:custGeom>
                  <a:avLst/>
                  <a:gdLst>
                    <a:gd name="T0" fmla="*/ 822 w 1508"/>
                    <a:gd name="T1" fmla="*/ 1370 h 1371"/>
                    <a:gd name="T2" fmla="*/ 0 w 1508"/>
                    <a:gd name="T3" fmla="*/ 1370 h 1371"/>
                    <a:gd name="T4" fmla="*/ 0 w 1508"/>
                    <a:gd name="T5" fmla="*/ 457 h 1371"/>
                    <a:gd name="T6" fmla="*/ 685 w 1508"/>
                    <a:gd name="T7" fmla="*/ 0 h 1371"/>
                    <a:gd name="T8" fmla="*/ 1507 w 1508"/>
                    <a:gd name="T9" fmla="*/ 0 h 1371"/>
                    <a:gd name="T10" fmla="*/ 822 w 1508"/>
                    <a:gd name="T11" fmla="*/ 457 h 1371"/>
                    <a:gd name="T12" fmla="*/ 822 w 1508"/>
                    <a:gd name="T13" fmla="*/ 1370 h 1371"/>
                  </a:gdLst>
                  <a:ahLst/>
                  <a:cxnLst>
                    <a:cxn ang="0">
                      <a:pos x="T0" y="T1"/>
                    </a:cxn>
                    <a:cxn ang="0">
                      <a:pos x="T2" y="T3"/>
                    </a:cxn>
                    <a:cxn ang="0">
                      <a:pos x="T4" y="T5"/>
                    </a:cxn>
                    <a:cxn ang="0">
                      <a:pos x="T6" y="T7"/>
                    </a:cxn>
                    <a:cxn ang="0">
                      <a:pos x="T8" y="T9"/>
                    </a:cxn>
                    <a:cxn ang="0">
                      <a:pos x="T10" y="T11"/>
                    </a:cxn>
                    <a:cxn ang="0">
                      <a:pos x="T12" y="T13"/>
                    </a:cxn>
                  </a:cxnLst>
                  <a:rect l="0" t="0" r="r" b="b"/>
                  <a:pathLst>
                    <a:path w="1508" h="1371">
                      <a:moveTo>
                        <a:pt x="822" y="1370"/>
                      </a:moveTo>
                      <a:lnTo>
                        <a:pt x="0" y="1370"/>
                      </a:lnTo>
                      <a:lnTo>
                        <a:pt x="0" y="457"/>
                      </a:lnTo>
                      <a:lnTo>
                        <a:pt x="685" y="0"/>
                      </a:lnTo>
                      <a:lnTo>
                        <a:pt x="1507" y="0"/>
                      </a:lnTo>
                      <a:lnTo>
                        <a:pt x="822" y="457"/>
                      </a:lnTo>
                      <a:lnTo>
                        <a:pt x="822" y="1370"/>
                      </a:ln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Line 87"/>
                <p:cNvSpPr>
                  <a:spLocks noChangeShapeType="1"/>
                </p:cNvSpPr>
                <p:nvPr/>
              </p:nvSpPr>
              <p:spPr bwMode="auto">
                <a:xfrm flipH="1">
                  <a:off x="5799138" y="2159000"/>
                  <a:ext cx="2000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0" name="Line 88"/>
                <p:cNvSpPr>
                  <a:spLocks noChangeShapeType="1"/>
                </p:cNvSpPr>
                <p:nvPr/>
              </p:nvSpPr>
              <p:spPr bwMode="auto">
                <a:xfrm flipH="1">
                  <a:off x="5799138" y="2224088"/>
                  <a:ext cx="200025" cy="1587"/>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5" name="Line 89"/>
                <p:cNvSpPr>
                  <a:spLocks noChangeShapeType="1"/>
                </p:cNvSpPr>
                <p:nvPr/>
              </p:nvSpPr>
              <p:spPr bwMode="auto">
                <a:xfrm flipH="1">
                  <a:off x="5799138" y="2290763"/>
                  <a:ext cx="200025" cy="1587"/>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27" name="Line 90"/>
                <p:cNvSpPr>
                  <a:spLocks noChangeShapeType="1"/>
                </p:cNvSpPr>
                <p:nvPr/>
              </p:nvSpPr>
              <p:spPr bwMode="auto">
                <a:xfrm flipH="1">
                  <a:off x="5799138" y="2355850"/>
                  <a:ext cx="2000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28" name="Freeform 91"/>
                <p:cNvSpPr>
                  <a:spLocks noChangeArrowheads="1"/>
                </p:cNvSpPr>
                <p:nvPr/>
              </p:nvSpPr>
              <p:spPr bwMode="auto">
                <a:xfrm>
                  <a:off x="6292850" y="1928813"/>
                  <a:ext cx="460375" cy="165100"/>
                </a:xfrm>
                <a:custGeom>
                  <a:avLst/>
                  <a:gdLst>
                    <a:gd name="T0" fmla="*/ 548 w 1279"/>
                    <a:gd name="T1" fmla="*/ 0 h 457"/>
                    <a:gd name="T2" fmla="*/ 1278 w 1279"/>
                    <a:gd name="T3" fmla="*/ 0 h 457"/>
                    <a:gd name="T4" fmla="*/ 593 w 1279"/>
                    <a:gd name="T5" fmla="*/ 456 h 457"/>
                    <a:gd name="T6" fmla="*/ 0 w 1279"/>
                    <a:gd name="T7" fmla="*/ 456 h 457"/>
                  </a:gdLst>
                  <a:ahLst/>
                  <a:cxnLst>
                    <a:cxn ang="0">
                      <a:pos x="T0" y="T1"/>
                    </a:cxn>
                    <a:cxn ang="0">
                      <a:pos x="T2" y="T3"/>
                    </a:cxn>
                    <a:cxn ang="0">
                      <a:pos x="T4" y="T5"/>
                    </a:cxn>
                    <a:cxn ang="0">
                      <a:pos x="T6" y="T7"/>
                    </a:cxn>
                  </a:cxnLst>
                  <a:rect l="0" t="0" r="r" b="b"/>
                  <a:pathLst>
                    <a:path w="1279" h="457">
                      <a:moveTo>
                        <a:pt x="548" y="0"/>
                      </a:moveTo>
                      <a:lnTo>
                        <a:pt x="1278" y="0"/>
                      </a:lnTo>
                      <a:lnTo>
                        <a:pt x="593" y="456"/>
                      </a:lnTo>
                      <a:lnTo>
                        <a:pt x="0" y="456"/>
                      </a:lnTo>
                    </a:path>
                  </a:pathLst>
                </a:custGeom>
                <a:noFill/>
                <a:ln w="12700" cap="flat"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29" name="Freeform 92"/>
                <p:cNvSpPr>
                  <a:spLocks noChangeArrowheads="1"/>
                </p:cNvSpPr>
                <p:nvPr/>
              </p:nvSpPr>
              <p:spPr bwMode="auto">
                <a:xfrm>
                  <a:off x="5799138" y="1928813"/>
                  <a:ext cx="395287" cy="165100"/>
                </a:xfrm>
                <a:custGeom>
                  <a:avLst/>
                  <a:gdLst>
                    <a:gd name="T0" fmla="*/ 548 w 1097"/>
                    <a:gd name="T1" fmla="*/ 456 h 457"/>
                    <a:gd name="T2" fmla="*/ 0 w 1097"/>
                    <a:gd name="T3" fmla="*/ 456 h 457"/>
                    <a:gd name="T4" fmla="*/ 685 w 1097"/>
                    <a:gd name="T5" fmla="*/ 0 h 457"/>
                    <a:gd name="T6" fmla="*/ 1096 w 1097"/>
                    <a:gd name="T7" fmla="*/ 0 h 457"/>
                  </a:gdLst>
                  <a:ahLst/>
                  <a:cxnLst>
                    <a:cxn ang="0">
                      <a:pos x="T0" y="T1"/>
                    </a:cxn>
                    <a:cxn ang="0">
                      <a:pos x="T2" y="T3"/>
                    </a:cxn>
                    <a:cxn ang="0">
                      <a:pos x="T4" y="T5"/>
                    </a:cxn>
                    <a:cxn ang="0">
                      <a:pos x="T6" y="T7"/>
                    </a:cxn>
                  </a:cxnLst>
                  <a:rect l="0" t="0" r="r" b="b"/>
                  <a:pathLst>
                    <a:path w="1097" h="457">
                      <a:moveTo>
                        <a:pt x="548" y="456"/>
                      </a:moveTo>
                      <a:lnTo>
                        <a:pt x="0" y="456"/>
                      </a:lnTo>
                      <a:lnTo>
                        <a:pt x="685" y="0"/>
                      </a:lnTo>
                      <a:lnTo>
                        <a:pt x="1096" y="0"/>
                      </a:lnTo>
                    </a:path>
                  </a:pathLst>
                </a:custGeom>
                <a:noFill/>
                <a:ln w="12700" cap="flat"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0" name="Line 93"/>
                <p:cNvSpPr>
                  <a:spLocks noChangeShapeType="1"/>
                </p:cNvSpPr>
                <p:nvPr/>
              </p:nvSpPr>
              <p:spPr bwMode="auto">
                <a:xfrm>
                  <a:off x="6145213" y="2290763"/>
                  <a:ext cx="1587" cy="33337"/>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1" name="Line 94"/>
                <p:cNvSpPr>
                  <a:spLocks noChangeShapeType="1"/>
                </p:cNvSpPr>
                <p:nvPr/>
              </p:nvSpPr>
              <p:spPr bwMode="auto">
                <a:xfrm>
                  <a:off x="6145213" y="2060575"/>
                  <a:ext cx="1587" cy="3333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2" name="Freeform 95"/>
                <p:cNvSpPr>
                  <a:spLocks noChangeArrowheads="1"/>
                </p:cNvSpPr>
                <p:nvPr/>
              </p:nvSpPr>
              <p:spPr bwMode="auto">
                <a:xfrm>
                  <a:off x="6096000" y="2092325"/>
                  <a:ext cx="98425" cy="196850"/>
                </a:xfrm>
                <a:custGeom>
                  <a:avLst/>
                  <a:gdLst>
                    <a:gd name="T0" fmla="*/ 0 w 275"/>
                    <a:gd name="T1" fmla="*/ 411 h 549"/>
                    <a:gd name="T2" fmla="*/ 137 w 275"/>
                    <a:gd name="T3" fmla="*/ 548 h 549"/>
                    <a:gd name="T4" fmla="*/ 274 w 275"/>
                    <a:gd name="T5" fmla="*/ 411 h 549"/>
                    <a:gd name="T6" fmla="*/ 137 w 275"/>
                    <a:gd name="T7" fmla="*/ 274 h 549"/>
                    <a:gd name="T8" fmla="*/ 137 w 275"/>
                    <a:gd name="T9" fmla="*/ 274 h 549"/>
                    <a:gd name="T10" fmla="*/ 0 w 275"/>
                    <a:gd name="T11" fmla="*/ 137 h 549"/>
                    <a:gd name="T12" fmla="*/ 137 w 275"/>
                    <a:gd name="T13" fmla="*/ 0 h 549"/>
                    <a:gd name="T14" fmla="*/ 274 w 275"/>
                    <a:gd name="T15" fmla="*/ 137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 h="549">
                      <a:moveTo>
                        <a:pt x="0" y="411"/>
                      </a:moveTo>
                      <a:cubicBezTo>
                        <a:pt x="0" y="487"/>
                        <a:pt x="62" y="548"/>
                        <a:pt x="137" y="548"/>
                      </a:cubicBezTo>
                      <a:cubicBezTo>
                        <a:pt x="213" y="548"/>
                        <a:pt x="274" y="486"/>
                        <a:pt x="274" y="411"/>
                      </a:cubicBezTo>
                      <a:cubicBezTo>
                        <a:pt x="274" y="335"/>
                        <a:pt x="212" y="274"/>
                        <a:pt x="137" y="274"/>
                      </a:cubicBezTo>
                      <a:lnTo>
                        <a:pt x="137" y="274"/>
                      </a:lnTo>
                      <a:cubicBezTo>
                        <a:pt x="61" y="274"/>
                        <a:pt x="0" y="213"/>
                        <a:pt x="0" y="137"/>
                      </a:cubicBezTo>
                      <a:cubicBezTo>
                        <a:pt x="0" y="62"/>
                        <a:pt x="62" y="0"/>
                        <a:pt x="137" y="0"/>
                      </a:cubicBezTo>
                      <a:cubicBezTo>
                        <a:pt x="213" y="0"/>
                        <a:pt x="274" y="62"/>
                        <a:pt x="274" y="137"/>
                      </a:cubicBez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168" name="Freeform 96"/>
              <p:cNvSpPr>
                <a:spLocks noChangeArrowheads="1"/>
              </p:cNvSpPr>
              <p:nvPr/>
            </p:nvSpPr>
            <p:spPr bwMode="auto">
              <a:xfrm>
                <a:off x="5561013" y="2151063"/>
                <a:ext cx="152400" cy="185737"/>
              </a:xfrm>
              <a:custGeom>
                <a:avLst/>
                <a:gdLst>
                  <a:gd name="T0" fmla="*/ 0 w 423"/>
                  <a:gd name="T1" fmla="*/ 160 h 515"/>
                  <a:gd name="T2" fmla="*/ 163 w 423"/>
                  <a:gd name="T3" fmla="*/ 160 h 515"/>
                  <a:gd name="T4" fmla="*/ 163 w 423"/>
                  <a:gd name="T5" fmla="*/ 0 h 515"/>
                  <a:gd name="T6" fmla="*/ 422 w 423"/>
                  <a:gd name="T7" fmla="*/ 257 h 515"/>
                  <a:gd name="T8" fmla="*/ 163 w 423"/>
                  <a:gd name="T9" fmla="*/ 514 h 515"/>
                  <a:gd name="T10" fmla="*/ 163 w 423"/>
                  <a:gd name="T11" fmla="*/ 364 h 515"/>
                  <a:gd name="T12" fmla="*/ 0 w 423"/>
                  <a:gd name="T13" fmla="*/ 364 h 515"/>
                </a:gdLst>
                <a:ahLst/>
                <a:cxnLst>
                  <a:cxn ang="0">
                    <a:pos x="T0" y="T1"/>
                  </a:cxn>
                  <a:cxn ang="0">
                    <a:pos x="T2" y="T3"/>
                  </a:cxn>
                  <a:cxn ang="0">
                    <a:pos x="T4" y="T5"/>
                  </a:cxn>
                  <a:cxn ang="0">
                    <a:pos x="T6" y="T7"/>
                  </a:cxn>
                  <a:cxn ang="0">
                    <a:pos x="T8" y="T9"/>
                  </a:cxn>
                  <a:cxn ang="0">
                    <a:pos x="T10" y="T11"/>
                  </a:cxn>
                  <a:cxn ang="0">
                    <a:pos x="T12" y="T13"/>
                  </a:cxn>
                </a:cxnLst>
                <a:rect l="0" t="0" r="r" b="b"/>
                <a:pathLst>
                  <a:path w="423" h="515">
                    <a:moveTo>
                      <a:pt x="0" y="160"/>
                    </a:moveTo>
                    <a:lnTo>
                      <a:pt x="163" y="160"/>
                    </a:lnTo>
                    <a:lnTo>
                      <a:pt x="163" y="0"/>
                    </a:lnTo>
                    <a:lnTo>
                      <a:pt x="422" y="257"/>
                    </a:lnTo>
                    <a:lnTo>
                      <a:pt x="163" y="514"/>
                    </a:lnTo>
                    <a:lnTo>
                      <a:pt x="163" y="364"/>
                    </a:lnTo>
                    <a:lnTo>
                      <a:pt x="0" y="364"/>
                    </a:ln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9" name="Line 97"/>
              <p:cNvSpPr>
                <a:spLocks noChangeShapeType="1"/>
              </p:cNvSpPr>
              <p:nvPr/>
            </p:nvSpPr>
            <p:spPr bwMode="auto">
              <a:xfrm flipH="1">
                <a:off x="5499100" y="2209800"/>
                <a:ext cx="36513"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0" name="Line 98"/>
              <p:cNvSpPr>
                <a:spLocks noChangeShapeType="1"/>
              </p:cNvSpPr>
              <p:nvPr/>
            </p:nvSpPr>
            <p:spPr bwMode="auto">
              <a:xfrm flipH="1">
                <a:off x="5500688" y="2282825"/>
                <a:ext cx="36512"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1" name="Line 99"/>
              <p:cNvSpPr>
                <a:spLocks noChangeShapeType="1"/>
              </p:cNvSpPr>
              <p:nvPr/>
            </p:nvSpPr>
            <p:spPr bwMode="auto">
              <a:xfrm flipH="1">
                <a:off x="5454650" y="2209800"/>
                <a:ext cx="222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2" name="Line 100"/>
              <p:cNvSpPr>
                <a:spLocks noChangeShapeType="1"/>
              </p:cNvSpPr>
              <p:nvPr/>
            </p:nvSpPr>
            <p:spPr bwMode="auto">
              <a:xfrm flipH="1">
                <a:off x="5454650" y="2282825"/>
                <a:ext cx="222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3" name="Line 101"/>
              <p:cNvSpPr>
                <a:spLocks noChangeShapeType="1"/>
              </p:cNvSpPr>
              <p:nvPr/>
            </p:nvSpPr>
            <p:spPr bwMode="auto">
              <a:xfrm flipH="1">
                <a:off x="5419725" y="2209800"/>
                <a:ext cx="95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4" name="Line 102"/>
              <p:cNvSpPr>
                <a:spLocks noChangeShapeType="1"/>
              </p:cNvSpPr>
              <p:nvPr/>
            </p:nvSpPr>
            <p:spPr bwMode="auto">
              <a:xfrm flipH="1">
                <a:off x="5421313" y="2282825"/>
                <a:ext cx="95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3" name="Slide Number Placeholder 2"/>
          <p:cNvSpPr>
            <a:spLocks noGrp="1"/>
          </p:cNvSpPr>
          <p:nvPr>
            <p:ph type="sldNum" sz="quarter" idx="4"/>
          </p:nvPr>
        </p:nvSpPr>
        <p:spPr/>
        <p:txBody>
          <a:bodyPr/>
          <a:lstStyle/>
          <a:p>
            <a:fld id="{9A68FE36-BDA6-4A87-8648-115964FC2835}" type="slidenum">
              <a:rPr lang="en-US" smtClean="0"/>
              <a:pPr/>
              <a:t>28</a:t>
            </a:fld>
            <a:endParaRPr lang="en-US" dirty="0"/>
          </a:p>
        </p:txBody>
      </p:sp>
      <p:sp>
        <p:nvSpPr>
          <p:cNvPr id="14" name="Slide Number Placeholder 2"/>
          <p:cNvSpPr txBox="1">
            <a:spLocks/>
          </p:cNvSpPr>
          <p:nvPr/>
        </p:nvSpPr>
        <p:spPr>
          <a:xfrm>
            <a:off x="8635568" y="4809264"/>
            <a:ext cx="342900" cy="273844"/>
          </a:xfrm>
          <a:prstGeom prst="rect">
            <a:avLst/>
          </a:prstGeom>
        </p:spPr>
        <p:txBody>
          <a:bodyPr anchor="b" anchorCtr="0"/>
          <a:lstStyle>
            <a:defPPr>
              <a:defRPr lang="en-US"/>
            </a:defPPr>
            <a:lvl1pPr marL="0" algn="r" defTabSz="685800" rtl="0" eaLnBrk="1" latinLnBrk="0" hangingPunct="1">
              <a:defRPr lang="en-US" sz="525" b="0" i="0" kern="1200" smtClean="0">
                <a:solidFill>
                  <a:schemeClr val="bg1">
                    <a:lumMod val="75000"/>
                  </a:schemeClr>
                </a:solidFill>
                <a:effectLst/>
                <a:latin typeface="+mj-lt"/>
                <a:ea typeface="Gill Sans" charset="0"/>
                <a:cs typeface="Gill Sans"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9A68FE36-BDA6-4A87-8648-115964FC2835}" type="slidenum">
              <a:rPr lang="en-US" smtClean="0"/>
              <a:pPr/>
              <a:t>28</a:t>
            </a:fld>
            <a:endParaRPr lang="en-US" dirty="0"/>
          </a:p>
        </p:txBody>
      </p:sp>
      <p:sp>
        <p:nvSpPr>
          <p:cNvPr id="21" name="Rectangle 44"/>
          <p:cNvSpPr>
            <a:spLocks/>
          </p:cNvSpPr>
          <p:nvPr/>
        </p:nvSpPr>
        <p:spPr bwMode="auto">
          <a:xfrm>
            <a:off x="5638800" y="4334632"/>
            <a:ext cx="1642348"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36AEEA"/>
                </a:solidFill>
                <a:latin typeface="Helvetica Neue" panose="02000503000000020004" pitchFamily="2"/>
                <a:ea typeface="Gotham Book" pitchFamily="-101" charset="0"/>
                <a:cs typeface="Gotham Book" pitchFamily="-101" charset="0"/>
                <a:sym typeface="Gotham Book" pitchFamily="-101" charset="0"/>
              </a:rPr>
              <a:t>Ubiquity</a:t>
            </a:r>
            <a:endParaRPr lang="en-US" b="1" dirty="0">
              <a:solidFill>
                <a:srgbClr val="36AEEA"/>
              </a:solidFill>
              <a:latin typeface="Helvetica Neue" panose="02000503000000020004" pitchFamily="2"/>
              <a:ea typeface="Gotham Book" pitchFamily="-101" charset="0"/>
              <a:cs typeface="Gotham Book" pitchFamily="-101" charset="0"/>
              <a:sym typeface="Gotham Book" pitchFamily="-101" charset="0"/>
            </a:endParaRPr>
          </a:p>
        </p:txBody>
      </p:sp>
      <p:sp>
        <p:nvSpPr>
          <p:cNvPr id="30" name="AutoShape 41"/>
          <p:cNvSpPr>
            <a:spLocks/>
          </p:cNvSpPr>
          <p:nvPr/>
        </p:nvSpPr>
        <p:spPr bwMode="auto">
          <a:xfrm>
            <a:off x="5770396" y="3028148"/>
            <a:ext cx="1379152"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36AEEA"/>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grpSp>
        <p:nvGrpSpPr>
          <p:cNvPr id="7" name="Group 6"/>
          <p:cNvGrpSpPr/>
          <p:nvPr/>
        </p:nvGrpSpPr>
        <p:grpSpPr>
          <a:xfrm>
            <a:off x="3276600" y="463554"/>
            <a:ext cx="2334668" cy="1856374"/>
            <a:chOff x="3276600" y="514350"/>
            <a:chExt cx="2334668" cy="1856374"/>
          </a:xfrm>
        </p:grpSpPr>
        <p:sp>
          <p:nvSpPr>
            <p:cNvPr id="58" name="Rectangle 44"/>
            <p:cNvSpPr>
              <a:spLocks/>
            </p:cNvSpPr>
            <p:nvPr/>
          </p:nvSpPr>
          <p:spPr bwMode="auto">
            <a:xfrm>
              <a:off x="3276600" y="514350"/>
              <a:ext cx="2334668"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Product First</a:t>
              </a:r>
              <a:endPar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endParaRPr>
            </a:p>
          </p:txBody>
        </p:sp>
        <p:sp>
          <p:nvSpPr>
            <p:cNvPr id="61" name="AutoShape 41"/>
            <p:cNvSpPr>
              <a:spLocks/>
            </p:cNvSpPr>
            <p:nvPr/>
          </p:nvSpPr>
          <p:spPr bwMode="auto">
            <a:xfrm>
              <a:off x="3743415" y="993536"/>
              <a:ext cx="1379154"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185CA0"/>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grpSp>
          <p:nvGrpSpPr>
            <p:cNvPr id="156" name="Group 155"/>
            <p:cNvGrpSpPr/>
            <p:nvPr/>
          </p:nvGrpSpPr>
          <p:grpSpPr>
            <a:xfrm>
              <a:off x="3980027" y="1329579"/>
              <a:ext cx="905930" cy="705104"/>
              <a:chOff x="3903827" y="1100979"/>
              <a:chExt cx="905930" cy="705104"/>
            </a:xfrm>
          </p:grpSpPr>
          <p:sp>
            <p:nvSpPr>
              <p:cNvPr id="63" name="Rectangle 62"/>
              <p:cNvSpPr/>
              <p:nvPr/>
            </p:nvSpPr>
            <p:spPr>
              <a:xfrm>
                <a:off x="3903827" y="1100979"/>
                <a:ext cx="905275"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4" name="Rectangle 63"/>
              <p:cNvSpPr/>
              <p:nvPr/>
            </p:nvSpPr>
            <p:spPr>
              <a:xfrm>
                <a:off x="3903827" y="1290014"/>
                <a:ext cx="905275"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5" name="Rectangle 64"/>
              <p:cNvSpPr/>
              <p:nvPr/>
            </p:nvSpPr>
            <p:spPr>
              <a:xfrm>
                <a:off x="3903828" y="1668084"/>
                <a:ext cx="434957"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6" name="Rectangle 65"/>
              <p:cNvSpPr/>
              <p:nvPr/>
            </p:nvSpPr>
            <p:spPr>
              <a:xfrm>
                <a:off x="4374800" y="1668084"/>
                <a:ext cx="434957"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grpSp>
            <p:nvGrpSpPr>
              <p:cNvPr id="67" name="Group 66"/>
              <p:cNvGrpSpPr/>
              <p:nvPr/>
            </p:nvGrpSpPr>
            <p:grpSpPr>
              <a:xfrm>
                <a:off x="3903828" y="1479049"/>
                <a:ext cx="905274" cy="137999"/>
                <a:chOff x="457201" y="2292300"/>
                <a:chExt cx="797475" cy="135467"/>
              </a:xfrm>
              <a:solidFill>
                <a:schemeClr val="bg1"/>
              </a:solidFill>
            </p:grpSpPr>
            <p:sp>
              <p:nvSpPr>
                <p:cNvPr id="68" name="Rectangle 67"/>
                <p:cNvSpPr/>
                <p:nvPr/>
              </p:nvSpPr>
              <p:spPr>
                <a:xfrm>
                  <a:off x="457201"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9" name="Rectangle 68"/>
                <p:cNvSpPr/>
                <p:nvPr/>
              </p:nvSpPr>
              <p:spPr>
                <a:xfrm>
                  <a:off x="623957"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70" name="Rectangle 69"/>
                <p:cNvSpPr/>
                <p:nvPr/>
              </p:nvSpPr>
              <p:spPr>
                <a:xfrm>
                  <a:off x="790713"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71" name="Rectangle 70"/>
                <p:cNvSpPr/>
                <p:nvPr/>
              </p:nvSpPr>
              <p:spPr>
                <a:xfrm>
                  <a:off x="957469"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72" name="Rectangle 71"/>
                <p:cNvSpPr/>
                <p:nvPr/>
              </p:nvSpPr>
              <p:spPr>
                <a:xfrm>
                  <a:off x="1124226"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grpSp>
        </p:grpSp>
      </p:grpSp>
      <p:sp>
        <p:nvSpPr>
          <p:cNvPr id="74" name="Rectangle 22"/>
          <p:cNvSpPr>
            <a:spLocks/>
          </p:cNvSpPr>
          <p:nvPr/>
        </p:nvSpPr>
        <p:spPr bwMode="auto">
          <a:xfrm>
            <a:off x="1628380" y="4368498"/>
            <a:ext cx="1800620"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277FC1"/>
                </a:solidFill>
                <a:latin typeface="Helvetica Neue" panose="02000503000000020004" pitchFamily="2"/>
                <a:ea typeface="Gotham Book" pitchFamily="-101" charset="0"/>
                <a:cs typeface="Gotham Book" pitchFamily="-101" charset="0"/>
                <a:sym typeface="Gotham Book" pitchFamily="-101" charset="0"/>
              </a:rPr>
              <a:t>Pure </a:t>
            </a:r>
            <a:r>
              <a:rPr lang="en-US" b="1" dirty="0" err="1" smtClean="0">
                <a:solidFill>
                  <a:srgbClr val="277FC1"/>
                </a:solidFill>
                <a:latin typeface="Helvetica Neue" panose="02000503000000020004" pitchFamily="2"/>
                <a:ea typeface="Gotham Book" pitchFamily="-101" charset="0"/>
                <a:cs typeface="Gotham Book" pitchFamily="-101" charset="0"/>
                <a:sym typeface="Gotham Book" pitchFamily="-101" charset="0"/>
              </a:rPr>
              <a:t>SaaS</a:t>
            </a:r>
            <a:endParaRPr lang="en-US" b="1" dirty="0">
              <a:solidFill>
                <a:srgbClr val="277FC1"/>
              </a:solidFill>
              <a:latin typeface="Helvetica Neue" panose="02000503000000020004" pitchFamily="2"/>
              <a:ea typeface="Gotham Book" pitchFamily="-101" charset="0"/>
              <a:cs typeface="Gotham Book" pitchFamily="-101" charset="0"/>
              <a:sym typeface="Gotham Book" pitchFamily="-101" charset="0"/>
            </a:endParaRPr>
          </a:p>
        </p:txBody>
      </p:sp>
      <p:grpSp>
        <p:nvGrpSpPr>
          <p:cNvPr id="11" name="Group 10"/>
          <p:cNvGrpSpPr/>
          <p:nvPr/>
        </p:nvGrpSpPr>
        <p:grpSpPr>
          <a:xfrm>
            <a:off x="1840346" y="3028221"/>
            <a:ext cx="1377190" cy="1377458"/>
            <a:chOff x="1840346" y="3028221"/>
            <a:chExt cx="1377190" cy="1377458"/>
          </a:xfrm>
        </p:grpSpPr>
        <p:sp>
          <p:nvSpPr>
            <p:cNvPr id="77" name="AutoShape 20"/>
            <p:cNvSpPr>
              <a:spLocks/>
            </p:cNvSpPr>
            <p:nvPr/>
          </p:nvSpPr>
          <p:spPr bwMode="auto">
            <a:xfrm>
              <a:off x="1840346" y="3028221"/>
              <a:ext cx="1377190" cy="137745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277FC1"/>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sp>
          <p:nvSpPr>
            <p:cNvPr id="186" name="Freeform 1"/>
            <p:cNvSpPr>
              <a:spLocks noChangeArrowheads="1"/>
            </p:cNvSpPr>
            <p:nvPr/>
          </p:nvSpPr>
          <p:spPr bwMode="auto">
            <a:xfrm>
              <a:off x="2035435" y="3379961"/>
              <a:ext cx="979211" cy="601268"/>
            </a:xfrm>
            <a:custGeom>
              <a:avLst/>
              <a:gdLst>
                <a:gd name="T0" fmla="*/ 502 w 503"/>
                <a:gd name="T1" fmla="*/ 196 h 308"/>
                <a:gd name="T2" fmla="*/ 389 w 503"/>
                <a:gd name="T3" fmla="*/ 88 h 308"/>
                <a:gd name="T4" fmla="*/ 251 w 503"/>
                <a:gd name="T5" fmla="*/ 0 h 308"/>
                <a:gd name="T6" fmla="*/ 99 w 503"/>
                <a:gd name="T7" fmla="*/ 144 h 308"/>
                <a:gd name="T8" fmla="*/ 0 w 503"/>
                <a:gd name="T9" fmla="*/ 224 h 308"/>
                <a:gd name="T10" fmla="*/ 87 w 503"/>
                <a:gd name="T11" fmla="*/ 306 h 308"/>
                <a:gd name="T12" fmla="*/ 404 w 503"/>
                <a:gd name="T13" fmla="*/ 306 h 308"/>
                <a:gd name="T14" fmla="*/ 502 w 503"/>
                <a:gd name="T15" fmla="*/ 196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08">
                  <a:moveTo>
                    <a:pt x="502" y="196"/>
                  </a:moveTo>
                  <a:cubicBezTo>
                    <a:pt x="502" y="135"/>
                    <a:pt x="452" y="85"/>
                    <a:pt x="389" y="88"/>
                  </a:cubicBezTo>
                  <a:cubicBezTo>
                    <a:pt x="364" y="36"/>
                    <a:pt x="312" y="0"/>
                    <a:pt x="251" y="0"/>
                  </a:cubicBezTo>
                  <a:cubicBezTo>
                    <a:pt x="170" y="0"/>
                    <a:pt x="104" y="64"/>
                    <a:pt x="99" y="144"/>
                  </a:cubicBezTo>
                  <a:cubicBezTo>
                    <a:pt x="48" y="133"/>
                    <a:pt x="0" y="172"/>
                    <a:pt x="0" y="224"/>
                  </a:cubicBezTo>
                  <a:cubicBezTo>
                    <a:pt x="0" y="307"/>
                    <a:pt x="87" y="306"/>
                    <a:pt x="87" y="306"/>
                  </a:cubicBezTo>
                  <a:lnTo>
                    <a:pt x="404" y="306"/>
                  </a:lnTo>
                  <a:cubicBezTo>
                    <a:pt x="404" y="306"/>
                    <a:pt x="502" y="293"/>
                    <a:pt x="502" y="196"/>
                  </a:cubicBezTo>
                </a:path>
              </a:pathLst>
            </a:custGeom>
            <a:grpFill/>
            <a:ln w="19050"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a:p>
          </p:txBody>
        </p:sp>
      </p:grpSp>
      <p:grpSp>
        <p:nvGrpSpPr>
          <p:cNvPr id="2" name="Group 1"/>
          <p:cNvGrpSpPr/>
          <p:nvPr/>
        </p:nvGrpSpPr>
        <p:grpSpPr>
          <a:xfrm flipH="1">
            <a:off x="5954691" y="3219631"/>
            <a:ext cx="1024437" cy="1024437"/>
            <a:chOff x="4040188" y="2819400"/>
            <a:chExt cx="2035175" cy="2035175"/>
          </a:xfrm>
        </p:grpSpPr>
        <p:sp>
          <p:nvSpPr>
            <p:cNvPr id="193" name="Line 1"/>
            <p:cNvSpPr>
              <a:spLocks noChangeShapeType="1"/>
            </p:cNvSpPr>
            <p:nvPr/>
          </p:nvSpPr>
          <p:spPr bwMode="auto">
            <a:xfrm flipV="1">
              <a:off x="5411788" y="3116263"/>
              <a:ext cx="365125" cy="368300"/>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4" name="Line 2"/>
            <p:cNvSpPr>
              <a:spLocks noChangeShapeType="1"/>
            </p:cNvSpPr>
            <p:nvPr/>
          </p:nvSpPr>
          <p:spPr bwMode="auto">
            <a:xfrm flipV="1">
              <a:off x="4338638" y="4171950"/>
              <a:ext cx="382587" cy="385763"/>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5" name="Freeform 3"/>
            <p:cNvSpPr>
              <a:spLocks noChangeArrowheads="1"/>
            </p:cNvSpPr>
            <p:nvPr/>
          </p:nvSpPr>
          <p:spPr bwMode="auto">
            <a:xfrm>
              <a:off x="4338638" y="4348163"/>
              <a:ext cx="207962" cy="207962"/>
            </a:xfrm>
            <a:custGeom>
              <a:avLst/>
              <a:gdLst>
                <a:gd name="T0" fmla="*/ 577 w 578"/>
                <a:gd name="T1" fmla="*/ 578 h 579"/>
                <a:gd name="T2" fmla="*/ 0 w 578"/>
                <a:gd name="T3" fmla="*/ 578 h 579"/>
                <a:gd name="T4" fmla="*/ 0 w 578"/>
                <a:gd name="T5" fmla="*/ 0 h 579"/>
              </a:gdLst>
              <a:ahLst/>
              <a:cxnLst>
                <a:cxn ang="0">
                  <a:pos x="T0" y="T1"/>
                </a:cxn>
                <a:cxn ang="0">
                  <a:pos x="T2" y="T3"/>
                </a:cxn>
                <a:cxn ang="0">
                  <a:pos x="T4" y="T5"/>
                </a:cxn>
              </a:cxnLst>
              <a:rect l="0" t="0" r="r" b="b"/>
              <a:pathLst>
                <a:path w="578" h="579">
                  <a:moveTo>
                    <a:pt x="577" y="578"/>
                  </a:moveTo>
                  <a:lnTo>
                    <a:pt x="0" y="578"/>
                  </a:lnTo>
                  <a:lnTo>
                    <a:pt x="0"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6" name="Freeform 4"/>
            <p:cNvSpPr>
              <a:spLocks noChangeArrowheads="1"/>
            </p:cNvSpPr>
            <p:nvPr/>
          </p:nvSpPr>
          <p:spPr bwMode="auto">
            <a:xfrm>
              <a:off x="5568950" y="3117850"/>
              <a:ext cx="207963" cy="207963"/>
            </a:xfrm>
            <a:custGeom>
              <a:avLst/>
              <a:gdLst>
                <a:gd name="T0" fmla="*/ 577 w 578"/>
                <a:gd name="T1" fmla="*/ 577 h 578"/>
                <a:gd name="T2" fmla="*/ 577 w 578"/>
                <a:gd name="T3" fmla="*/ 0 h 578"/>
                <a:gd name="T4" fmla="*/ 0 w 578"/>
                <a:gd name="T5" fmla="*/ 0 h 578"/>
              </a:gdLst>
              <a:ahLst/>
              <a:cxnLst>
                <a:cxn ang="0">
                  <a:pos x="T0" y="T1"/>
                </a:cxn>
                <a:cxn ang="0">
                  <a:pos x="T2" y="T3"/>
                </a:cxn>
                <a:cxn ang="0">
                  <a:pos x="T4" y="T5"/>
                </a:cxn>
              </a:cxnLst>
              <a:rect l="0" t="0" r="r" b="b"/>
              <a:pathLst>
                <a:path w="578" h="578">
                  <a:moveTo>
                    <a:pt x="577" y="577"/>
                  </a:moveTo>
                  <a:lnTo>
                    <a:pt x="577" y="0"/>
                  </a:lnTo>
                  <a:lnTo>
                    <a:pt x="0"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7" name="Line 5"/>
            <p:cNvSpPr>
              <a:spLocks noChangeShapeType="1"/>
            </p:cNvSpPr>
            <p:nvPr/>
          </p:nvSpPr>
          <p:spPr bwMode="auto">
            <a:xfrm>
              <a:off x="5394325" y="4173538"/>
              <a:ext cx="382588" cy="382587"/>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8" name="Line 6"/>
            <p:cNvSpPr>
              <a:spLocks noChangeShapeType="1"/>
            </p:cNvSpPr>
            <p:nvPr/>
          </p:nvSpPr>
          <p:spPr bwMode="auto">
            <a:xfrm>
              <a:off x="4338638" y="3117850"/>
              <a:ext cx="365125" cy="365125"/>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9" name="Freeform 7"/>
            <p:cNvSpPr>
              <a:spLocks noChangeArrowheads="1"/>
            </p:cNvSpPr>
            <p:nvPr/>
          </p:nvSpPr>
          <p:spPr bwMode="auto">
            <a:xfrm>
              <a:off x="4338638" y="3117850"/>
              <a:ext cx="207962" cy="207963"/>
            </a:xfrm>
            <a:custGeom>
              <a:avLst/>
              <a:gdLst>
                <a:gd name="T0" fmla="*/ 0 w 578"/>
                <a:gd name="T1" fmla="*/ 577 h 578"/>
                <a:gd name="T2" fmla="*/ 0 w 578"/>
                <a:gd name="T3" fmla="*/ 0 h 578"/>
                <a:gd name="T4" fmla="*/ 577 w 578"/>
                <a:gd name="T5" fmla="*/ 0 h 578"/>
              </a:gdLst>
              <a:ahLst/>
              <a:cxnLst>
                <a:cxn ang="0">
                  <a:pos x="T0" y="T1"/>
                </a:cxn>
                <a:cxn ang="0">
                  <a:pos x="T2" y="T3"/>
                </a:cxn>
                <a:cxn ang="0">
                  <a:pos x="T4" y="T5"/>
                </a:cxn>
              </a:cxnLst>
              <a:rect l="0" t="0" r="r" b="b"/>
              <a:pathLst>
                <a:path w="578" h="578">
                  <a:moveTo>
                    <a:pt x="0" y="577"/>
                  </a:moveTo>
                  <a:lnTo>
                    <a:pt x="0" y="0"/>
                  </a:lnTo>
                  <a:lnTo>
                    <a:pt x="577"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0" name="Freeform 8"/>
            <p:cNvSpPr>
              <a:spLocks noChangeArrowheads="1"/>
            </p:cNvSpPr>
            <p:nvPr/>
          </p:nvSpPr>
          <p:spPr bwMode="auto">
            <a:xfrm>
              <a:off x="5568950" y="4348163"/>
              <a:ext cx="207963" cy="207962"/>
            </a:xfrm>
            <a:custGeom>
              <a:avLst/>
              <a:gdLst>
                <a:gd name="T0" fmla="*/ 0 w 578"/>
                <a:gd name="T1" fmla="*/ 578 h 579"/>
                <a:gd name="T2" fmla="*/ 577 w 578"/>
                <a:gd name="T3" fmla="*/ 578 h 579"/>
                <a:gd name="T4" fmla="*/ 577 w 578"/>
                <a:gd name="T5" fmla="*/ 0 h 579"/>
              </a:gdLst>
              <a:ahLst/>
              <a:cxnLst>
                <a:cxn ang="0">
                  <a:pos x="T0" y="T1"/>
                </a:cxn>
                <a:cxn ang="0">
                  <a:pos x="T2" y="T3"/>
                </a:cxn>
                <a:cxn ang="0">
                  <a:pos x="T4" y="T5"/>
                </a:cxn>
              </a:cxnLst>
              <a:rect l="0" t="0" r="r" b="b"/>
              <a:pathLst>
                <a:path w="578" h="579">
                  <a:moveTo>
                    <a:pt x="0" y="578"/>
                  </a:moveTo>
                  <a:lnTo>
                    <a:pt x="577" y="578"/>
                  </a:lnTo>
                  <a:lnTo>
                    <a:pt x="577"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1" name="Line 9"/>
            <p:cNvSpPr>
              <a:spLocks noChangeShapeType="1"/>
            </p:cNvSpPr>
            <p:nvPr/>
          </p:nvSpPr>
          <p:spPr bwMode="auto">
            <a:xfrm>
              <a:off x="5513388" y="3836988"/>
              <a:ext cx="561975" cy="1587"/>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2" name="Line 10"/>
            <p:cNvSpPr>
              <a:spLocks noChangeShapeType="1"/>
            </p:cNvSpPr>
            <p:nvPr/>
          </p:nvSpPr>
          <p:spPr bwMode="auto">
            <a:xfrm>
              <a:off x="4040188" y="3836988"/>
              <a:ext cx="561975" cy="1587"/>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3" name="Freeform 11"/>
            <p:cNvSpPr>
              <a:spLocks noChangeArrowheads="1"/>
            </p:cNvSpPr>
            <p:nvPr/>
          </p:nvSpPr>
          <p:spPr bwMode="auto">
            <a:xfrm>
              <a:off x="4040188" y="3690938"/>
              <a:ext cx="147637" cy="293687"/>
            </a:xfrm>
            <a:custGeom>
              <a:avLst/>
              <a:gdLst>
                <a:gd name="T0" fmla="*/ 409 w 410"/>
                <a:gd name="T1" fmla="*/ 815 h 816"/>
                <a:gd name="T2" fmla="*/ 0 w 410"/>
                <a:gd name="T3" fmla="*/ 407 h 816"/>
                <a:gd name="T4" fmla="*/ 409 w 410"/>
                <a:gd name="T5" fmla="*/ 0 h 816"/>
              </a:gdLst>
              <a:ahLst/>
              <a:cxnLst>
                <a:cxn ang="0">
                  <a:pos x="T0" y="T1"/>
                </a:cxn>
                <a:cxn ang="0">
                  <a:pos x="T2" y="T3"/>
                </a:cxn>
                <a:cxn ang="0">
                  <a:pos x="T4" y="T5"/>
                </a:cxn>
              </a:cxnLst>
              <a:rect l="0" t="0" r="r" b="b"/>
              <a:pathLst>
                <a:path w="410" h="816">
                  <a:moveTo>
                    <a:pt x="409" y="815"/>
                  </a:moveTo>
                  <a:lnTo>
                    <a:pt x="0" y="407"/>
                  </a:lnTo>
                  <a:lnTo>
                    <a:pt x="409"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4" name="Freeform 12"/>
            <p:cNvSpPr>
              <a:spLocks noChangeArrowheads="1"/>
            </p:cNvSpPr>
            <p:nvPr/>
          </p:nvSpPr>
          <p:spPr bwMode="auto">
            <a:xfrm>
              <a:off x="5927725" y="3690938"/>
              <a:ext cx="147638" cy="293687"/>
            </a:xfrm>
            <a:custGeom>
              <a:avLst/>
              <a:gdLst>
                <a:gd name="T0" fmla="*/ 0 w 410"/>
                <a:gd name="T1" fmla="*/ 816 h 817"/>
                <a:gd name="T2" fmla="*/ 409 w 410"/>
                <a:gd name="T3" fmla="*/ 407 h 817"/>
                <a:gd name="T4" fmla="*/ 0 w 410"/>
                <a:gd name="T5" fmla="*/ 0 h 817"/>
              </a:gdLst>
              <a:ahLst/>
              <a:cxnLst>
                <a:cxn ang="0">
                  <a:pos x="T0" y="T1"/>
                </a:cxn>
                <a:cxn ang="0">
                  <a:pos x="T2" y="T3"/>
                </a:cxn>
                <a:cxn ang="0">
                  <a:pos x="T4" y="T5"/>
                </a:cxn>
              </a:cxnLst>
              <a:rect l="0" t="0" r="r" b="b"/>
              <a:pathLst>
                <a:path w="410" h="817">
                  <a:moveTo>
                    <a:pt x="0" y="816"/>
                  </a:moveTo>
                  <a:lnTo>
                    <a:pt x="409" y="407"/>
                  </a:lnTo>
                  <a:lnTo>
                    <a:pt x="0"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5" name="Line 13"/>
            <p:cNvSpPr>
              <a:spLocks noChangeShapeType="1"/>
            </p:cNvSpPr>
            <p:nvPr/>
          </p:nvSpPr>
          <p:spPr bwMode="auto">
            <a:xfrm>
              <a:off x="5057775" y="4173538"/>
              <a:ext cx="1588" cy="679450"/>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6" name="Line 14"/>
            <p:cNvSpPr>
              <a:spLocks noChangeShapeType="1"/>
            </p:cNvSpPr>
            <p:nvPr/>
          </p:nvSpPr>
          <p:spPr bwMode="auto">
            <a:xfrm>
              <a:off x="5057775" y="2819400"/>
              <a:ext cx="1588" cy="663575"/>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7" name="Freeform 15"/>
            <p:cNvSpPr>
              <a:spLocks noChangeArrowheads="1"/>
            </p:cNvSpPr>
            <p:nvPr/>
          </p:nvSpPr>
          <p:spPr bwMode="auto">
            <a:xfrm>
              <a:off x="4910138" y="2819400"/>
              <a:ext cx="293687" cy="147638"/>
            </a:xfrm>
            <a:custGeom>
              <a:avLst/>
              <a:gdLst>
                <a:gd name="T0" fmla="*/ 0 w 817"/>
                <a:gd name="T1" fmla="*/ 408 h 409"/>
                <a:gd name="T2" fmla="*/ 409 w 817"/>
                <a:gd name="T3" fmla="*/ 0 h 409"/>
                <a:gd name="T4" fmla="*/ 816 w 817"/>
                <a:gd name="T5" fmla="*/ 408 h 409"/>
              </a:gdLst>
              <a:ahLst/>
              <a:cxnLst>
                <a:cxn ang="0">
                  <a:pos x="T0" y="T1"/>
                </a:cxn>
                <a:cxn ang="0">
                  <a:pos x="T2" y="T3"/>
                </a:cxn>
                <a:cxn ang="0">
                  <a:pos x="T4" y="T5"/>
                </a:cxn>
              </a:cxnLst>
              <a:rect l="0" t="0" r="r" b="b"/>
              <a:pathLst>
                <a:path w="817" h="409">
                  <a:moveTo>
                    <a:pt x="0" y="408"/>
                  </a:moveTo>
                  <a:lnTo>
                    <a:pt x="409" y="0"/>
                  </a:lnTo>
                  <a:lnTo>
                    <a:pt x="816" y="408"/>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8" name="Freeform 16"/>
            <p:cNvSpPr>
              <a:spLocks noChangeArrowheads="1"/>
            </p:cNvSpPr>
            <p:nvPr/>
          </p:nvSpPr>
          <p:spPr bwMode="auto">
            <a:xfrm>
              <a:off x="4910138" y="4706938"/>
              <a:ext cx="293687" cy="147637"/>
            </a:xfrm>
            <a:custGeom>
              <a:avLst/>
              <a:gdLst>
                <a:gd name="T0" fmla="*/ 0 w 817"/>
                <a:gd name="T1" fmla="*/ 0 h 409"/>
                <a:gd name="T2" fmla="*/ 409 w 817"/>
                <a:gd name="T3" fmla="*/ 408 h 409"/>
                <a:gd name="T4" fmla="*/ 816 w 817"/>
                <a:gd name="T5" fmla="*/ 0 h 409"/>
              </a:gdLst>
              <a:ahLst/>
              <a:cxnLst>
                <a:cxn ang="0">
                  <a:pos x="T0" y="T1"/>
                </a:cxn>
                <a:cxn ang="0">
                  <a:pos x="T2" y="T3"/>
                </a:cxn>
                <a:cxn ang="0">
                  <a:pos x="T4" y="T5"/>
                </a:cxn>
              </a:cxnLst>
              <a:rect l="0" t="0" r="r" b="b"/>
              <a:pathLst>
                <a:path w="817" h="409">
                  <a:moveTo>
                    <a:pt x="0" y="0"/>
                  </a:moveTo>
                  <a:lnTo>
                    <a:pt x="409" y="408"/>
                  </a:lnTo>
                  <a:lnTo>
                    <a:pt x="816"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9" name="Freeform 17"/>
            <p:cNvSpPr>
              <a:spLocks noChangeArrowheads="1"/>
            </p:cNvSpPr>
            <p:nvPr/>
          </p:nvSpPr>
          <p:spPr bwMode="auto">
            <a:xfrm>
              <a:off x="4602163" y="3482975"/>
              <a:ext cx="911225" cy="690563"/>
            </a:xfrm>
            <a:custGeom>
              <a:avLst/>
              <a:gdLst>
                <a:gd name="T0" fmla="*/ 282 w 2529"/>
                <a:gd name="T1" fmla="*/ 0 h 1919"/>
                <a:gd name="T2" fmla="*/ 2310 w 2529"/>
                <a:gd name="T3" fmla="*/ 0 h 1919"/>
                <a:gd name="T4" fmla="*/ 2528 w 2529"/>
                <a:gd name="T5" fmla="*/ 218 h 1919"/>
                <a:gd name="T6" fmla="*/ 2528 w 2529"/>
                <a:gd name="T7" fmla="*/ 1700 h 1919"/>
                <a:gd name="T8" fmla="*/ 2310 w 2529"/>
                <a:gd name="T9" fmla="*/ 1918 h 1919"/>
                <a:gd name="T10" fmla="*/ 218 w 2529"/>
                <a:gd name="T11" fmla="*/ 1918 h 1919"/>
                <a:gd name="T12" fmla="*/ 0 w 2529"/>
                <a:gd name="T13" fmla="*/ 1700 h 1919"/>
                <a:gd name="T14" fmla="*/ 0 w 2529"/>
                <a:gd name="T15" fmla="*/ 218 h 1919"/>
                <a:gd name="T16" fmla="*/ 218 w 2529"/>
                <a:gd name="T17" fmla="*/ 0 h 1919"/>
                <a:gd name="T18" fmla="*/ 282 w 2529"/>
                <a:gd name="T19" fmla="*/ 0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9" h="1919">
                  <a:moveTo>
                    <a:pt x="282" y="0"/>
                  </a:moveTo>
                  <a:lnTo>
                    <a:pt x="2310" y="0"/>
                  </a:lnTo>
                  <a:cubicBezTo>
                    <a:pt x="2430" y="0"/>
                    <a:pt x="2528" y="98"/>
                    <a:pt x="2528" y="218"/>
                  </a:cubicBezTo>
                  <a:lnTo>
                    <a:pt x="2528" y="1700"/>
                  </a:lnTo>
                  <a:cubicBezTo>
                    <a:pt x="2528" y="1819"/>
                    <a:pt x="2430" y="1918"/>
                    <a:pt x="2310" y="1918"/>
                  </a:cubicBezTo>
                  <a:lnTo>
                    <a:pt x="218" y="1918"/>
                  </a:lnTo>
                  <a:cubicBezTo>
                    <a:pt x="98" y="1918"/>
                    <a:pt x="0" y="1820"/>
                    <a:pt x="0" y="1700"/>
                  </a:cubicBezTo>
                  <a:lnTo>
                    <a:pt x="0" y="218"/>
                  </a:lnTo>
                  <a:cubicBezTo>
                    <a:pt x="0" y="98"/>
                    <a:pt x="98" y="0"/>
                    <a:pt x="218" y="0"/>
                  </a:cubicBezTo>
                  <a:lnTo>
                    <a:pt x="282"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0" name="Line 18"/>
            <p:cNvSpPr>
              <a:spLocks noChangeShapeType="1"/>
            </p:cNvSpPr>
            <p:nvPr/>
          </p:nvSpPr>
          <p:spPr bwMode="auto">
            <a:xfrm>
              <a:off x="4602163" y="3640138"/>
              <a:ext cx="909637" cy="1587"/>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11" name="Freeform 19"/>
            <p:cNvSpPr>
              <a:spLocks noChangeArrowheads="1"/>
            </p:cNvSpPr>
            <p:nvPr/>
          </p:nvSpPr>
          <p:spPr bwMode="auto">
            <a:xfrm>
              <a:off x="4695825" y="3546475"/>
              <a:ext cx="31750" cy="31750"/>
            </a:xfrm>
            <a:custGeom>
              <a:avLst/>
              <a:gdLst>
                <a:gd name="T0" fmla="*/ 88 w 89"/>
                <a:gd name="T1" fmla="*/ 44 h 88"/>
                <a:gd name="T2" fmla="*/ 82 w 89"/>
                <a:gd name="T3" fmla="*/ 65 h 88"/>
                <a:gd name="T4" fmla="*/ 66 w 89"/>
                <a:gd name="T5" fmla="*/ 81 h 88"/>
                <a:gd name="T6" fmla="*/ 44 w 89"/>
                <a:gd name="T7" fmla="*/ 87 h 88"/>
                <a:gd name="T8" fmla="*/ 22 w 89"/>
                <a:gd name="T9" fmla="*/ 81 h 88"/>
                <a:gd name="T10" fmla="*/ 6 w 89"/>
                <a:gd name="T11" fmla="*/ 65 h 88"/>
                <a:gd name="T12" fmla="*/ 0 w 89"/>
                <a:gd name="T13" fmla="*/ 44 h 88"/>
                <a:gd name="T14" fmla="*/ 6 w 89"/>
                <a:gd name="T15" fmla="*/ 22 h 88"/>
                <a:gd name="T16" fmla="*/ 22 w 89"/>
                <a:gd name="T17" fmla="*/ 6 h 88"/>
                <a:gd name="T18" fmla="*/ 44 w 89"/>
                <a:gd name="T19" fmla="*/ 0 h 88"/>
                <a:gd name="T20" fmla="*/ 66 w 89"/>
                <a:gd name="T21" fmla="*/ 6 h 88"/>
                <a:gd name="T22" fmla="*/ 82 w 89"/>
                <a:gd name="T23" fmla="*/ 22 h 88"/>
                <a:gd name="T24" fmla="*/ 88 w 89"/>
                <a:gd name="T2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88">
                  <a:moveTo>
                    <a:pt x="88" y="44"/>
                  </a:moveTo>
                  <a:cubicBezTo>
                    <a:pt x="88" y="52"/>
                    <a:pt x="86" y="58"/>
                    <a:pt x="82" y="65"/>
                  </a:cubicBezTo>
                  <a:cubicBezTo>
                    <a:pt x="78" y="71"/>
                    <a:pt x="73" y="77"/>
                    <a:pt x="66" y="81"/>
                  </a:cubicBezTo>
                  <a:cubicBezTo>
                    <a:pt x="59" y="85"/>
                    <a:pt x="52" y="87"/>
                    <a:pt x="44" y="87"/>
                  </a:cubicBezTo>
                  <a:cubicBezTo>
                    <a:pt x="36" y="87"/>
                    <a:pt x="29" y="85"/>
                    <a:pt x="22" y="81"/>
                  </a:cubicBezTo>
                  <a:cubicBezTo>
                    <a:pt x="15" y="77"/>
                    <a:pt x="10" y="71"/>
                    <a:pt x="6" y="65"/>
                  </a:cubicBezTo>
                  <a:cubicBezTo>
                    <a:pt x="2" y="58"/>
                    <a:pt x="0" y="52"/>
                    <a:pt x="0" y="44"/>
                  </a:cubicBezTo>
                  <a:cubicBezTo>
                    <a:pt x="0" y="36"/>
                    <a:pt x="2" y="29"/>
                    <a:pt x="6" y="22"/>
                  </a:cubicBezTo>
                  <a:cubicBezTo>
                    <a:pt x="10" y="15"/>
                    <a:pt x="15" y="10"/>
                    <a:pt x="22" y="6"/>
                  </a:cubicBezTo>
                  <a:cubicBezTo>
                    <a:pt x="29" y="2"/>
                    <a:pt x="36" y="0"/>
                    <a:pt x="44" y="0"/>
                  </a:cubicBezTo>
                  <a:cubicBezTo>
                    <a:pt x="52" y="0"/>
                    <a:pt x="59" y="2"/>
                    <a:pt x="66" y="6"/>
                  </a:cubicBezTo>
                  <a:cubicBezTo>
                    <a:pt x="73" y="10"/>
                    <a:pt x="78" y="15"/>
                    <a:pt x="82" y="22"/>
                  </a:cubicBezTo>
                  <a:cubicBezTo>
                    <a:pt x="86" y="29"/>
                    <a:pt x="88" y="36"/>
                    <a:pt x="88" y="44"/>
                  </a:cubicBez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2" name="Freeform 20"/>
            <p:cNvSpPr>
              <a:spLocks noChangeArrowheads="1"/>
            </p:cNvSpPr>
            <p:nvPr/>
          </p:nvSpPr>
          <p:spPr bwMode="auto">
            <a:xfrm>
              <a:off x="4791075" y="3546475"/>
              <a:ext cx="31750" cy="31750"/>
            </a:xfrm>
            <a:custGeom>
              <a:avLst/>
              <a:gdLst>
                <a:gd name="T0" fmla="*/ 87 w 88"/>
                <a:gd name="T1" fmla="*/ 44 h 88"/>
                <a:gd name="T2" fmla="*/ 81 w 88"/>
                <a:gd name="T3" fmla="*/ 65 h 88"/>
                <a:gd name="T4" fmla="*/ 65 w 88"/>
                <a:gd name="T5" fmla="*/ 81 h 88"/>
                <a:gd name="T6" fmla="*/ 44 w 88"/>
                <a:gd name="T7" fmla="*/ 87 h 88"/>
                <a:gd name="T8" fmla="*/ 22 w 88"/>
                <a:gd name="T9" fmla="*/ 81 h 88"/>
                <a:gd name="T10" fmla="*/ 6 w 88"/>
                <a:gd name="T11" fmla="*/ 65 h 88"/>
                <a:gd name="T12" fmla="*/ 0 w 88"/>
                <a:gd name="T13" fmla="*/ 44 h 88"/>
                <a:gd name="T14" fmla="*/ 6 w 88"/>
                <a:gd name="T15" fmla="*/ 22 h 88"/>
                <a:gd name="T16" fmla="*/ 22 w 88"/>
                <a:gd name="T17" fmla="*/ 6 h 88"/>
                <a:gd name="T18" fmla="*/ 44 w 88"/>
                <a:gd name="T19" fmla="*/ 0 h 88"/>
                <a:gd name="T20" fmla="*/ 65 w 88"/>
                <a:gd name="T21" fmla="*/ 6 h 88"/>
                <a:gd name="T22" fmla="*/ 81 w 88"/>
                <a:gd name="T23" fmla="*/ 22 h 88"/>
                <a:gd name="T24" fmla="*/ 87 w 88"/>
                <a:gd name="T2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8">
                  <a:moveTo>
                    <a:pt x="87" y="44"/>
                  </a:moveTo>
                  <a:cubicBezTo>
                    <a:pt x="87" y="52"/>
                    <a:pt x="85" y="58"/>
                    <a:pt x="81" y="65"/>
                  </a:cubicBezTo>
                  <a:cubicBezTo>
                    <a:pt x="77" y="71"/>
                    <a:pt x="72" y="77"/>
                    <a:pt x="65" y="81"/>
                  </a:cubicBezTo>
                  <a:cubicBezTo>
                    <a:pt x="58" y="85"/>
                    <a:pt x="52" y="87"/>
                    <a:pt x="44" y="87"/>
                  </a:cubicBezTo>
                  <a:cubicBezTo>
                    <a:pt x="36" y="87"/>
                    <a:pt x="29" y="85"/>
                    <a:pt x="22" y="81"/>
                  </a:cubicBezTo>
                  <a:cubicBezTo>
                    <a:pt x="15" y="77"/>
                    <a:pt x="10" y="71"/>
                    <a:pt x="6" y="65"/>
                  </a:cubicBezTo>
                  <a:cubicBezTo>
                    <a:pt x="2" y="58"/>
                    <a:pt x="0" y="52"/>
                    <a:pt x="0" y="44"/>
                  </a:cubicBezTo>
                  <a:cubicBezTo>
                    <a:pt x="0" y="36"/>
                    <a:pt x="2" y="29"/>
                    <a:pt x="6" y="22"/>
                  </a:cubicBezTo>
                  <a:cubicBezTo>
                    <a:pt x="10" y="15"/>
                    <a:pt x="15" y="10"/>
                    <a:pt x="22" y="6"/>
                  </a:cubicBezTo>
                  <a:cubicBezTo>
                    <a:pt x="29" y="2"/>
                    <a:pt x="36" y="0"/>
                    <a:pt x="44" y="0"/>
                  </a:cubicBezTo>
                  <a:cubicBezTo>
                    <a:pt x="52" y="0"/>
                    <a:pt x="58" y="2"/>
                    <a:pt x="65" y="6"/>
                  </a:cubicBezTo>
                  <a:cubicBezTo>
                    <a:pt x="72" y="10"/>
                    <a:pt x="77" y="15"/>
                    <a:pt x="81" y="22"/>
                  </a:cubicBezTo>
                  <a:cubicBezTo>
                    <a:pt x="85" y="29"/>
                    <a:pt x="87" y="36"/>
                    <a:pt x="87" y="44"/>
                  </a:cubicBez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3" name="Freeform 21"/>
            <p:cNvSpPr>
              <a:spLocks noChangeArrowheads="1"/>
            </p:cNvSpPr>
            <p:nvPr/>
          </p:nvSpPr>
          <p:spPr bwMode="auto">
            <a:xfrm>
              <a:off x="4884738" y="3546475"/>
              <a:ext cx="31750" cy="31750"/>
            </a:xfrm>
            <a:custGeom>
              <a:avLst/>
              <a:gdLst>
                <a:gd name="T0" fmla="*/ 87 w 88"/>
                <a:gd name="T1" fmla="*/ 44 h 88"/>
                <a:gd name="T2" fmla="*/ 81 w 88"/>
                <a:gd name="T3" fmla="*/ 65 h 88"/>
                <a:gd name="T4" fmla="*/ 65 w 88"/>
                <a:gd name="T5" fmla="*/ 81 h 88"/>
                <a:gd name="T6" fmla="*/ 43 w 88"/>
                <a:gd name="T7" fmla="*/ 87 h 88"/>
                <a:gd name="T8" fmla="*/ 22 w 88"/>
                <a:gd name="T9" fmla="*/ 81 h 88"/>
                <a:gd name="T10" fmla="*/ 6 w 88"/>
                <a:gd name="T11" fmla="*/ 65 h 88"/>
                <a:gd name="T12" fmla="*/ 0 w 88"/>
                <a:gd name="T13" fmla="*/ 44 h 88"/>
                <a:gd name="T14" fmla="*/ 6 w 88"/>
                <a:gd name="T15" fmla="*/ 22 h 88"/>
                <a:gd name="T16" fmla="*/ 22 w 88"/>
                <a:gd name="T17" fmla="*/ 6 h 88"/>
                <a:gd name="T18" fmla="*/ 43 w 88"/>
                <a:gd name="T19" fmla="*/ 0 h 88"/>
                <a:gd name="T20" fmla="*/ 65 w 88"/>
                <a:gd name="T21" fmla="*/ 6 h 88"/>
                <a:gd name="T22" fmla="*/ 81 w 88"/>
                <a:gd name="T23" fmla="*/ 22 h 88"/>
                <a:gd name="T24" fmla="*/ 87 w 88"/>
                <a:gd name="T2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8">
                  <a:moveTo>
                    <a:pt x="87" y="44"/>
                  </a:moveTo>
                  <a:cubicBezTo>
                    <a:pt x="87" y="52"/>
                    <a:pt x="85" y="58"/>
                    <a:pt x="81" y="65"/>
                  </a:cubicBezTo>
                  <a:cubicBezTo>
                    <a:pt x="77" y="71"/>
                    <a:pt x="72" y="77"/>
                    <a:pt x="65" y="81"/>
                  </a:cubicBezTo>
                  <a:cubicBezTo>
                    <a:pt x="58" y="85"/>
                    <a:pt x="51" y="87"/>
                    <a:pt x="43" y="87"/>
                  </a:cubicBezTo>
                  <a:cubicBezTo>
                    <a:pt x="35" y="87"/>
                    <a:pt x="28" y="85"/>
                    <a:pt x="22" y="81"/>
                  </a:cubicBezTo>
                  <a:cubicBezTo>
                    <a:pt x="15" y="77"/>
                    <a:pt x="10" y="71"/>
                    <a:pt x="6" y="65"/>
                  </a:cubicBezTo>
                  <a:cubicBezTo>
                    <a:pt x="2" y="58"/>
                    <a:pt x="0" y="52"/>
                    <a:pt x="0" y="44"/>
                  </a:cubicBezTo>
                  <a:cubicBezTo>
                    <a:pt x="0" y="36"/>
                    <a:pt x="2" y="29"/>
                    <a:pt x="6" y="22"/>
                  </a:cubicBezTo>
                  <a:cubicBezTo>
                    <a:pt x="10" y="15"/>
                    <a:pt x="15" y="10"/>
                    <a:pt x="22" y="6"/>
                  </a:cubicBezTo>
                  <a:cubicBezTo>
                    <a:pt x="28" y="2"/>
                    <a:pt x="35" y="0"/>
                    <a:pt x="43" y="0"/>
                  </a:cubicBezTo>
                  <a:cubicBezTo>
                    <a:pt x="51" y="0"/>
                    <a:pt x="58" y="2"/>
                    <a:pt x="65" y="6"/>
                  </a:cubicBezTo>
                  <a:cubicBezTo>
                    <a:pt x="72" y="10"/>
                    <a:pt x="77" y="15"/>
                    <a:pt x="81" y="22"/>
                  </a:cubicBezTo>
                  <a:cubicBezTo>
                    <a:pt x="85" y="29"/>
                    <a:pt x="87" y="36"/>
                    <a:pt x="87" y="44"/>
                  </a:cubicBez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4" name="Freeform 22"/>
            <p:cNvSpPr>
              <a:spLocks noChangeArrowheads="1"/>
            </p:cNvSpPr>
            <p:nvPr/>
          </p:nvSpPr>
          <p:spPr bwMode="auto">
            <a:xfrm>
              <a:off x="4727575" y="3735388"/>
              <a:ext cx="157163" cy="125412"/>
            </a:xfrm>
            <a:custGeom>
              <a:avLst/>
              <a:gdLst>
                <a:gd name="T0" fmla="*/ 218 w 437"/>
                <a:gd name="T1" fmla="*/ 348 h 349"/>
                <a:gd name="T2" fmla="*/ 0 w 437"/>
                <a:gd name="T3" fmla="*/ 348 h 349"/>
                <a:gd name="T4" fmla="*/ 0 w 437"/>
                <a:gd name="T5" fmla="*/ 0 h 349"/>
                <a:gd name="T6" fmla="*/ 436 w 437"/>
                <a:gd name="T7" fmla="*/ 0 h 349"/>
                <a:gd name="T8" fmla="*/ 436 w 437"/>
                <a:gd name="T9" fmla="*/ 348 h 349"/>
                <a:gd name="T10" fmla="*/ 218 w 437"/>
                <a:gd name="T11" fmla="*/ 348 h 349"/>
              </a:gdLst>
              <a:ahLst/>
              <a:cxnLst>
                <a:cxn ang="0">
                  <a:pos x="T0" y="T1"/>
                </a:cxn>
                <a:cxn ang="0">
                  <a:pos x="T2" y="T3"/>
                </a:cxn>
                <a:cxn ang="0">
                  <a:pos x="T4" y="T5"/>
                </a:cxn>
                <a:cxn ang="0">
                  <a:pos x="T6" y="T7"/>
                </a:cxn>
                <a:cxn ang="0">
                  <a:pos x="T8" y="T9"/>
                </a:cxn>
                <a:cxn ang="0">
                  <a:pos x="T10" y="T11"/>
                </a:cxn>
              </a:cxnLst>
              <a:rect l="0" t="0" r="r" b="b"/>
              <a:pathLst>
                <a:path w="437" h="349">
                  <a:moveTo>
                    <a:pt x="218" y="348"/>
                  </a:moveTo>
                  <a:lnTo>
                    <a:pt x="0" y="348"/>
                  </a:lnTo>
                  <a:lnTo>
                    <a:pt x="0" y="0"/>
                  </a:lnTo>
                  <a:lnTo>
                    <a:pt x="436" y="0"/>
                  </a:lnTo>
                  <a:lnTo>
                    <a:pt x="436" y="348"/>
                  </a:lnTo>
                  <a:lnTo>
                    <a:pt x="218" y="348"/>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5" name="Freeform 23"/>
            <p:cNvSpPr>
              <a:spLocks noChangeArrowheads="1"/>
            </p:cNvSpPr>
            <p:nvPr/>
          </p:nvSpPr>
          <p:spPr bwMode="auto">
            <a:xfrm>
              <a:off x="4978400" y="3735388"/>
              <a:ext cx="157163" cy="125412"/>
            </a:xfrm>
            <a:custGeom>
              <a:avLst/>
              <a:gdLst>
                <a:gd name="T0" fmla="*/ 218 w 437"/>
                <a:gd name="T1" fmla="*/ 348 h 349"/>
                <a:gd name="T2" fmla="*/ 0 w 437"/>
                <a:gd name="T3" fmla="*/ 348 h 349"/>
                <a:gd name="T4" fmla="*/ 0 w 437"/>
                <a:gd name="T5" fmla="*/ 0 h 349"/>
                <a:gd name="T6" fmla="*/ 436 w 437"/>
                <a:gd name="T7" fmla="*/ 0 h 349"/>
                <a:gd name="T8" fmla="*/ 436 w 437"/>
                <a:gd name="T9" fmla="*/ 348 h 349"/>
                <a:gd name="T10" fmla="*/ 218 w 437"/>
                <a:gd name="T11" fmla="*/ 348 h 349"/>
              </a:gdLst>
              <a:ahLst/>
              <a:cxnLst>
                <a:cxn ang="0">
                  <a:pos x="T0" y="T1"/>
                </a:cxn>
                <a:cxn ang="0">
                  <a:pos x="T2" y="T3"/>
                </a:cxn>
                <a:cxn ang="0">
                  <a:pos x="T4" y="T5"/>
                </a:cxn>
                <a:cxn ang="0">
                  <a:pos x="T6" y="T7"/>
                </a:cxn>
                <a:cxn ang="0">
                  <a:pos x="T8" y="T9"/>
                </a:cxn>
                <a:cxn ang="0">
                  <a:pos x="T10" y="T11"/>
                </a:cxn>
              </a:cxnLst>
              <a:rect l="0" t="0" r="r" b="b"/>
              <a:pathLst>
                <a:path w="437" h="349">
                  <a:moveTo>
                    <a:pt x="218" y="348"/>
                  </a:moveTo>
                  <a:lnTo>
                    <a:pt x="0" y="348"/>
                  </a:lnTo>
                  <a:lnTo>
                    <a:pt x="0" y="0"/>
                  </a:lnTo>
                  <a:lnTo>
                    <a:pt x="436" y="0"/>
                  </a:lnTo>
                  <a:lnTo>
                    <a:pt x="436" y="348"/>
                  </a:lnTo>
                  <a:lnTo>
                    <a:pt x="218" y="348"/>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6" name="Freeform 24"/>
            <p:cNvSpPr>
              <a:spLocks noChangeArrowheads="1"/>
            </p:cNvSpPr>
            <p:nvPr/>
          </p:nvSpPr>
          <p:spPr bwMode="auto">
            <a:xfrm>
              <a:off x="5230813" y="3735388"/>
              <a:ext cx="157162" cy="125412"/>
            </a:xfrm>
            <a:custGeom>
              <a:avLst/>
              <a:gdLst>
                <a:gd name="T0" fmla="*/ 218 w 437"/>
                <a:gd name="T1" fmla="*/ 348 h 349"/>
                <a:gd name="T2" fmla="*/ 0 w 437"/>
                <a:gd name="T3" fmla="*/ 348 h 349"/>
                <a:gd name="T4" fmla="*/ 0 w 437"/>
                <a:gd name="T5" fmla="*/ 0 h 349"/>
                <a:gd name="T6" fmla="*/ 436 w 437"/>
                <a:gd name="T7" fmla="*/ 0 h 349"/>
                <a:gd name="T8" fmla="*/ 436 w 437"/>
                <a:gd name="T9" fmla="*/ 348 h 349"/>
                <a:gd name="T10" fmla="*/ 218 w 437"/>
                <a:gd name="T11" fmla="*/ 348 h 349"/>
              </a:gdLst>
              <a:ahLst/>
              <a:cxnLst>
                <a:cxn ang="0">
                  <a:pos x="T0" y="T1"/>
                </a:cxn>
                <a:cxn ang="0">
                  <a:pos x="T2" y="T3"/>
                </a:cxn>
                <a:cxn ang="0">
                  <a:pos x="T4" y="T5"/>
                </a:cxn>
                <a:cxn ang="0">
                  <a:pos x="T6" y="T7"/>
                </a:cxn>
                <a:cxn ang="0">
                  <a:pos x="T8" y="T9"/>
                </a:cxn>
                <a:cxn ang="0">
                  <a:pos x="T10" y="T11"/>
                </a:cxn>
              </a:cxnLst>
              <a:rect l="0" t="0" r="r" b="b"/>
              <a:pathLst>
                <a:path w="437" h="349">
                  <a:moveTo>
                    <a:pt x="218" y="348"/>
                  </a:moveTo>
                  <a:lnTo>
                    <a:pt x="0" y="348"/>
                  </a:lnTo>
                  <a:lnTo>
                    <a:pt x="0" y="0"/>
                  </a:lnTo>
                  <a:lnTo>
                    <a:pt x="436" y="0"/>
                  </a:lnTo>
                  <a:lnTo>
                    <a:pt x="436" y="348"/>
                  </a:lnTo>
                  <a:lnTo>
                    <a:pt x="218" y="348"/>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7" name="Freeform 25"/>
            <p:cNvSpPr>
              <a:spLocks noChangeArrowheads="1"/>
            </p:cNvSpPr>
            <p:nvPr/>
          </p:nvSpPr>
          <p:spPr bwMode="auto">
            <a:xfrm>
              <a:off x="4727575" y="3954463"/>
              <a:ext cx="157163" cy="125412"/>
            </a:xfrm>
            <a:custGeom>
              <a:avLst/>
              <a:gdLst>
                <a:gd name="T0" fmla="*/ 218 w 437"/>
                <a:gd name="T1" fmla="*/ 349 h 350"/>
                <a:gd name="T2" fmla="*/ 0 w 437"/>
                <a:gd name="T3" fmla="*/ 349 h 350"/>
                <a:gd name="T4" fmla="*/ 0 w 437"/>
                <a:gd name="T5" fmla="*/ 0 h 350"/>
                <a:gd name="T6" fmla="*/ 436 w 437"/>
                <a:gd name="T7" fmla="*/ 0 h 350"/>
                <a:gd name="T8" fmla="*/ 436 w 437"/>
                <a:gd name="T9" fmla="*/ 349 h 350"/>
                <a:gd name="T10" fmla="*/ 218 w 437"/>
                <a:gd name="T11" fmla="*/ 349 h 350"/>
              </a:gdLst>
              <a:ahLst/>
              <a:cxnLst>
                <a:cxn ang="0">
                  <a:pos x="T0" y="T1"/>
                </a:cxn>
                <a:cxn ang="0">
                  <a:pos x="T2" y="T3"/>
                </a:cxn>
                <a:cxn ang="0">
                  <a:pos x="T4" y="T5"/>
                </a:cxn>
                <a:cxn ang="0">
                  <a:pos x="T6" y="T7"/>
                </a:cxn>
                <a:cxn ang="0">
                  <a:pos x="T8" y="T9"/>
                </a:cxn>
                <a:cxn ang="0">
                  <a:pos x="T10" y="T11"/>
                </a:cxn>
              </a:cxnLst>
              <a:rect l="0" t="0" r="r" b="b"/>
              <a:pathLst>
                <a:path w="437" h="350">
                  <a:moveTo>
                    <a:pt x="218" y="349"/>
                  </a:moveTo>
                  <a:lnTo>
                    <a:pt x="0" y="349"/>
                  </a:lnTo>
                  <a:lnTo>
                    <a:pt x="0" y="0"/>
                  </a:lnTo>
                  <a:lnTo>
                    <a:pt x="436" y="0"/>
                  </a:lnTo>
                  <a:lnTo>
                    <a:pt x="436" y="349"/>
                  </a:lnTo>
                  <a:lnTo>
                    <a:pt x="218" y="349"/>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8" name="Freeform 26"/>
            <p:cNvSpPr>
              <a:spLocks noChangeArrowheads="1"/>
            </p:cNvSpPr>
            <p:nvPr/>
          </p:nvSpPr>
          <p:spPr bwMode="auto">
            <a:xfrm>
              <a:off x="4978400" y="3954463"/>
              <a:ext cx="157163" cy="125412"/>
            </a:xfrm>
            <a:custGeom>
              <a:avLst/>
              <a:gdLst>
                <a:gd name="T0" fmla="*/ 218 w 437"/>
                <a:gd name="T1" fmla="*/ 349 h 350"/>
                <a:gd name="T2" fmla="*/ 0 w 437"/>
                <a:gd name="T3" fmla="*/ 349 h 350"/>
                <a:gd name="T4" fmla="*/ 0 w 437"/>
                <a:gd name="T5" fmla="*/ 0 h 350"/>
                <a:gd name="T6" fmla="*/ 436 w 437"/>
                <a:gd name="T7" fmla="*/ 0 h 350"/>
                <a:gd name="T8" fmla="*/ 436 w 437"/>
                <a:gd name="T9" fmla="*/ 349 h 350"/>
                <a:gd name="T10" fmla="*/ 218 w 437"/>
                <a:gd name="T11" fmla="*/ 349 h 350"/>
              </a:gdLst>
              <a:ahLst/>
              <a:cxnLst>
                <a:cxn ang="0">
                  <a:pos x="T0" y="T1"/>
                </a:cxn>
                <a:cxn ang="0">
                  <a:pos x="T2" y="T3"/>
                </a:cxn>
                <a:cxn ang="0">
                  <a:pos x="T4" y="T5"/>
                </a:cxn>
                <a:cxn ang="0">
                  <a:pos x="T6" y="T7"/>
                </a:cxn>
                <a:cxn ang="0">
                  <a:pos x="T8" y="T9"/>
                </a:cxn>
                <a:cxn ang="0">
                  <a:pos x="T10" y="T11"/>
                </a:cxn>
              </a:cxnLst>
              <a:rect l="0" t="0" r="r" b="b"/>
              <a:pathLst>
                <a:path w="437" h="350">
                  <a:moveTo>
                    <a:pt x="218" y="349"/>
                  </a:moveTo>
                  <a:lnTo>
                    <a:pt x="0" y="349"/>
                  </a:lnTo>
                  <a:lnTo>
                    <a:pt x="0" y="0"/>
                  </a:lnTo>
                  <a:lnTo>
                    <a:pt x="436" y="0"/>
                  </a:lnTo>
                  <a:lnTo>
                    <a:pt x="436" y="349"/>
                  </a:lnTo>
                  <a:lnTo>
                    <a:pt x="218" y="349"/>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9" name="Freeform 27"/>
            <p:cNvSpPr>
              <a:spLocks noChangeArrowheads="1"/>
            </p:cNvSpPr>
            <p:nvPr/>
          </p:nvSpPr>
          <p:spPr bwMode="auto">
            <a:xfrm>
              <a:off x="5230813" y="3954463"/>
              <a:ext cx="157162" cy="125412"/>
            </a:xfrm>
            <a:custGeom>
              <a:avLst/>
              <a:gdLst>
                <a:gd name="T0" fmla="*/ 218 w 437"/>
                <a:gd name="T1" fmla="*/ 349 h 350"/>
                <a:gd name="T2" fmla="*/ 0 w 437"/>
                <a:gd name="T3" fmla="*/ 349 h 350"/>
                <a:gd name="T4" fmla="*/ 0 w 437"/>
                <a:gd name="T5" fmla="*/ 0 h 350"/>
                <a:gd name="T6" fmla="*/ 436 w 437"/>
                <a:gd name="T7" fmla="*/ 0 h 350"/>
                <a:gd name="T8" fmla="*/ 436 w 437"/>
                <a:gd name="T9" fmla="*/ 349 h 350"/>
                <a:gd name="T10" fmla="*/ 218 w 437"/>
                <a:gd name="T11" fmla="*/ 349 h 350"/>
              </a:gdLst>
              <a:ahLst/>
              <a:cxnLst>
                <a:cxn ang="0">
                  <a:pos x="T0" y="T1"/>
                </a:cxn>
                <a:cxn ang="0">
                  <a:pos x="T2" y="T3"/>
                </a:cxn>
                <a:cxn ang="0">
                  <a:pos x="T4" y="T5"/>
                </a:cxn>
                <a:cxn ang="0">
                  <a:pos x="T6" y="T7"/>
                </a:cxn>
                <a:cxn ang="0">
                  <a:pos x="T8" y="T9"/>
                </a:cxn>
                <a:cxn ang="0">
                  <a:pos x="T10" y="T11"/>
                </a:cxn>
              </a:cxnLst>
              <a:rect l="0" t="0" r="r" b="b"/>
              <a:pathLst>
                <a:path w="437" h="350">
                  <a:moveTo>
                    <a:pt x="218" y="349"/>
                  </a:moveTo>
                  <a:lnTo>
                    <a:pt x="0" y="349"/>
                  </a:lnTo>
                  <a:lnTo>
                    <a:pt x="0" y="0"/>
                  </a:lnTo>
                  <a:lnTo>
                    <a:pt x="436" y="0"/>
                  </a:lnTo>
                  <a:lnTo>
                    <a:pt x="436" y="349"/>
                  </a:lnTo>
                  <a:lnTo>
                    <a:pt x="218" y="349"/>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0196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2417" y="2201602"/>
            <a:ext cx="7620248" cy="938719"/>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6000" b="1" spc="-200" dirty="0" smtClean="0">
                <a:solidFill>
                  <a:srgbClr val="53585F"/>
                </a:solidFill>
              </a:rPr>
              <a:t>Let’s kick some</a:t>
            </a:r>
          </a:p>
        </p:txBody>
      </p:sp>
      <p:pic>
        <p:nvPicPr>
          <p:cNvPr id="6" name="Picture 5" descr="cloud-trend.png"/>
          <p:cNvPicPr>
            <a:picLocks noChangeAspect="1"/>
          </p:cNvPicPr>
          <p:nvPr/>
        </p:nvPicPr>
        <p:blipFill rotWithShape="1">
          <a:blip r:embed="rId3">
            <a:extLst>
              <a:ext uri="{28A0092B-C50C-407E-A947-70E740481C1C}">
                <a14:useLocalDpi xmlns:a14="http://schemas.microsoft.com/office/drawing/2010/main" val="0"/>
              </a:ext>
            </a:extLst>
          </a:blip>
          <a:srcRect t="22236" b="25306"/>
          <a:stretch/>
        </p:blipFill>
        <p:spPr>
          <a:xfrm>
            <a:off x="1385174" y="145330"/>
            <a:ext cx="6606606" cy="1949455"/>
          </a:xfrm>
          <a:prstGeom prst="rect">
            <a:avLst/>
          </a:prstGeom>
        </p:spPr>
      </p:pic>
      <p:pic>
        <p:nvPicPr>
          <p:cNvPr id="7" name="Picture 6" descr="cloud-trend.png"/>
          <p:cNvPicPr>
            <a:picLocks noChangeAspect="1"/>
          </p:cNvPicPr>
          <p:nvPr/>
        </p:nvPicPr>
        <p:blipFill rotWithShape="1">
          <a:blip r:embed="rId3">
            <a:extLst>
              <a:ext uri="{28A0092B-C50C-407E-A947-70E740481C1C}">
                <a14:useLocalDpi xmlns:a14="http://schemas.microsoft.com/office/drawing/2010/main" val="0"/>
              </a:ext>
            </a:extLst>
          </a:blip>
          <a:srcRect t="22236" b="25306"/>
          <a:stretch/>
        </p:blipFill>
        <p:spPr>
          <a:xfrm>
            <a:off x="2269257" y="3371701"/>
            <a:ext cx="3525240" cy="1040216"/>
          </a:xfrm>
          <a:prstGeom prst="rect">
            <a:avLst/>
          </a:prstGeom>
        </p:spPr>
      </p:pic>
      <p:sp>
        <p:nvSpPr>
          <p:cNvPr id="4" name="Rectangle 3"/>
          <p:cNvSpPr/>
          <p:nvPr/>
        </p:nvSpPr>
        <p:spPr>
          <a:xfrm>
            <a:off x="6392656" y="2195403"/>
            <a:ext cx="2152348" cy="938719"/>
          </a:xfrm>
          <a:prstGeom prst="rect">
            <a:avLst/>
          </a:prstGeom>
        </p:spPr>
        <p:txBody>
          <a:bodyPr wrap="none">
            <a:spAutoFit/>
          </a:bodyPr>
          <a:lstStyle/>
          <a:p>
            <a:pPr lvl="0">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6000" b="1" spc="-200" dirty="0" err="1">
                <a:solidFill>
                  <a:srgbClr val="53585F"/>
                </a:solidFill>
              </a:rPr>
              <a:t>SaaS</a:t>
            </a:r>
            <a:r>
              <a:rPr lang="en-US" sz="6000" b="1" spc="-200" dirty="0">
                <a:solidFill>
                  <a:srgbClr val="53585F"/>
                </a:solidFill>
              </a:rPr>
              <a:t>!</a:t>
            </a:r>
          </a:p>
        </p:txBody>
      </p:sp>
      <p:sp>
        <p:nvSpPr>
          <p:cNvPr id="9" name="Rectangle 8"/>
          <p:cNvSpPr/>
          <p:nvPr/>
        </p:nvSpPr>
        <p:spPr>
          <a:xfrm>
            <a:off x="6345178" y="2189470"/>
            <a:ext cx="1563991" cy="938719"/>
          </a:xfrm>
          <a:prstGeom prst="rect">
            <a:avLst/>
          </a:prstGeom>
        </p:spPr>
        <p:txBody>
          <a:bodyPr wrap="none">
            <a:spAutoFit/>
          </a:bodyPr>
          <a:lstStyle/>
          <a:p>
            <a:pPr lvl="0">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6000" b="1" spc="-200" dirty="0" smtClean="0">
                <a:solidFill>
                  <a:srgbClr val="53585F"/>
                </a:solidFill>
              </a:rPr>
              <a:t>ass!</a:t>
            </a:r>
            <a:endParaRPr lang="en-US" sz="6000" b="1" spc="-200" dirty="0">
              <a:solidFill>
                <a:srgbClr val="53585F"/>
              </a:solidFill>
            </a:endParaRPr>
          </a:p>
        </p:txBody>
      </p:sp>
      <p:pic>
        <p:nvPicPr>
          <p:cNvPr id="11" name="Picture 10" descr="agility-trend.png"/>
          <p:cNvPicPr>
            <a:picLocks noChangeAspect="1"/>
          </p:cNvPicPr>
          <p:nvPr/>
        </p:nvPicPr>
        <p:blipFill rotWithShape="1">
          <a:blip r:embed="rId4">
            <a:extLst>
              <a:ext uri="{28A0092B-C50C-407E-A947-70E740481C1C}">
                <a14:useLocalDpi xmlns:a14="http://schemas.microsoft.com/office/drawing/2010/main" val="0"/>
              </a:ext>
            </a:extLst>
          </a:blip>
          <a:srcRect l="30875"/>
          <a:stretch/>
        </p:blipFill>
        <p:spPr>
          <a:xfrm>
            <a:off x="-3596253" y="2094785"/>
            <a:ext cx="3596253" cy="2926433"/>
          </a:xfrm>
          <a:prstGeom prst="rect">
            <a:avLst/>
          </a:prstGeom>
        </p:spPr>
      </p:pic>
      <p:pic>
        <p:nvPicPr>
          <p:cNvPr id="12" name="Picture 11" descr="agility-trend.png"/>
          <p:cNvPicPr>
            <a:picLocks noChangeAspect="1"/>
          </p:cNvPicPr>
          <p:nvPr/>
        </p:nvPicPr>
        <p:blipFill rotWithShape="1">
          <a:blip r:embed="rId4">
            <a:extLst>
              <a:ext uri="{28A0092B-C50C-407E-A947-70E740481C1C}">
                <a14:useLocalDpi xmlns:a14="http://schemas.microsoft.com/office/drawing/2010/main" val="0"/>
              </a:ext>
            </a:extLst>
          </a:blip>
          <a:srcRect l="30875"/>
          <a:stretch/>
        </p:blipFill>
        <p:spPr>
          <a:xfrm>
            <a:off x="-4298740" y="2152254"/>
            <a:ext cx="3596253" cy="2926433"/>
          </a:xfrm>
          <a:prstGeom prst="rect">
            <a:avLst/>
          </a:prstGeom>
        </p:spPr>
      </p:pic>
      <p:pic>
        <p:nvPicPr>
          <p:cNvPr id="13" name="Picture 12" descr="agility-trend.png"/>
          <p:cNvPicPr>
            <a:picLocks noChangeAspect="1"/>
          </p:cNvPicPr>
          <p:nvPr/>
        </p:nvPicPr>
        <p:blipFill rotWithShape="1">
          <a:blip r:embed="rId4">
            <a:extLst>
              <a:ext uri="{28A0092B-C50C-407E-A947-70E740481C1C}">
                <a14:useLocalDpi xmlns:a14="http://schemas.microsoft.com/office/drawing/2010/main" val="0"/>
              </a:ext>
            </a:extLst>
          </a:blip>
          <a:srcRect l="30875"/>
          <a:stretch/>
        </p:blipFill>
        <p:spPr>
          <a:xfrm>
            <a:off x="-3628174" y="2794936"/>
            <a:ext cx="3596253" cy="2926433"/>
          </a:xfrm>
          <a:prstGeom prst="rect">
            <a:avLst/>
          </a:prstGeom>
        </p:spPr>
      </p:pic>
      <p:pic>
        <p:nvPicPr>
          <p:cNvPr id="14" name="Picture 13" descr="agility-trend.png"/>
          <p:cNvPicPr>
            <a:picLocks noChangeAspect="1"/>
          </p:cNvPicPr>
          <p:nvPr/>
        </p:nvPicPr>
        <p:blipFill rotWithShape="1">
          <a:blip r:embed="rId4">
            <a:extLst>
              <a:ext uri="{28A0092B-C50C-407E-A947-70E740481C1C}">
                <a14:useLocalDpi xmlns:a14="http://schemas.microsoft.com/office/drawing/2010/main" val="0"/>
              </a:ext>
            </a:extLst>
          </a:blip>
          <a:srcRect l="30875"/>
          <a:stretch/>
        </p:blipFill>
        <p:spPr>
          <a:xfrm>
            <a:off x="3254287" y="5021218"/>
            <a:ext cx="3596253" cy="2926433"/>
          </a:xfrm>
          <a:prstGeom prst="rect">
            <a:avLst/>
          </a:prstGeom>
        </p:spPr>
      </p:pic>
      <p:pic>
        <p:nvPicPr>
          <p:cNvPr id="16" name="Picture 15" descr="agility-trend.png"/>
          <p:cNvPicPr>
            <a:picLocks noChangeAspect="1"/>
          </p:cNvPicPr>
          <p:nvPr/>
        </p:nvPicPr>
        <p:blipFill rotWithShape="1">
          <a:blip r:embed="rId4">
            <a:extLst>
              <a:ext uri="{28A0092B-C50C-407E-A947-70E740481C1C}">
                <a14:useLocalDpi xmlns:a14="http://schemas.microsoft.com/office/drawing/2010/main" val="0"/>
              </a:ext>
            </a:extLst>
          </a:blip>
          <a:srcRect l="30875"/>
          <a:stretch/>
        </p:blipFill>
        <p:spPr>
          <a:xfrm>
            <a:off x="2551800" y="5078687"/>
            <a:ext cx="3596253" cy="2926433"/>
          </a:xfrm>
          <a:prstGeom prst="rect">
            <a:avLst/>
          </a:prstGeom>
        </p:spPr>
      </p:pic>
      <p:pic>
        <p:nvPicPr>
          <p:cNvPr id="17" name="Picture 16" descr="agility-trend.png"/>
          <p:cNvPicPr>
            <a:picLocks noChangeAspect="1"/>
          </p:cNvPicPr>
          <p:nvPr/>
        </p:nvPicPr>
        <p:blipFill rotWithShape="1">
          <a:blip r:embed="rId4">
            <a:extLst>
              <a:ext uri="{28A0092B-C50C-407E-A947-70E740481C1C}">
                <a14:useLocalDpi xmlns:a14="http://schemas.microsoft.com/office/drawing/2010/main" val="0"/>
              </a:ext>
            </a:extLst>
          </a:blip>
          <a:srcRect l="30875"/>
          <a:stretch/>
        </p:blipFill>
        <p:spPr>
          <a:xfrm>
            <a:off x="3222366" y="5721369"/>
            <a:ext cx="3596253" cy="2926433"/>
          </a:xfrm>
          <a:prstGeom prst="rect">
            <a:avLst/>
          </a:prstGeom>
        </p:spPr>
      </p:pic>
    </p:spTree>
    <p:extLst>
      <p:ext uri="{BB962C8B-B14F-4D97-AF65-F5344CB8AC3E}">
        <p14:creationId xmlns:p14="http://schemas.microsoft.com/office/powerpoint/2010/main" val="134458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5" presetClass="exit" presetSubtype="0" fill="hold" grpId="1" nodeType="afterEffect">
                                  <p:stCondLst>
                                    <p:cond delay="2000"/>
                                  </p:stCondLst>
                                  <p:childTnLst>
                                    <p:animEffect transition="out" filter="fade">
                                      <p:cBhvr>
                                        <p:cTn id="17" dur="500"/>
                                        <p:tgtEl>
                                          <p:spTgt spid="4"/>
                                        </p:tgtEl>
                                      </p:cBhvr>
                                    </p:animEffect>
                                    <p:anim calcmode="lin" valueType="num">
                                      <p:cBhvr>
                                        <p:cTn id="18" dur="5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 dur="500"/>
                                        <p:tgtEl>
                                          <p:spTgt spid="4"/>
                                        </p:tgtEl>
                                        <p:attrNameLst>
                                          <p:attrName>ppt_h</p:attrName>
                                        </p:attrNameLst>
                                      </p:cBhvr>
                                      <p:tavLst>
                                        <p:tav tm="0">
                                          <p:val>
                                            <p:strVal val="ppt_h"/>
                                          </p:val>
                                        </p:tav>
                                        <p:tav tm="100000">
                                          <p:val>
                                            <p:strVal val="ppt_h"/>
                                          </p:val>
                                        </p:tav>
                                      </p:tavLst>
                                    </p:anim>
                                    <p:set>
                                      <p:cBhvr>
                                        <p:cTn id="20" dur="1" fill="hold">
                                          <p:stCondLst>
                                            <p:cond delay="499"/>
                                          </p:stCondLst>
                                        </p:cTn>
                                        <p:tgtEl>
                                          <p:spTgt spid="4"/>
                                        </p:tgtEl>
                                        <p:attrNameLst>
                                          <p:attrName>style.visibility</p:attrName>
                                        </p:attrNameLst>
                                      </p:cBhvr>
                                      <p:to>
                                        <p:strVal val="hidden"/>
                                      </p:to>
                                    </p:set>
                                  </p:childTnLst>
                                </p:cTn>
                              </p:par>
                              <p:par>
                                <p:cTn id="21" presetID="45" presetClass="entr" presetSubtype="0" fill="hold" grpId="0" nodeType="withEffect">
                                  <p:stCondLst>
                                    <p:cond delay="20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anim calcmode="lin" valueType="num">
                                      <p:cBhvr>
                                        <p:cTn id="24" dur="500" fill="hold"/>
                                        <p:tgtEl>
                                          <p:spTgt spid="9"/>
                                        </p:tgtEl>
                                        <p:attrNameLst>
                                          <p:attrName>ppt_w</p:attrName>
                                        </p:attrNameLst>
                                      </p:cBhvr>
                                      <p:tavLst>
                                        <p:tav tm="0" fmla="#ppt_w*sin(2.5*pi*$)">
                                          <p:val>
                                            <p:fltVal val="0"/>
                                          </p:val>
                                        </p:tav>
                                        <p:tav tm="100000">
                                          <p:val>
                                            <p:fltVal val="1"/>
                                          </p:val>
                                        </p:tav>
                                      </p:tavLst>
                                    </p:anim>
                                    <p:anim calcmode="lin" valueType="num">
                                      <p:cBhvr>
                                        <p:cTn id="25" dur="500" fill="hold"/>
                                        <p:tgtEl>
                                          <p:spTgt spid="9"/>
                                        </p:tgtEl>
                                        <p:attrNameLst>
                                          <p:attrName>ppt_h</p:attrName>
                                        </p:attrNameLst>
                                      </p:cBhvr>
                                      <p:tavLst>
                                        <p:tav tm="0">
                                          <p:val>
                                            <p:strVal val="#ppt_h"/>
                                          </p:val>
                                        </p:tav>
                                        <p:tav tm="100000">
                                          <p:val>
                                            <p:strVal val="#ppt_h"/>
                                          </p:val>
                                        </p:tav>
                                      </p:tavLst>
                                    </p:anim>
                                  </p:childTnLst>
                                </p:cTn>
                              </p:par>
                              <p:par>
                                <p:cTn id="26" presetID="0" presetClass="path" presetSubtype="0" accel="50000" decel="50000" fill="hold" nodeType="withEffect">
                                  <p:stCondLst>
                                    <p:cond delay="0"/>
                                  </p:stCondLst>
                                  <p:childTnLst>
                                    <p:animMotion origin="layout" path="M 0 0 L 0.20892 -0.36215 " pathEditMode="relative" ptsTypes="AA">
                                      <p:cBhvr>
                                        <p:cTn id="27" dur="1000" fill="hold"/>
                                        <p:tgtEl>
                                          <p:spTgt spid="12"/>
                                        </p:tgtEl>
                                        <p:attrNameLst>
                                          <p:attrName>ppt_x</p:attrName>
                                          <p:attrName>ppt_y</p:attrName>
                                        </p:attrNameLst>
                                      </p:cBhvr>
                                    </p:animMotion>
                                  </p:childTnLst>
                                </p:cTn>
                              </p:par>
                              <p:par>
                                <p:cTn id="28" presetID="0" presetClass="path" presetSubtype="0" accel="50000" decel="50000" fill="hold" nodeType="withEffect">
                                  <p:stCondLst>
                                    <p:cond delay="300"/>
                                  </p:stCondLst>
                                  <p:childTnLst>
                                    <p:animMotion origin="layout" path="M 0 0 L 0.20892 -0.36215 " pathEditMode="relative" ptsTypes="AA">
                                      <p:cBhvr>
                                        <p:cTn id="29" dur="1000" fill="hold"/>
                                        <p:tgtEl>
                                          <p:spTgt spid="11"/>
                                        </p:tgtEl>
                                        <p:attrNameLst>
                                          <p:attrName>ppt_x</p:attrName>
                                          <p:attrName>ppt_y</p:attrName>
                                        </p:attrNameLst>
                                      </p:cBhvr>
                                    </p:animMotion>
                                  </p:childTnLst>
                                </p:cTn>
                              </p:par>
                              <p:par>
                                <p:cTn id="30" presetID="0" presetClass="path" presetSubtype="0" accel="50000" decel="50000" fill="hold" nodeType="withEffect">
                                  <p:stCondLst>
                                    <p:cond delay="600"/>
                                  </p:stCondLst>
                                  <p:childTnLst>
                                    <p:animMotion origin="layout" path="M 0 0 L 0.20892 -0.36215 " pathEditMode="relative" ptsTypes="AA">
                                      <p:cBhvr>
                                        <p:cTn id="31" dur="1000" fill="hold"/>
                                        <p:tgtEl>
                                          <p:spTgt spid="13"/>
                                        </p:tgtEl>
                                        <p:attrNameLst>
                                          <p:attrName>ppt_x</p:attrName>
                                          <p:attrName>ppt_y</p:attrName>
                                        </p:attrNameLst>
                                      </p:cBhvr>
                                    </p:animMotion>
                                  </p:childTnLst>
                                </p:cTn>
                              </p:par>
                              <p:par>
                                <p:cTn id="32" presetID="0" presetClass="path" presetSubtype="0" accel="50000" decel="50000" fill="hold" nodeType="withEffect">
                                  <p:stCondLst>
                                    <p:cond delay="1000"/>
                                  </p:stCondLst>
                                  <p:childTnLst>
                                    <p:animMotion origin="layout" path="M 0 0 L 0.20892 -0.36215 " pathEditMode="relative" ptsTypes="AA">
                                      <p:cBhvr>
                                        <p:cTn id="33" dur="1000" fill="hold"/>
                                        <p:tgtEl>
                                          <p:spTgt spid="16"/>
                                        </p:tgtEl>
                                        <p:attrNameLst>
                                          <p:attrName>ppt_x</p:attrName>
                                          <p:attrName>ppt_y</p:attrName>
                                        </p:attrNameLst>
                                      </p:cBhvr>
                                    </p:animMotion>
                                  </p:childTnLst>
                                </p:cTn>
                              </p:par>
                              <p:par>
                                <p:cTn id="34" presetID="0" presetClass="path" presetSubtype="0" accel="50000" decel="50000" fill="hold" nodeType="withEffect">
                                  <p:stCondLst>
                                    <p:cond delay="1300"/>
                                  </p:stCondLst>
                                  <p:childTnLst>
                                    <p:animMotion origin="layout" path="M 0 0 L 0.20892 -0.36215 " pathEditMode="relative" ptsTypes="AA">
                                      <p:cBhvr>
                                        <p:cTn id="35" dur="1000" fill="hold"/>
                                        <p:tgtEl>
                                          <p:spTgt spid="14"/>
                                        </p:tgtEl>
                                        <p:attrNameLst>
                                          <p:attrName>ppt_x</p:attrName>
                                          <p:attrName>ppt_y</p:attrName>
                                        </p:attrNameLst>
                                      </p:cBhvr>
                                    </p:animMotion>
                                  </p:childTnLst>
                                </p:cTn>
                              </p:par>
                              <p:par>
                                <p:cTn id="36" presetID="0" presetClass="path" presetSubtype="0" accel="50000" decel="50000" fill="hold" nodeType="withEffect">
                                  <p:stCondLst>
                                    <p:cond delay="1600"/>
                                  </p:stCondLst>
                                  <p:childTnLst>
                                    <p:animMotion origin="layout" path="M 0 0 L 0.20892 -0.36215 " pathEditMode="relative" ptsTypes="AA">
                                      <p:cBhvr>
                                        <p:cTn id="37" dur="1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ps-trend.png"/>
          <p:cNvPicPr>
            <a:picLocks noChangeAspect="1"/>
          </p:cNvPicPr>
          <p:nvPr/>
        </p:nvPicPr>
        <p:blipFill rotWithShape="1">
          <a:blip r:embed="rId3">
            <a:extLst>
              <a:ext uri="{28A0092B-C50C-407E-A947-70E740481C1C}">
                <a14:useLocalDpi xmlns:a14="http://schemas.microsoft.com/office/drawing/2010/main" val="0"/>
              </a:ext>
            </a:extLst>
          </a:blip>
          <a:srcRect l="25263" t="-1" r="30406" b="-3115"/>
          <a:stretch/>
        </p:blipFill>
        <p:spPr>
          <a:xfrm>
            <a:off x="6909838" y="2237736"/>
            <a:ext cx="2437464" cy="3189182"/>
          </a:xfrm>
          <a:prstGeom prst="rect">
            <a:avLst/>
          </a:prstGeom>
        </p:spPr>
      </p:pic>
      <p:pic>
        <p:nvPicPr>
          <p:cNvPr id="4" name="Picture 3" descr="dev-guy.png"/>
          <p:cNvPicPr>
            <a:picLocks noChangeAspect="1"/>
          </p:cNvPicPr>
          <p:nvPr/>
        </p:nvPicPr>
        <p:blipFill rotWithShape="1">
          <a:blip r:embed="rId4">
            <a:extLst>
              <a:ext uri="{28A0092B-C50C-407E-A947-70E740481C1C}">
                <a14:useLocalDpi xmlns:a14="http://schemas.microsoft.com/office/drawing/2010/main" val="0"/>
              </a:ext>
            </a:extLst>
          </a:blip>
          <a:srcRect l="30876" t="6123" r="23301"/>
          <a:stretch/>
        </p:blipFill>
        <p:spPr>
          <a:xfrm>
            <a:off x="5348279" y="2256842"/>
            <a:ext cx="2596022" cy="2991628"/>
          </a:xfrm>
          <a:prstGeom prst="rect">
            <a:avLst/>
          </a:prstGeom>
        </p:spPr>
      </p:pic>
      <p:grpSp>
        <p:nvGrpSpPr>
          <p:cNvPr id="7" name="Group 6"/>
          <p:cNvGrpSpPr/>
          <p:nvPr/>
        </p:nvGrpSpPr>
        <p:grpSpPr>
          <a:xfrm>
            <a:off x="-2151206" y="338580"/>
            <a:ext cx="4298740" cy="3626584"/>
            <a:chOff x="-2387144" y="1922466"/>
            <a:chExt cx="5143613" cy="4339353"/>
          </a:xfrm>
        </p:grpSpPr>
        <p:pic>
          <p:nvPicPr>
            <p:cNvPr id="6" name="Picture 5" descr="agility-trend.png"/>
            <p:cNvPicPr>
              <a:picLocks noChangeAspect="1"/>
            </p:cNvPicPr>
            <p:nvPr/>
          </p:nvPicPr>
          <p:blipFill rotWithShape="1">
            <a:blip r:embed="rId5">
              <a:extLst>
                <a:ext uri="{28A0092B-C50C-407E-A947-70E740481C1C}">
                  <a14:useLocalDpi xmlns:a14="http://schemas.microsoft.com/office/drawing/2010/main" val="0"/>
                </a:ext>
              </a:extLst>
            </a:blip>
            <a:srcRect l="30875"/>
            <a:stretch/>
          </p:blipFill>
          <p:spPr>
            <a:xfrm>
              <a:off x="-1546590" y="1922466"/>
              <a:ext cx="4303059" cy="3501594"/>
            </a:xfrm>
            <a:prstGeom prst="rect">
              <a:avLst/>
            </a:prstGeom>
          </p:spPr>
        </p:pic>
        <p:pic>
          <p:nvPicPr>
            <p:cNvPr id="358" name="Picture 357" descr="agility-trend.png"/>
            <p:cNvPicPr>
              <a:picLocks noChangeAspect="1"/>
            </p:cNvPicPr>
            <p:nvPr/>
          </p:nvPicPr>
          <p:blipFill rotWithShape="1">
            <a:blip r:embed="rId5">
              <a:extLst>
                <a:ext uri="{28A0092B-C50C-407E-A947-70E740481C1C}">
                  <a14:useLocalDpi xmlns:a14="http://schemas.microsoft.com/office/drawing/2010/main" val="0"/>
                </a:ext>
              </a:extLst>
            </a:blip>
            <a:srcRect l="30875"/>
            <a:stretch/>
          </p:blipFill>
          <p:spPr>
            <a:xfrm>
              <a:off x="-2387144" y="1991230"/>
              <a:ext cx="4303059" cy="3501594"/>
            </a:xfrm>
            <a:prstGeom prst="rect">
              <a:avLst/>
            </a:prstGeom>
          </p:spPr>
        </p:pic>
        <p:pic>
          <p:nvPicPr>
            <p:cNvPr id="360" name="Picture 359" descr="agility-trend.png"/>
            <p:cNvPicPr>
              <a:picLocks noChangeAspect="1"/>
            </p:cNvPicPr>
            <p:nvPr/>
          </p:nvPicPr>
          <p:blipFill rotWithShape="1">
            <a:blip r:embed="rId5">
              <a:extLst>
                <a:ext uri="{28A0092B-C50C-407E-A947-70E740481C1C}">
                  <a14:useLocalDpi xmlns:a14="http://schemas.microsoft.com/office/drawing/2010/main" val="0"/>
                </a:ext>
              </a:extLst>
            </a:blip>
            <a:srcRect l="30875"/>
            <a:stretch/>
          </p:blipFill>
          <p:spPr>
            <a:xfrm>
              <a:off x="-1584785" y="2760225"/>
              <a:ext cx="4303059" cy="3501594"/>
            </a:xfrm>
            <a:prstGeom prst="rect">
              <a:avLst/>
            </a:prstGeom>
          </p:spPr>
        </p:pic>
      </p:grpSp>
      <p:pic>
        <p:nvPicPr>
          <p:cNvPr id="9" name="Picture 8" descr="big-data-trend.png"/>
          <p:cNvPicPr>
            <a:picLocks noChangeAspect="1"/>
          </p:cNvPicPr>
          <p:nvPr/>
        </p:nvPicPr>
        <p:blipFill rotWithShape="1">
          <a:blip r:embed="rId6">
            <a:extLst>
              <a:ext uri="{28A0092B-C50C-407E-A947-70E740481C1C}">
                <a14:useLocalDpi xmlns:a14="http://schemas.microsoft.com/office/drawing/2010/main" val="0"/>
              </a:ext>
            </a:extLst>
          </a:blip>
          <a:srcRect l="26973" r="32970"/>
          <a:stretch/>
        </p:blipFill>
        <p:spPr>
          <a:xfrm>
            <a:off x="2051743" y="2554747"/>
            <a:ext cx="1918284" cy="2693722"/>
          </a:xfrm>
          <a:prstGeom prst="rect">
            <a:avLst/>
          </a:prstGeom>
        </p:spPr>
      </p:pic>
      <p:pic>
        <p:nvPicPr>
          <p:cNvPr id="10" name="Picture 9" descr="Mobile-trend.png"/>
          <p:cNvPicPr>
            <a:picLocks noChangeAspect="1"/>
          </p:cNvPicPr>
          <p:nvPr/>
        </p:nvPicPr>
        <p:blipFill rotWithShape="1">
          <a:blip r:embed="rId7">
            <a:extLst>
              <a:ext uri="{28A0092B-C50C-407E-A947-70E740481C1C}">
                <a14:useLocalDpi xmlns:a14="http://schemas.microsoft.com/office/drawing/2010/main" val="0"/>
              </a:ext>
            </a:extLst>
          </a:blip>
          <a:srcRect l="30990" t="2449" r="29380"/>
          <a:stretch/>
        </p:blipFill>
        <p:spPr>
          <a:xfrm>
            <a:off x="3842017" y="1844552"/>
            <a:ext cx="2587269" cy="3582366"/>
          </a:xfrm>
          <a:prstGeom prst="rect">
            <a:avLst/>
          </a:prstGeom>
        </p:spPr>
      </p:pic>
      <p:pic>
        <p:nvPicPr>
          <p:cNvPr id="13" name="Picture 12" descr="cloud-trend.png"/>
          <p:cNvPicPr>
            <a:picLocks noChangeAspect="1"/>
          </p:cNvPicPr>
          <p:nvPr/>
        </p:nvPicPr>
        <p:blipFill rotWithShape="1">
          <a:blip r:embed="rId8">
            <a:extLst>
              <a:ext uri="{28A0092B-C50C-407E-A947-70E740481C1C}">
                <a14:useLocalDpi xmlns:a14="http://schemas.microsoft.com/office/drawing/2010/main" val="0"/>
              </a:ext>
            </a:extLst>
          </a:blip>
          <a:srcRect t="22236" b="25306"/>
          <a:stretch/>
        </p:blipFill>
        <p:spPr>
          <a:xfrm>
            <a:off x="1337695" y="0"/>
            <a:ext cx="6606606" cy="1949455"/>
          </a:xfrm>
          <a:prstGeom prst="rect">
            <a:avLst/>
          </a:prstGeom>
        </p:spPr>
      </p:pic>
      <p:pic>
        <p:nvPicPr>
          <p:cNvPr id="8" name="Picture 7" descr="social-trend.png"/>
          <p:cNvPicPr>
            <a:picLocks noChangeAspect="1"/>
          </p:cNvPicPr>
          <p:nvPr/>
        </p:nvPicPr>
        <p:blipFill rotWithShape="1">
          <a:blip r:embed="rId9">
            <a:extLst>
              <a:ext uri="{28A0092B-C50C-407E-A947-70E740481C1C}">
                <a14:useLocalDpi xmlns:a14="http://schemas.microsoft.com/office/drawing/2010/main" val="0"/>
              </a:ext>
            </a:extLst>
          </a:blip>
          <a:srcRect l="9182" r="52597"/>
          <a:stretch/>
        </p:blipFill>
        <p:spPr>
          <a:xfrm>
            <a:off x="85127" y="2260731"/>
            <a:ext cx="2053579" cy="3022264"/>
          </a:xfrm>
          <a:prstGeom prst="rect">
            <a:avLst/>
          </a:prstGeom>
        </p:spPr>
      </p:pic>
      <p:pic>
        <p:nvPicPr>
          <p:cNvPr id="15" name="Picture 14"/>
          <p:cNvPicPr>
            <a:picLocks noChangeAspect="1"/>
          </p:cNvPicPr>
          <p:nvPr/>
        </p:nvPicPr>
        <p:blipFill rotWithShape="1">
          <a:blip r:embed="rId10">
            <a:extLst>
              <a:ext uri="{28A0092B-C50C-407E-A947-70E740481C1C}">
                <a14:useLocalDpi xmlns:a14="http://schemas.microsoft.com/office/drawing/2010/main" val="0"/>
              </a:ext>
            </a:extLst>
          </a:blip>
          <a:srcRect b="43204"/>
          <a:stretch/>
        </p:blipFill>
        <p:spPr>
          <a:xfrm>
            <a:off x="1280421" y="130449"/>
            <a:ext cx="6667981" cy="2130282"/>
          </a:xfrm>
          <a:prstGeom prst="rect">
            <a:avLst/>
          </a:prstGeom>
        </p:spPr>
      </p:pic>
      <p:pic>
        <p:nvPicPr>
          <p:cNvPr id="29" name="Picture 28" descr="ops-hi-five.jpg"/>
          <p:cNvPicPr>
            <a:picLocks noChangeAspect="1"/>
          </p:cNvPicPr>
          <p:nvPr/>
        </p:nvPicPr>
        <p:blipFill rotWithShape="1">
          <a:blip r:embed="rId11">
            <a:alphaModFix/>
            <a:extLst>
              <a:ext uri="{28A0092B-C50C-407E-A947-70E740481C1C}">
                <a14:useLocalDpi xmlns:a14="http://schemas.microsoft.com/office/drawing/2010/main" val="0"/>
              </a:ext>
            </a:extLst>
          </a:blip>
          <a:srcRect l="41001" t="10399" r="41082" b="49239"/>
          <a:stretch/>
        </p:blipFill>
        <p:spPr>
          <a:xfrm>
            <a:off x="6909838" y="2151872"/>
            <a:ext cx="819760" cy="1038786"/>
          </a:xfrm>
          <a:prstGeom prst="rect">
            <a:avLst/>
          </a:prstGeom>
        </p:spPr>
      </p:pic>
    </p:spTree>
    <p:extLst>
      <p:ext uri="{BB962C8B-B14F-4D97-AF65-F5344CB8AC3E}">
        <p14:creationId xmlns:p14="http://schemas.microsoft.com/office/powerpoint/2010/main" val="38952086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2"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0-#ppt_w/2"/>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1" presetClass="entr" presetSubtype="0" fill="hold" nodeType="afterEffect">
                                  <p:stCondLst>
                                    <p:cond delay="100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46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151206" y="338580"/>
            <a:ext cx="4298740" cy="3626584"/>
            <a:chOff x="-2387144" y="1922466"/>
            <a:chExt cx="5143613" cy="4339353"/>
          </a:xfrm>
        </p:grpSpPr>
        <p:pic>
          <p:nvPicPr>
            <p:cNvPr id="6" name="Picture 5" descr="agility-trend.png"/>
            <p:cNvPicPr>
              <a:picLocks noChangeAspect="1"/>
            </p:cNvPicPr>
            <p:nvPr/>
          </p:nvPicPr>
          <p:blipFill rotWithShape="1">
            <a:blip r:embed="rId3">
              <a:extLst>
                <a:ext uri="{28A0092B-C50C-407E-A947-70E740481C1C}">
                  <a14:useLocalDpi xmlns:a14="http://schemas.microsoft.com/office/drawing/2010/main" val="0"/>
                </a:ext>
              </a:extLst>
            </a:blip>
            <a:srcRect l="30875"/>
            <a:stretch/>
          </p:blipFill>
          <p:spPr>
            <a:xfrm>
              <a:off x="-1546590" y="1922466"/>
              <a:ext cx="4303059" cy="3501594"/>
            </a:xfrm>
            <a:prstGeom prst="rect">
              <a:avLst/>
            </a:prstGeom>
          </p:spPr>
        </p:pic>
        <p:pic>
          <p:nvPicPr>
            <p:cNvPr id="358" name="Picture 357" descr="agility-trend.png"/>
            <p:cNvPicPr>
              <a:picLocks noChangeAspect="1"/>
            </p:cNvPicPr>
            <p:nvPr/>
          </p:nvPicPr>
          <p:blipFill rotWithShape="1">
            <a:blip r:embed="rId3">
              <a:extLst>
                <a:ext uri="{28A0092B-C50C-407E-A947-70E740481C1C}">
                  <a14:useLocalDpi xmlns:a14="http://schemas.microsoft.com/office/drawing/2010/main" val="0"/>
                </a:ext>
              </a:extLst>
            </a:blip>
            <a:srcRect l="30875"/>
            <a:stretch/>
          </p:blipFill>
          <p:spPr>
            <a:xfrm>
              <a:off x="-2387144" y="1991230"/>
              <a:ext cx="4303059" cy="3501594"/>
            </a:xfrm>
            <a:prstGeom prst="rect">
              <a:avLst/>
            </a:prstGeom>
          </p:spPr>
        </p:pic>
        <p:pic>
          <p:nvPicPr>
            <p:cNvPr id="360" name="Picture 359" descr="agility-trend.png"/>
            <p:cNvPicPr>
              <a:picLocks noChangeAspect="1"/>
            </p:cNvPicPr>
            <p:nvPr/>
          </p:nvPicPr>
          <p:blipFill rotWithShape="1">
            <a:blip r:embed="rId3">
              <a:extLst>
                <a:ext uri="{28A0092B-C50C-407E-A947-70E740481C1C}">
                  <a14:useLocalDpi xmlns:a14="http://schemas.microsoft.com/office/drawing/2010/main" val="0"/>
                </a:ext>
              </a:extLst>
            </a:blip>
            <a:srcRect l="30875"/>
            <a:stretch/>
          </p:blipFill>
          <p:spPr>
            <a:xfrm>
              <a:off x="-1584785" y="2760225"/>
              <a:ext cx="4303059" cy="3501594"/>
            </a:xfrm>
            <a:prstGeom prst="rect">
              <a:avLst/>
            </a:prstGeom>
          </p:spPr>
        </p:pic>
      </p:grpSp>
      <p:grpSp>
        <p:nvGrpSpPr>
          <p:cNvPr id="3" name="Group 2"/>
          <p:cNvGrpSpPr/>
          <p:nvPr/>
        </p:nvGrpSpPr>
        <p:grpSpPr>
          <a:xfrm>
            <a:off x="1280421" y="0"/>
            <a:ext cx="6667981" cy="2260731"/>
            <a:chOff x="1280421" y="0"/>
            <a:chExt cx="6667981" cy="2260731"/>
          </a:xfrm>
        </p:grpSpPr>
        <p:pic>
          <p:nvPicPr>
            <p:cNvPr id="13" name="Picture 12" descr="cloud-trend.png"/>
            <p:cNvPicPr>
              <a:picLocks noChangeAspect="1"/>
            </p:cNvPicPr>
            <p:nvPr/>
          </p:nvPicPr>
          <p:blipFill rotWithShape="1">
            <a:blip r:embed="rId4">
              <a:extLst>
                <a:ext uri="{28A0092B-C50C-407E-A947-70E740481C1C}">
                  <a14:useLocalDpi xmlns:a14="http://schemas.microsoft.com/office/drawing/2010/main" val="0"/>
                </a:ext>
              </a:extLst>
            </a:blip>
            <a:srcRect t="22236" b="25306"/>
            <a:stretch/>
          </p:blipFill>
          <p:spPr>
            <a:xfrm>
              <a:off x="1337695" y="0"/>
              <a:ext cx="6606606" cy="1949455"/>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b="43204"/>
            <a:stretch/>
          </p:blipFill>
          <p:spPr>
            <a:xfrm>
              <a:off x="1280421" y="130449"/>
              <a:ext cx="6667981" cy="2130282"/>
            </a:xfrm>
            <a:prstGeom prst="rect">
              <a:avLst/>
            </a:prstGeom>
          </p:spPr>
        </p:pic>
      </p:grpSp>
      <p:grpSp>
        <p:nvGrpSpPr>
          <p:cNvPr id="14" name="Group 13"/>
          <p:cNvGrpSpPr/>
          <p:nvPr/>
        </p:nvGrpSpPr>
        <p:grpSpPr>
          <a:xfrm>
            <a:off x="85127" y="1844552"/>
            <a:ext cx="9262175" cy="3582366"/>
            <a:chOff x="85127" y="1844552"/>
            <a:chExt cx="9262175" cy="3582366"/>
          </a:xfrm>
        </p:grpSpPr>
        <p:pic>
          <p:nvPicPr>
            <p:cNvPr id="19" name="Picture 18" descr="social-trend.png"/>
            <p:cNvPicPr>
              <a:picLocks noChangeAspect="1"/>
            </p:cNvPicPr>
            <p:nvPr/>
          </p:nvPicPr>
          <p:blipFill rotWithShape="1">
            <a:blip r:embed="rId6">
              <a:extLst>
                <a:ext uri="{28A0092B-C50C-407E-A947-70E740481C1C}">
                  <a14:useLocalDpi xmlns:a14="http://schemas.microsoft.com/office/drawing/2010/main" val="0"/>
                </a:ext>
              </a:extLst>
            </a:blip>
            <a:srcRect l="9182" r="52597"/>
            <a:stretch/>
          </p:blipFill>
          <p:spPr>
            <a:xfrm>
              <a:off x="85127" y="2260731"/>
              <a:ext cx="2053579" cy="3022264"/>
            </a:xfrm>
            <a:prstGeom prst="rect">
              <a:avLst/>
            </a:prstGeom>
          </p:spPr>
        </p:pic>
        <p:grpSp>
          <p:nvGrpSpPr>
            <p:cNvPr id="2" name="Group 1"/>
            <p:cNvGrpSpPr/>
            <p:nvPr/>
          </p:nvGrpSpPr>
          <p:grpSpPr>
            <a:xfrm>
              <a:off x="2051743" y="1844552"/>
              <a:ext cx="7295559" cy="3582366"/>
              <a:chOff x="2051743" y="1844552"/>
              <a:chExt cx="7295559" cy="3582366"/>
            </a:xfrm>
          </p:grpSpPr>
          <p:pic>
            <p:nvPicPr>
              <p:cNvPr id="5" name="Picture 4" descr="ops-trend.png"/>
              <p:cNvPicPr>
                <a:picLocks noChangeAspect="1"/>
              </p:cNvPicPr>
              <p:nvPr/>
            </p:nvPicPr>
            <p:blipFill rotWithShape="1">
              <a:blip r:embed="rId7">
                <a:extLst>
                  <a:ext uri="{28A0092B-C50C-407E-A947-70E740481C1C}">
                    <a14:useLocalDpi xmlns:a14="http://schemas.microsoft.com/office/drawing/2010/main" val="0"/>
                  </a:ext>
                </a:extLst>
              </a:blip>
              <a:srcRect l="25263" t="-1" r="30406" b="-3115"/>
              <a:stretch/>
            </p:blipFill>
            <p:spPr>
              <a:xfrm>
                <a:off x="6909838" y="2237736"/>
                <a:ext cx="2437464" cy="3189182"/>
              </a:xfrm>
              <a:prstGeom prst="rect">
                <a:avLst/>
              </a:prstGeom>
            </p:spPr>
          </p:pic>
          <p:pic>
            <p:nvPicPr>
              <p:cNvPr id="4" name="Picture 3" descr="dev-guy.png"/>
              <p:cNvPicPr>
                <a:picLocks noChangeAspect="1"/>
              </p:cNvPicPr>
              <p:nvPr/>
            </p:nvPicPr>
            <p:blipFill rotWithShape="1">
              <a:blip r:embed="rId8">
                <a:extLst>
                  <a:ext uri="{28A0092B-C50C-407E-A947-70E740481C1C}">
                    <a14:useLocalDpi xmlns:a14="http://schemas.microsoft.com/office/drawing/2010/main" val="0"/>
                  </a:ext>
                </a:extLst>
              </a:blip>
              <a:srcRect l="30876" t="6123" r="23301"/>
              <a:stretch/>
            </p:blipFill>
            <p:spPr>
              <a:xfrm>
                <a:off x="5348279" y="2256842"/>
                <a:ext cx="2596022" cy="2991628"/>
              </a:xfrm>
              <a:prstGeom prst="rect">
                <a:avLst/>
              </a:prstGeom>
            </p:spPr>
          </p:pic>
          <p:pic>
            <p:nvPicPr>
              <p:cNvPr id="9" name="Picture 8" descr="big-data-trend.png"/>
              <p:cNvPicPr>
                <a:picLocks noChangeAspect="1"/>
              </p:cNvPicPr>
              <p:nvPr/>
            </p:nvPicPr>
            <p:blipFill rotWithShape="1">
              <a:blip r:embed="rId9">
                <a:extLst>
                  <a:ext uri="{28A0092B-C50C-407E-A947-70E740481C1C}">
                    <a14:useLocalDpi xmlns:a14="http://schemas.microsoft.com/office/drawing/2010/main" val="0"/>
                  </a:ext>
                </a:extLst>
              </a:blip>
              <a:srcRect l="26973" r="32970"/>
              <a:stretch/>
            </p:blipFill>
            <p:spPr>
              <a:xfrm>
                <a:off x="2051743" y="2554747"/>
                <a:ext cx="1918284" cy="2693722"/>
              </a:xfrm>
              <a:prstGeom prst="rect">
                <a:avLst/>
              </a:prstGeom>
            </p:spPr>
          </p:pic>
          <p:pic>
            <p:nvPicPr>
              <p:cNvPr id="10" name="Picture 9" descr="Mobile-trend.png"/>
              <p:cNvPicPr>
                <a:picLocks noChangeAspect="1"/>
              </p:cNvPicPr>
              <p:nvPr/>
            </p:nvPicPr>
            <p:blipFill rotWithShape="1">
              <a:blip r:embed="rId10">
                <a:extLst>
                  <a:ext uri="{28A0092B-C50C-407E-A947-70E740481C1C}">
                    <a14:useLocalDpi xmlns:a14="http://schemas.microsoft.com/office/drawing/2010/main" val="0"/>
                  </a:ext>
                </a:extLst>
              </a:blip>
              <a:srcRect l="30990" t="2449" r="29380"/>
              <a:stretch/>
            </p:blipFill>
            <p:spPr>
              <a:xfrm>
                <a:off x="3842017" y="1844552"/>
                <a:ext cx="2587269" cy="3582366"/>
              </a:xfrm>
              <a:prstGeom prst="rect">
                <a:avLst/>
              </a:prstGeom>
            </p:spPr>
          </p:pic>
          <p:pic>
            <p:nvPicPr>
              <p:cNvPr id="29" name="Picture 28" descr="ops-hi-five.jpg"/>
              <p:cNvPicPr>
                <a:picLocks noChangeAspect="1"/>
              </p:cNvPicPr>
              <p:nvPr/>
            </p:nvPicPr>
            <p:blipFill rotWithShape="1">
              <a:blip r:embed="rId11">
                <a:alphaModFix/>
                <a:extLst>
                  <a:ext uri="{28A0092B-C50C-407E-A947-70E740481C1C}">
                    <a14:useLocalDpi xmlns:a14="http://schemas.microsoft.com/office/drawing/2010/main" val="0"/>
                  </a:ext>
                </a:extLst>
              </a:blip>
              <a:srcRect l="41001" t="10399" r="41082" b="49239"/>
              <a:stretch/>
            </p:blipFill>
            <p:spPr>
              <a:xfrm>
                <a:off x="6909838" y="2151872"/>
                <a:ext cx="819760" cy="1038786"/>
              </a:xfrm>
              <a:prstGeom prst="rect">
                <a:avLst/>
              </a:prstGeom>
            </p:spPr>
          </p:pic>
        </p:grpSp>
      </p:grpSp>
      <p:sp>
        <p:nvSpPr>
          <p:cNvPr id="12" name="Rectangle 11"/>
          <p:cNvSpPr/>
          <p:nvPr/>
        </p:nvSpPr>
        <p:spPr>
          <a:xfrm>
            <a:off x="0" y="-17003"/>
            <a:ext cx="9144000" cy="51435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ew-relic-logo-thin-white-center.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96734" y="1079714"/>
            <a:ext cx="3732552" cy="2984072"/>
          </a:xfrm>
          <a:prstGeom prst="rect">
            <a:avLst/>
          </a:prstGeom>
        </p:spPr>
      </p:pic>
    </p:spTree>
    <p:extLst>
      <p:ext uri="{BB962C8B-B14F-4D97-AF65-F5344CB8AC3E}">
        <p14:creationId xmlns:p14="http://schemas.microsoft.com/office/powerpoint/2010/main" val="374046157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9.21715E-7 -2.04566E-6 L 0.00104 0.1083 " pathEditMode="relative" rAng="0" ptsTypes="AA">
                                      <p:cBhvr>
                                        <p:cTn id="6" dur="2000" fill="hold"/>
                                        <p:tgtEl>
                                          <p:spTgt spid="14"/>
                                        </p:tgtEl>
                                        <p:attrNameLst>
                                          <p:attrName>ppt_x</p:attrName>
                                          <p:attrName>ppt_y</p:attrName>
                                        </p:attrNameLst>
                                      </p:cBhvr>
                                      <p:rCtr x="52" y="5400"/>
                                    </p:animMotion>
                                  </p:childTnLst>
                                </p:cTn>
                              </p:par>
                              <p:par>
                                <p:cTn id="7" presetID="0" presetClass="path" presetSubtype="0" accel="50000" decel="50000" fill="hold" nodeType="withEffect">
                                  <p:stCondLst>
                                    <p:cond delay="0"/>
                                  </p:stCondLst>
                                  <p:childTnLst>
                                    <p:animMotion origin="layout" path="M 1.04149E-7 4.71768E-6 L 1.04149E-7 -0.05338 " pathEditMode="relative" rAng="0" ptsTypes="AA">
                                      <p:cBhvr>
                                        <p:cTn id="8" dur="2000" fill="hold"/>
                                        <p:tgtEl>
                                          <p:spTgt spid="3"/>
                                        </p:tgtEl>
                                        <p:attrNameLst>
                                          <p:attrName>ppt_x</p:attrName>
                                          <p:attrName>ppt_y</p:attrName>
                                        </p:attrNameLst>
                                      </p:cBhvr>
                                      <p:rCtr x="0" y="-2684"/>
                                    </p:animMotion>
                                  </p:childTnLst>
                                </p:cTn>
                              </p:par>
                              <p:par>
                                <p:cTn id="9" presetID="0" presetClass="path" presetSubtype="0" accel="50000" decel="50000" fill="hold" nodeType="withEffect">
                                  <p:stCondLst>
                                    <p:cond delay="0"/>
                                  </p:stCondLst>
                                  <p:childTnLst>
                                    <p:animMotion origin="layout" path="M -8.29717E-7 4.36902E-6 L -0.0342 0.06078 " pathEditMode="relative" ptsTypes="AA">
                                      <p:cBhvr>
                                        <p:cTn id="10" dur="2000" fill="hold"/>
                                        <p:tgtEl>
                                          <p:spTgt spid="7"/>
                                        </p:tgtEl>
                                        <p:attrNameLst>
                                          <p:attrName>ppt_x</p:attrName>
                                          <p:attrName>ppt_y</p:attrName>
                                        </p:attrNameLst>
                                      </p:cBhvr>
                                    </p:animMotion>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53"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2000" fill="hold"/>
                                        <p:tgtEl>
                                          <p:spTgt spid="11"/>
                                        </p:tgtEl>
                                        <p:attrNameLst>
                                          <p:attrName>ppt_w</p:attrName>
                                        </p:attrNameLst>
                                      </p:cBhvr>
                                      <p:tavLst>
                                        <p:tav tm="0">
                                          <p:val>
                                            <p:fltVal val="0"/>
                                          </p:val>
                                        </p:tav>
                                        <p:tav tm="100000">
                                          <p:val>
                                            <p:strVal val="#ppt_w"/>
                                          </p:val>
                                        </p:tav>
                                      </p:tavLst>
                                    </p:anim>
                                    <p:anim calcmode="lin" valueType="num">
                                      <p:cBhvr>
                                        <p:cTn id="17" dur="2000" fill="hold"/>
                                        <p:tgtEl>
                                          <p:spTgt spid="11"/>
                                        </p:tgtEl>
                                        <p:attrNameLst>
                                          <p:attrName>ppt_h</p:attrName>
                                        </p:attrNameLst>
                                      </p:cBhvr>
                                      <p:tavLst>
                                        <p:tav tm="0">
                                          <p:val>
                                            <p:fltVal val="0"/>
                                          </p:val>
                                        </p:tav>
                                        <p:tav tm="100000">
                                          <p:val>
                                            <p:strVal val="#ppt_h"/>
                                          </p:val>
                                        </p:tav>
                                      </p:tavLst>
                                    </p:anim>
                                    <p:animEffect transition="in" filter="fade">
                                      <p:cBhvr>
                                        <p:cTn id="1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72126" y="1546152"/>
            <a:ext cx="4450463" cy="2346402"/>
            <a:chOff x="2272126" y="1749348"/>
            <a:chExt cx="4450463" cy="2346402"/>
          </a:xfrm>
        </p:grpSpPr>
        <p:cxnSp>
          <p:nvCxnSpPr>
            <p:cNvPr id="118" name="Straight Connector 117"/>
            <p:cNvCxnSpPr/>
            <p:nvPr/>
          </p:nvCxnSpPr>
          <p:spPr>
            <a:xfrm flipV="1">
              <a:off x="2272126" y="4095529"/>
              <a:ext cx="4450463" cy="221"/>
            </a:xfrm>
            <a:prstGeom prst="line">
              <a:avLst/>
            </a:prstGeom>
            <a:noFill/>
            <a:ln w="76200" cap="rnd" cmpd="sng">
              <a:solidFill>
                <a:schemeClr val="bg1">
                  <a:lumMod val="85000"/>
                </a:schemeClr>
              </a:solidFill>
              <a:prstDash val="solid"/>
              <a:miter lim="800000"/>
              <a:headEnd/>
              <a:tailEnd/>
            </a:ln>
          </p:spPr>
        </p:cxnSp>
        <p:cxnSp>
          <p:nvCxnSpPr>
            <p:cNvPr id="115" name="Straight Connector 114"/>
            <p:cNvCxnSpPr/>
            <p:nvPr/>
          </p:nvCxnSpPr>
          <p:spPr>
            <a:xfrm flipV="1">
              <a:off x="2334969" y="1749348"/>
              <a:ext cx="2033404" cy="2238030"/>
            </a:xfrm>
            <a:prstGeom prst="line">
              <a:avLst/>
            </a:prstGeom>
            <a:noFill/>
            <a:ln w="76200" cap="rnd" cmpd="sng">
              <a:solidFill>
                <a:schemeClr val="bg1">
                  <a:lumMod val="85000"/>
                </a:schemeClr>
              </a:solidFill>
              <a:prstDash val="solid"/>
              <a:miter lim="800000"/>
              <a:headEnd/>
              <a:tailEnd/>
            </a:ln>
          </p:spPr>
        </p:cxnSp>
        <p:cxnSp>
          <p:nvCxnSpPr>
            <p:cNvPr id="116" name="Straight Connector 115"/>
            <p:cNvCxnSpPr/>
            <p:nvPr/>
          </p:nvCxnSpPr>
          <p:spPr>
            <a:xfrm flipH="1" flipV="1">
              <a:off x="4465610" y="1749348"/>
              <a:ext cx="2169872" cy="2237809"/>
            </a:xfrm>
            <a:prstGeom prst="line">
              <a:avLst/>
            </a:prstGeom>
            <a:noFill/>
            <a:ln w="76200" cap="rnd" cmpd="sng">
              <a:solidFill>
                <a:schemeClr val="bg1">
                  <a:lumMod val="85000"/>
                </a:schemeClr>
              </a:solidFill>
              <a:prstDash val="solid"/>
              <a:miter lim="800000"/>
              <a:headEnd/>
              <a:tailEnd/>
            </a:ln>
          </p:spPr>
        </p:cxnSp>
        <p:sp>
          <p:nvSpPr>
            <p:cNvPr id="10" name="Rectangle 9"/>
            <p:cNvSpPr/>
            <p:nvPr/>
          </p:nvSpPr>
          <p:spPr>
            <a:xfrm>
              <a:off x="3705203" y="3620292"/>
              <a:ext cx="1544012" cy="300082"/>
            </a:xfrm>
            <a:prstGeom prst="rect">
              <a:avLst/>
            </a:prstGeom>
          </p:spPr>
          <p:txBody>
            <a:bodyPr wrap="none">
              <a:spAutoFit/>
            </a:bodyPr>
            <a:lstStyle/>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 Customer Value</a:t>
              </a:r>
              <a:endPar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endParaRPr>
            </a:p>
          </p:txBody>
        </p:sp>
        <p:grpSp>
          <p:nvGrpSpPr>
            <p:cNvPr id="137" name="Group 136"/>
            <p:cNvGrpSpPr/>
            <p:nvPr/>
          </p:nvGrpSpPr>
          <p:grpSpPr>
            <a:xfrm>
              <a:off x="3528719" y="2927910"/>
              <a:ext cx="1974962" cy="693796"/>
              <a:chOff x="4367213" y="1698625"/>
              <a:chExt cx="2386012" cy="838200"/>
            </a:xfrm>
          </p:grpSpPr>
          <p:sp>
            <p:nvSpPr>
              <p:cNvPr id="138" name="Freeform 55"/>
              <p:cNvSpPr>
                <a:spLocks noChangeArrowheads="1"/>
              </p:cNvSpPr>
              <p:nvPr/>
            </p:nvSpPr>
            <p:spPr bwMode="auto">
              <a:xfrm>
                <a:off x="4367213" y="1762125"/>
                <a:ext cx="1020762" cy="633413"/>
              </a:xfrm>
              <a:custGeom>
                <a:avLst/>
                <a:gdLst>
                  <a:gd name="T0" fmla="*/ 2834 w 2835"/>
                  <a:gd name="T1" fmla="*/ 1118 h 1760"/>
                  <a:gd name="T2" fmla="*/ 2834 w 2835"/>
                  <a:gd name="T3" fmla="*/ 1662 h 1760"/>
                  <a:gd name="T4" fmla="*/ 2736 w 2835"/>
                  <a:gd name="T5" fmla="*/ 1759 h 1760"/>
                  <a:gd name="T6" fmla="*/ 98 w 2835"/>
                  <a:gd name="T7" fmla="*/ 1759 h 1760"/>
                  <a:gd name="T8" fmla="*/ 0 w 2835"/>
                  <a:gd name="T9" fmla="*/ 1662 h 1760"/>
                  <a:gd name="T10" fmla="*/ 0 w 2835"/>
                  <a:gd name="T11" fmla="*/ 98 h 1760"/>
                  <a:gd name="T12" fmla="*/ 98 w 2835"/>
                  <a:gd name="T13" fmla="*/ 0 h 1760"/>
                  <a:gd name="T14" fmla="*/ 2335 w 2835"/>
                  <a:gd name="T15" fmla="*/ 0 h 1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5" h="1760">
                    <a:moveTo>
                      <a:pt x="2834" y="1118"/>
                    </a:moveTo>
                    <a:lnTo>
                      <a:pt x="2834" y="1662"/>
                    </a:lnTo>
                    <a:cubicBezTo>
                      <a:pt x="2834" y="1715"/>
                      <a:pt x="2790" y="1759"/>
                      <a:pt x="2736" y="1759"/>
                    </a:cubicBezTo>
                    <a:lnTo>
                      <a:pt x="98" y="1759"/>
                    </a:lnTo>
                    <a:cubicBezTo>
                      <a:pt x="44" y="1759"/>
                      <a:pt x="0" y="1715"/>
                      <a:pt x="0" y="1662"/>
                    </a:cubicBezTo>
                    <a:lnTo>
                      <a:pt x="0" y="98"/>
                    </a:lnTo>
                    <a:cubicBezTo>
                      <a:pt x="0" y="44"/>
                      <a:pt x="44" y="0"/>
                      <a:pt x="98" y="0"/>
                    </a:cubicBezTo>
                    <a:lnTo>
                      <a:pt x="2335" y="0"/>
                    </a:lnTo>
                  </a:path>
                </a:pathLst>
              </a:custGeom>
              <a:noFill/>
              <a:ln w="12700" cap="flat"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9" name="Freeform 56"/>
              <p:cNvSpPr>
                <a:spLocks noChangeArrowheads="1"/>
              </p:cNvSpPr>
              <p:nvPr/>
            </p:nvSpPr>
            <p:spPr bwMode="auto">
              <a:xfrm>
                <a:off x="4437063" y="1831975"/>
                <a:ext cx="879475" cy="492125"/>
              </a:xfrm>
              <a:custGeom>
                <a:avLst/>
                <a:gdLst>
                  <a:gd name="T0" fmla="*/ 2442 w 2443"/>
                  <a:gd name="T1" fmla="*/ 922 h 1369"/>
                  <a:gd name="T2" fmla="*/ 2442 w 2443"/>
                  <a:gd name="T3" fmla="*/ 1368 h 1369"/>
                  <a:gd name="T4" fmla="*/ 0 w 2443"/>
                  <a:gd name="T5" fmla="*/ 1368 h 1369"/>
                  <a:gd name="T6" fmla="*/ 0 w 2443"/>
                  <a:gd name="T7" fmla="*/ 0 h 1369"/>
                  <a:gd name="T8" fmla="*/ 1832 w 2443"/>
                  <a:gd name="T9" fmla="*/ 0 h 1369"/>
                </a:gdLst>
                <a:ahLst/>
                <a:cxnLst>
                  <a:cxn ang="0">
                    <a:pos x="T0" y="T1"/>
                  </a:cxn>
                  <a:cxn ang="0">
                    <a:pos x="T2" y="T3"/>
                  </a:cxn>
                  <a:cxn ang="0">
                    <a:pos x="T4" y="T5"/>
                  </a:cxn>
                  <a:cxn ang="0">
                    <a:pos x="T6" y="T7"/>
                  </a:cxn>
                  <a:cxn ang="0">
                    <a:pos x="T8" y="T9"/>
                  </a:cxn>
                </a:cxnLst>
                <a:rect l="0" t="0" r="r" b="b"/>
                <a:pathLst>
                  <a:path w="2443" h="1369">
                    <a:moveTo>
                      <a:pt x="2442" y="922"/>
                    </a:moveTo>
                    <a:lnTo>
                      <a:pt x="2442" y="1368"/>
                    </a:lnTo>
                    <a:lnTo>
                      <a:pt x="0" y="1368"/>
                    </a:lnTo>
                    <a:lnTo>
                      <a:pt x="0" y="0"/>
                    </a:lnTo>
                    <a:lnTo>
                      <a:pt x="1832" y="0"/>
                    </a:lnTo>
                  </a:path>
                </a:pathLst>
              </a:custGeom>
              <a:noFill/>
              <a:ln w="12700" cap="flat"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0" name="Line 57"/>
              <p:cNvSpPr>
                <a:spLocks noChangeShapeType="1"/>
              </p:cNvSpPr>
              <p:nvPr/>
            </p:nvSpPr>
            <p:spPr bwMode="auto">
              <a:xfrm>
                <a:off x="4665663" y="2535238"/>
                <a:ext cx="422275" cy="1587"/>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1" name="Line 58"/>
              <p:cNvSpPr>
                <a:spLocks noChangeShapeType="1"/>
              </p:cNvSpPr>
              <p:nvPr/>
            </p:nvSpPr>
            <p:spPr bwMode="auto">
              <a:xfrm>
                <a:off x="4789488" y="2393950"/>
                <a:ext cx="1587" cy="141288"/>
              </a:xfrm>
              <a:prstGeom prst="line">
                <a:avLst/>
              </a:prstGeom>
              <a:noFill/>
              <a:ln w="12700" cap="flat"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2" name="Line 59"/>
              <p:cNvSpPr>
                <a:spLocks noChangeShapeType="1"/>
              </p:cNvSpPr>
              <p:nvPr/>
            </p:nvSpPr>
            <p:spPr bwMode="auto">
              <a:xfrm>
                <a:off x="4964113" y="2393950"/>
                <a:ext cx="1587" cy="141288"/>
              </a:xfrm>
              <a:prstGeom prst="line">
                <a:avLst/>
              </a:prstGeom>
              <a:noFill/>
              <a:ln w="12700" cap="flat"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3" name="Freeform 60"/>
              <p:cNvSpPr>
                <a:spLocks noChangeArrowheads="1"/>
              </p:cNvSpPr>
              <p:nvPr/>
            </p:nvSpPr>
            <p:spPr bwMode="auto">
              <a:xfrm>
                <a:off x="5100638" y="1797050"/>
                <a:ext cx="215900" cy="366713"/>
              </a:xfrm>
              <a:custGeom>
                <a:avLst/>
                <a:gdLst>
                  <a:gd name="T0" fmla="*/ 597 w 598"/>
                  <a:gd name="T1" fmla="*/ 929 h 1018"/>
                  <a:gd name="T2" fmla="*/ 509 w 598"/>
                  <a:gd name="T3" fmla="*/ 1017 h 1018"/>
                  <a:gd name="T4" fmla="*/ 88 w 598"/>
                  <a:gd name="T5" fmla="*/ 1017 h 1018"/>
                  <a:gd name="T6" fmla="*/ 0 w 598"/>
                  <a:gd name="T7" fmla="*/ 929 h 1018"/>
                  <a:gd name="T8" fmla="*/ 0 w 598"/>
                  <a:gd name="T9" fmla="*/ 88 h 1018"/>
                  <a:gd name="T10" fmla="*/ 88 w 598"/>
                  <a:gd name="T11" fmla="*/ 0 h 1018"/>
                  <a:gd name="T12" fmla="*/ 509 w 598"/>
                  <a:gd name="T13" fmla="*/ 0 h 1018"/>
                  <a:gd name="T14" fmla="*/ 597 w 598"/>
                  <a:gd name="T15" fmla="*/ 88 h 1018"/>
                  <a:gd name="T16" fmla="*/ 597 w 598"/>
                  <a:gd name="T17" fmla="*/ 92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1018">
                    <a:moveTo>
                      <a:pt x="597" y="929"/>
                    </a:moveTo>
                    <a:cubicBezTo>
                      <a:pt x="597" y="978"/>
                      <a:pt x="557" y="1017"/>
                      <a:pt x="509" y="1017"/>
                    </a:cubicBezTo>
                    <a:lnTo>
                      <a:pt x="88" y="1017"/>
                    </a:lnTo>
                    <a:cubicBezTo>
                      <a:pt x="40" y="1017"/>
                      <a:pt x="0" y="978"/>
                      <a:pt x="0" y="929"/>
                    </a:cubicBezTo>
                    <a:lnTo>
                      <a:pt x="0" y="88"/>
                    </a:lnTo>
                    <a:cubicBezTo>
                      <a:pt x="0" y="39"/>
                      <a:pt x="40" y="0"/>
                      <a:pt x="88" y="0"/>
                    </a:cubicBezTo>
                    <a:lnTo>
                      <a:pt x="509" y="0"/>
                    </a:lnTo>
                    <a:cubicBezTo>
                      <a:pt x="557" y="0"/>
                      <a:pt x="597" y="39"/>
                      <a:pt x="597" y="88"/>
                    </a:cubicBezTo>
                    <a:lnTo>
                      <a:pt x="597" y="929"/>
                    </a:ln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Line 61"/>
              <p:cNvSpPr>
                <a:spLocks noChangeShapeType="1"/>
              </p:cNvSpPr>
              <p:nvPr/>
            </p:nvSpPr>
            <p:spPr bwMode="auto">
              <a:xfrm>
                <a:off x="5100638" y="1860550"/>
                <a:ext cx="214312" cy="1588"/>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5" name="Line 62"/>
              <p:cNvSpPr>
                <a:spLocks noChangeShapeType="1"/>
              </p:cNvSpPr>
              <p:nvPr/>
            </p:nvSpPr>
            <p:spPr bwMode="auto">
              <a:xfrm>
                <a:off x="5100638" y="2100263"/>
                <a:ext cx="214312" cy="1587"/>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6" name="Freeform 63"/>
              <p:cNvSpPr>
                <a:spLocks noChangeArrowheads="1"/>
              </p:cNvSpPr>
              <p:nvPr/>
            </p:nvSpPr>
            <p:spPr bwMode="auto">
              <a:xfrm>
                <a:off x="5195888" y="2119313"/>
                <a:ext cx="25400" cy="25400"/>
              </a:xfrm>
              <a:custGeom>
                <a:avLst/>
                <a:gdLst>
                  <a:gd name="T0" fmla="*/ 71 w 72"/>
                  <a:gd name="T1" fmla="*/ 35 h 71"/>
                  <a:gd name="T2" fmla="*/ 66 w 72"/>
                  <a:gd name="T3" fmla="*/ 53 h 71"/>
                  <a:gd name="T4" fmla="*/ 53 w 72"/>
                  <a:gd name="T5" fmla="*/ 66 h 71"/>
                  <a:gd name="T6" fmla="*/ 36 w 72"/>
                  <a:gd name="T7" fmla="*/ 70 h 71"/>
                  <a:gd name="T8" fmla="*/ 18 w 72"/>
                  <a:gd name="T9" fmla="*/ 66 h 71"/>
                  <a:gd name="T10" fmla="*/ 5 w 72"/>
                  <a:gd name="T11" fmla="*/ 53 h 71"/>
                  <a:gd name="T12" fmla="*/ 0 w 72"/>
                  <a:gd name="T13" fmla="*/ 35 h 71"/>
                  <a:gd name="T14" fmla="*/ 5 w 72"/>
                  <a:gd name="T15" fmla="*/ 18 h 71"/>
                  <a:gd name="T16" fmla="*/ 18 w 72"/>
                  <a:gd name="T17" fmla="*/ 5 h 71"/>
                  <a:gd name="T18" fmla="*/ 36 w 72"/>
                  <a:gd name="T19" fmla="*/ 0 h 71"/>
                  <a:gd name="T20" fmla="*/ 53 w 72"/>
                  <a:gd name="T21" fmla="*/ 5 h 71"/>
                  <a:gd name="T22" fmla="*/ 66 w 72"/>
                  <a:gd name="T23" fmla="*/ 18 h 71"/>
                  <a:gd name="T24" fmla="*/ 71 w 72"/>
                  <a:gd name="T25"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1">
                    <a:moveTo>
                      <a:pt x="71" y="35"/>
                    </a:moveTo>
                    <a:cubicBezTo>
                      <a:pt x="71" y="42"/>
                      <a:pt x="69" y="47"/>
                      <a:pt x="66" y="53"/>
                    </a:cubicBezTo>
                    <a:cubicBezTo>
                      <a:pt x="63" y="58"/>
                      <a:pt x="59" y="62"/>
                      <a:pt x="53" y="66"/>
                    </a:cubicBezTo>
                    <a:cubicBezTo>
                      <a:pt x="47" y="69"/>
                      <a:pt x="43" y="70"/>
                      <a:pt x="36" y="70"/>
                    </a:cubicBezTo>
                    <a:cubicBezTo>
                      <a:pt x="30" y="70"/>
                      <a:pt x="25" y="69"/>
                      <a:pt x="18" y="66"/>
                    </a:cubicBezTo>
                    <a:cubicBezTo>
                      <a:pt x="12" y="62"/>
                      <a:pt x="8" y="58"/>
                      <a:pt x="5" y="53"/>
                    </a:cubicBezTo>
                    <a:cubicBezTo>
                      <a:pt x="2" y="47"/>
                      <a:pt x="0" y="41"/>
                      <a:pt x="0" y="35"/>
                    </a:cubicBezTo>
                    <a:cubicBezTo>
                      <a:pt x="0" y="28"/>
                      <a:pt x="2" y="23"/>
                      <a:pt x="5" y="18"/>
                    </a:cubicBezTo>
                    <a:cubicBezTo>
                      <a:pt x="8" y="12"/>
                      <a:pt x="12" y="8"/>
                      <a:pt x="18" y="5"/>
                    </a:cubicBezTo>
                    <a:cubicBezTo>
                      <a:pt x="24" y="2"/>
                      <a:pt x="29" y="0"/>
                      <a:pt x="36" y="0"/>
                    </a:cubicBezTo>
                    <a:cubicBezTo>
                      <a:pt x="42" y="0"/>
                      <a:pt x="47" y="2"/>
                      <a:pt x="53" y="5"/>
                    </a:cubicBezTo>
                    <a:cubicBezTo>
                      <a:pt x="59" y="8"/>
                      <a:pt x="63" y="12"/>
                      <a:pt x="66" y="18"/>
                    </a:cubicBezTo>
                    <a:cubicBezTo>
                      <a:pt x="69" y="23"/>
                      <a:pt x="71" y="29"/>
                      <a:pt x="71" y="35"/>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64"/>
              <p:cNvSpPr>
                <a:spLocks noChangeArrowheads="1"/>
              </p:cNvSpPr>
              <p:nvPr/>
            </p:nvSpPr>
            <p:spPr bwMode="auto">
              <a:xfrm>
                <a:off x="5208588" y="1698625"/>
                <a:ext cx="312737" cy="465138"/>
              </a:xfrm>
              <a:custGeom>
                <a:avLst/>
                <a:gdLst>
                  <a:gd name="T0" fmla="*/ 0 w 867"/>
                  <a:gd name="T1" fmla="*/ 275 h 1293"/>
                  <a:gd name="T2" fmla="*/ 0 w 867"/>
                  <a:gd name="T3" fmla="*/ 89 h 1293"/>
                  <a:gd name="T4" fmla="*/ 88 w 867"/>
                  <a:gd name="T5" fmla="*/ 0 h 1293"/>
                  <a:gd name="T6" fmla="*/ 777 w 867"/>
                  <a:gd name="T7" fmla="*/ 0 h 1293"/>
                  <a:gd name="T8" fmla="*/ 866 w 867"/>
                  <a:gd name="T9" fmla="*/ 89 h 1293"/>
                  <a:gd name="T10" fmla="*/ 866 w 867"/>
                  <a:gd name="T11" fmla="*/ 1203 h 1293"/>
                  <a:gd name="T12" fmla="*/ 777 w 867"/>
                  <a:gd name="T13" fmla="*/ 1292 h 1293"/>
                  <a:gd name="T14" fmla="*/ 192 w 867"/>
                  <a:gd name="T15" fmla="*/ 1292 h 1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1293">
                    <a:moveTo>
                      <a:pt x="0" y="275"/>
                    </a:moveTo>
                    <a:lnTo>
                      <a:pt x="0" y="89"/>
                    </a:lnTo>
                    <a:cubicBezTo>
                      <a:pt x="0" y="40"/>
                      <a:pt x="39" y="0"/>
                      <a:pt x="88" y="0"/>
                    </a:cubicBezTo>
                    <a:lnTo>
                      <a:pt x="777" y="0"/>
                    </a:lnTo>
                    <a:cubicBezTo>
                      <a:pt x="826" y="0"/>
                      <a:pt x="866" y="40"/>
                      <a:pt x="866" y="89"/>
                    </a:cubicBezTo>
                    <a:lnTo>
                      <a:pt x="866" y="1203"/>
                    </a:lnTo>
                    <a:cubicBezTo>
                      <a:pt x="866" y="1252"/>
                      <a:pt x="826" y="1292"/>
                      <a:pt x="777" y="1292"/>
                    </a:cubicBezTo>
                    <a:lnTo>
                      <a:pt x="192" y="1292"/>
                    </a:ln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8" name="Line 65"/>
              <p:cNvSpPr>
                <a:spLocks noChangeShapeType="1"/>
              </p:cNvSpPr>
              <p:nvPr/>
            </p:nvSpPr>
            <p:spPr bwMode="auto">
              <a:xfrm>
                <a:off x="5208588" y="1762125"/>
                <a:ext cx="311150" cy="1588"/>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9" name="Line 66"/>
              <p:cNvSpPr>
                <a:spLocks noChangeShapeType="1"/>
              </p:cNvSpPr>
              <p:nvPr/>
            </p:nvSpPr>
            <p:spPr bwMode="auto">
              <a:xfrm>
                <a:off x="5316538" y="2100263"/>
                <a:ext cx="204787" cy="1587"/>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50" name="Freeform 67"/>
              <p:cNvSpPr>
                <a:spLocks noChangeArrowheads="1"/>
              </p:cNvSpPr>
              <p:nvPr/>
            </p:nvSpPr>
            <p:spPr bwMode="auto">
              <a:xfrm>
                <a:off x="5356225" y="2119313"/>
                <a:ext cx="25400" cy="25400"/>
              </a:xfrm>
              <a:custGeom>
                <a:avLst/>
                <a:gdLst>
                  <a:gd name="T0" fmla="*/ 71 w 72"/>
                  <a:gd name="T1" fmla="*/ 35 h 72"/>
                  <a:gd name="T2" fmla="*/ 66 w 72"/>
                  <a:gd name="T3" fmla="*/ 53 h 72"/>
                  <a:gd name="T4" fmla="*/ 53 w 72"/>
                  <a:gd name="T5" fmla="*/ 66 h 72"/>
                  <a:gd name="T6" fmla="*/ 36 w 72"/>
                  <a:gd name="T7" fmla="*/ 71 h 72"/>
                  <a:gd name="T8" fmla="*/ 18 w 72"/>
                  <a:gd name="T9" fmla="*/ 66 h 72"/>
                  <a:gd name="T10" fmla="*/ 5 w 72"/>
                  <a:gd name="T11" fmla="*/ 53 h 72"/>
                  <a:gd name="T12" fmla="*/ 0 w 72"/>
                  <a:gd name="T13" fmla="*/ 35 h 72"/>
                  <a:gd name="T14" fmla="*/ 5 w 72"/>
                  <a:gd name="T15" fmla="*/ 17 h 72"/>
                  <a:gd name="T16" fmla="*/ 18 w 72"/>
                  <a:gd name="T17" fmla="*/ 4 h 72"/>
                  <a:gd name="T18" fmla="*/ 36 w 72"/>
                  <a:gd name="T19" fmla="*/ 0 h 72"/>
                  <a:gd name="T20" fmla="*/ 53 w 72"/>
                  <a:gd name="T21" fmla="*/ 4 h 72"/>
                  <a:gd name="T22" fmla="*/ 66 w 72"/>
                  <a:gd name="T23" fmla="*/ 17 h 72"/>
                  <a:gd name="T24" fmla="*/ 71 w 72"/>
                  <a:gd name="T25" fmla="*/ 3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2">
                    <a:moveTo>
                      <a:pt x="71" y="35"/>
                    </a:moveTo>
                    <a:cubicBezTo>
                      <a:pt x="71" y="42"/>
                      <a:pt x="70" y="47"/>
                      <a:pt x="66" y="53"/>
                    </a:cubicBezTo>
                    <a:cubicBezTo>
                      <a:pt x="63" y="59"/>
                      <a:pt x="59" y="63"/>
                      <a:pt x="53" y="66"/>
                    </a:cubicBezTo>
                    <a:cubicBezTo>
                      <a:pt x="48" y="69"/>
                      <a:pt x="43" y="71"/>
                      <a:pt x="36" y="71"/>
                    </a:cubicBezTo>
                    <a:cubicBezTo>
                      <a:pt x="30" y="71"/>
                      <a:pt x="24" y="69"/>
                      <a:pt x="18" y="66"/>
                    </a:cubicBezTo>
                    <a:cubicBezTo>
                      <a:pt x="12" y="63"/>
                      <a:pt x="8" y="59"/>
                      <a:pt x="5" y="53"/>
                    </a:cubicBezTo>
                    <a:cubicBezTo>
                      <a:pt x="2" y="47"/>
                      <a:pt x="0" y="41"/>
                      <a:pt x="0" y="35"/>
                    </a:cubicBezTo>
                    <a:cubicBezTo>
                      <a:pt x="0" y="28"/>
                      <a:pt x="2" y="22"/>
                      <a:pt x="5" y="17"/>
                    </a:cubicBezTo>
                    <a:cubicBezTo>
                      <a:pt x="8" y="11"/>
                      <a:pt x="12" y="7"/>
                      <a:pt x="18" y="4"/>
                    </a:cubicBezTo>
                    <a:cubicBezTo>
                      <a:pt x="24" y="0"/>
                      <a:pt x="29" y="0"/>
                      <a:pt x="36" y="0"/>
                    </a:cubicBezTo>
                    <a:cubicBezTo>
                      <a:pt x="42" y="0"/>
                      <a:pt x="48" y="0"/>
                      <a:pt x="53" y="4"/>
                    </a:cubicBezTo>
                    <a:cubicBezTo>
                      <a:pt x="59" y="7"/>
                      <a:pt x="63" y="11"/>
                      <a:pt x="66" y="17"/>
                    </a:cubicBezTo>
                    <a:cubicBezTo>
                      <a:pt x="70" y="22"/>
                      <a:pt x="71" y="29"/>
                      <a:pt x="71" y="35"/>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68"/>
              <p:cNvSpPr>
                <a:spLocks noChangeArrowheads="1"/>
              </p:cNvSpPr>
              <p:nvPr/>
            </p:nvSpPr>
            <p:spPr bwMode="auto">
              <a:xfrm>
                <a:off x="4489450" y="2103438"/>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100"/>
                      <a:pt x="165" y="112"/>
                      <a:pt x="157" y="126"/>
                    </a:cubicBezTo>
                    <a:cubicBezTo>
                      <a:pt x="149" y="139"/>
                      <a:pt x="139" y="149"/>
                      <a:pt x="126" y="157"/>
                    </a:cubicBezTo>
                    <a:cubicBezTo>
                      <a:pt x="113" y="165"/>
                      <a:pt x="99" y="168"/>
                      <a:pt x="84" y="168"/>
                    </a:cubicBezTo>
                    <a:cubicBezTo>
                      <a:pt x="68" y="168"/>
                      <a:pt x="55" y="165"/>
                      <a:pt x="42" y="157"/>
                    </a:cubicBezTo>
                    <a:cubicBezTo>
                      <a:pt x="28" y="149"/>
                      <a:pt x="19" y="139"/>
                      <a:pt x="11" y="126"/>
                    </a:cubicBezTo>
                    <a:cubicBezTo>
                      <a:pt x="3" y="112"/>
                      <a:pt x="0" y="99"/>
                      <a:pt x="0" y="84"/>
                    </a:cubicBezTo>
                    <a:cubicBezTo>
                      <a:pt x="0" y="68"/>
                      <a:pt x="3" y="55"/>
                      <a:pt x="11" y="42"/>
                    </a:cubicBezTo>
                    <a:cubicBezTo>
                      <a:pt x="19" y="28"/>
                      <a:pt x="28" y="18"/>
                      <a:pt x="42" y="11"/>
                    </a:cubicBezTo>
                    <a:cubicBezTo>
                      <a:pt x="55" y="3"/>
                      <a:pt x="68" y="0"/>
                      <a:pt x="84" y="0"/>
                    </a:cubicBezTo>
                    <a:cubicBezTo>
                      <a:pt x="99" y="0"/>
                      <a:pt x="113" y="3"/>
                      <a:pt x="126" y="11"/>
                    </a:cubicBezTo>
                    <a:cubicBezTo>
                      <a:pt x="139" y="18"/>
                      <a:pt x="149" y="28"/>
                      <a:pt x="157" y="42"/>
                    </a:cubicBezTo>
                    <a:cubicBezTo>
                      <a:pt x="165" y="55"/>
                      <a:pt x="168" y="69"/>
                      <a:pt x="168" y="84"/>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69"/>
              <p:cNvSpPr>
                <a:spLocks noChangeArrowheads="1"/>
              </p:cNvSpPr>
              <p:nvPr/>
            </p:nvSpPr>
            <p:spPr bwMode="auto">
              <a:xfrm>
                <a:off x="4616450" y="2190750"/>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100"/>
                      <a:pt x="165" y="112"/>
                      <a:pt x="157" y="126"/>
                    </a:cubicBezTo>
                    <a:cubicBezTo>
                      <a:pt x="149" y="139"/>
                      <a:pt x="139" y="149"/>
                      <a:pt x="126" y="157"/>
                    </a:cubicBezTo>
                    <a:cubicBezTo>
                      <a:pt x="113" y="165"/>
                      <a:pt x="99" y="168"/>
                      <a:pt x="84" y="168"/>
                    </a:cubicBezTo>
                    <a:cubicBezTo>
                      <a:pt x="68" y="168"/>
                      <a:pt x="55" y="165"/>
                      <a:pt x="42" y="157"/>
                    </a:cubicBezTo>
                    <a:cubicBezTo>
                      <a:pt x="28" y="149"/>
                      <a:pt x="19" y="139"/>
                      <a:pt x="11" y="126"/>
                    </a:cubicBezTo>
                    <a:cubicBezTo>
                      <a:pt x="3" y="112"/>
                      <a:pt x="0" y="99"/>
                      <a:pt x="0" y="84"/>
                    </a:cubicBezTo>
                    <a:cubicBezTo>
                      <a:pt x="0" y="68"/>
                      <a:pt x="3" y="55"/>
                      <a:pt x="11" y="42"/>
                    </a:cubicBezTo>
                    <a:cubicBezTo>
                      <a:pt x="19" y="29"/>
                      <a:pt x="28" y="19"/>
                      <a:pt x="42" y="11"/>
                    </a:cubicBezTo>
                    <a:cubicBezTo>
                      <a:pt x="55" y="3"/>
                      <a:pt x="68" y="0"/>
                      <a:pt x="84" y="0"/>
                    </a:cubicBezTo>
                    <a:cubicBezTo>
                      <a:pt x="99" y="0"/>
                      <a:pt x="113" y="3"/>
                      <a:pt x="126" y="11"/>
                    </a:cubicBezTo>
                    <a:cubicBezTo>
                      <a:pt x="139" y="19"/>
                      <a:pt x="149" y="29"/>
                      <a:pt x="157" y="42"/>
                    </a:cubicBezTo>
                    <a:cubicBezTo>
                      <a:pt x="165" y="55"/>
                      <a:pt x="168" y="69"/>
                      <a:pt x="168" y="84"/>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70"/>
              <p:cNvSpPr>
                <a:spLocks noChangeArrowheads="1"/>
              </p:cNvSpPr>
              <p:nvPr/>
            </p:nvSpPr>
            <p:spPr bwMode="auto">
              <a:xfrm>
                <a:off x="4716463" y="2016125"/>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5" y="113"/>
                      <a:pt x="157" y="126"/>
                    </a:cubicBezTo>
                    <a:cubicBezTo>
                      <a:pt x="149" y="139"/>
                      <a:pt x="139" y="149"/>
                      <a:pt x="126" y="157"/>
                    </a:cubicBezTo>
                    <a:cubicBezTo>
                      <a:pt x="113" y="165"/>
                      <a:pt x="99" y="168"/>
                      <a:pt x="84" y="168"/>
                    </a:cubicBezTo>
                    <a:cubicBezTo>
                      <a:pt x="68" y="168"/>
                      <a:pt x="55" y="165"/>
                      <a:pt x="42" y="157"/>
                    </a:cubicBezTo>
                    <a:cubicBezTo>
                      <a:pt x="28" y="149"/>
                      <a:pt x="19" y="139"/>
                      <a:pt x="11" y="126"/>
                    </a:cubicBezTo>
                    <a:cubicBezTo>
                      <a:pt x="3" y="113"/>
                      <a:pt x="0" y="99"/>
                      <a:pt x="0" y="84"/>
                    </a:cubicBezTo>
                    <a:cubicBezTo>
                      <a:pt x="0" y="68"/>
                      <a:pt x="3" y="55"/>
                      <a:pt x="11" y="42"/>
                    </a:cubicBezTo>
                    <a:cubicBezTo>
                      <a:pt x="19" y="28"/>
                      <a:pt x="28" y="19"/>
                      <a:pt x="42" y="11"/>
                    </a:cubicBezTo>
                    <a:cubicBezTo>
                      <a:pt x="55" y="3"/>
                      <a:pt x="68" y="0"/>
                      <a:pt x="84" y="0"/>
                    </a:cubicBezTo>
                    <a:cubicBezTo>
                      <a:pt x="99" y="0"/>
                      <a:pt x="113" y="3"/>
                      <a:pt x="126" y="11"/>
                    </a:cubicBezTo>
                    <a:cubicBezTo>
                      <a:pt x="139" y="19"/>
                      <a:pt x="149" y="28"/>
                      <a:pt x="157" y="42"/>
                    </a:cubicBezTo>
                    <a:cubicBezTo>
                      <a:pt x="165" y="55"/>
                      <a:pt x="168" y="68"/>
                      <a:pt x="168" y="84"/>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71"/>
              <p:cNvSpPr>
                <a:spLocks noChangeArrowheads="1"/>
              </p:cNvSpPr>
              <p:nvPr/>
            </p:nvSpPr>
            <p:spPr bwMode="auto">
              <a:xfrm>
                <a:off x="4846638" y="2101850"/>
                <a:ext cx="61912" cy="61913"/>
              </a:xfrm>
              <a:custGeom>
                <a:avLst/>
                <a:gdLst>
                  <a:gd name="T0" fmla="*/ 169 w 170"/>
                  <a:gd name="T1" fmla="*/ 84 h 170"/>
                  <a:gd name="T2" fmla="*/ 158 w 170"/>
                  <a:gd name="T3" fmla="*/ 126 h 170"/>
                  <a:gd name="T4" fmla="*/ 127 w 170"/>
                  <a:gd name="T5" fmla="*/ 157 h 170"/>
                  <a:gd name="T6" fmla="*/ 85 w 170"/>
                  <a:gd name="T7" fmla="*/ 169 h 170"/>
                  <a:gd name="T8" fmla="*/ 42 w 170"/>
                  <a:gd name="T9" fmla="*/ 157 h 170"/>
                  <a:gd name="T10" fmla="*/ 12 w 170"/>
                  <a:gd name="T11" fmla="*/ 126 h 170"/>
                  <a:gd name="T12" fmla="*/ 0 w 170"/>
                  <a:gd name="T13" fmla="*/ 84 h 170"/>
                  <a:gd name="T14" fmla="*/ 12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5" y="112"/>
                      <a:pt x="158" y="126"/>
                    </a:cubicBezTo>
                    <a:cubicBezTo>
                      <a:pt x="150" y="139"/>
                      <a:pt x="140" y="149"/>
                      <a:pt x="127" y="157"/>
                    </a:cubicBezTo>
                    <a:cubicBezTo>
                      <a:pt x="113" y="165"/>
                      <a:pt x="100" y="169"/>
                      <a:pt x="85" y="169"/>
                    </a:cubicBezTo>
                    <a:cubicBezTo>
                      <a:pt x="69" y="169"/>
                      <a:pt x="55" y="165"/>
                      <a:pt x="42" y="157"/>
                    </a:cubicBezTo>
                    <a:cubicBezTo>
                      <a:pt x="28" y="149"/>
                      <a:pt x="19" y="139"/>
                      <a:pt x="12" y="126"/>
                    </a:cubicBezTo>
                    <a:cubicBezTo>
                      <a:pt x="4" y="112"/>
                      <a:pt x="0" y="99"/>
                      <a:pt x="0" y="84"/>
                    </a:cubicBezTo>
                    <a:cubicBezTo>
                      <a:pt x="0" y="68"/>
                      <a:pt x="4" y="55"/>
                      <a:pt x="12" y="42"/>
                    </a:cubicBezTo>
                    <a:cubicBezTo>
                      <a:pt x="19" y="28"/>
                      <a:pt x="28" y="18"/>
                      <a:pt x="42" y="11"/>
                    </a:cubicBezTo>
                    <a:cubicBezTo>
                      <a:pt x="55" y="3"/>
                      <a:pt x="69" y="0"/>
                      <a:pt x="85" y="0"/>
                    </a:cubicBezTo>
                    <a:cubicBezTo>
                      <a:pt x="100" y="0"/>
                      <a:pt x="113" y="3"/>
                      <a:pt x="127" y="11"/>
                    </a:cubicBezTo>
                    <a:cubicBezTo>
                      <a:pt x="140" y="18"/>
                      <a:pt x="150" y="28"/>
                      <a:pt x="158" y="42"/>
                    </a:cubicBezTo>
                    <a:cubicBezTo>
                      <a:pt x="165" y="55"/>
                      <a:pt x="169" y="69"/>
                      <a:pt x="169" y="84"/>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72"/>
              <p:cNvSpPr>
                <a:spLocks noChangeArrowheads="1"/>
              </p:cNvSpPr>
              <p:nvPr/>
            </p:nvSpPr>
            <p:spPr bwMode="auto">
              <a:xfrm>
                <a:off x="4964113" y="1931988"/>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100"/>
                      <a:pt x="165" y="112"/>
                      <a:pt x="157" y="126"/>
                    </a:cubicBezTo>
                    <a:cubicBezTo>
                      <a:pt x="149" y="139"/>
                      <a:pt x="139" y="149"/>
                      <a:pt x="126" y="157"/>
                    </a:cubicBezTo>
                    <a:cubicBezTo>
                      <a:pt x="112" y="165"/>
                      <a:pt x="99" y="168"/>
                      <a:pt x="84" y="168"/>
                    </a:cubicBezTo>
                    <a:cubicBezTo>
                      <a:pt x="68" y="168"/>
                      <a:pt x="55" y="165"/>
                      <a:pt x="42" y="157"/>
                    </a:cubicBezTo>
                    <a:cubicBezTo>
                      <a:pt x="29" y="149"/>
                      <a:pt x="19" y="139"/>
                      <a:pt x="11" y="126"/>
                    </a:cubicBezTo>
                    <a:cubicBezTo>
                      <a:pt x="3" y="112"/>
                      <a:pt x="0" y="99"/>
                      <a:pt x="0" y="84"/>
                    </a:cubicBezTo>
                    <a:cubicBezTo>
                      <a:pt x="0" y="68"/>
                      <a:pt x="3" y="55"/>
                      <a:pt x="11" y="42"/>
                    </a:cubicBezTo>
                    <a:cubicBezTo>
                      <a:pt x="19" y="29"/>
                      <a:pt x="29" y="19"/>
                      <a:pt x="42" y="11"/>
                    </a:cubicBezTo>
                    <a:cubicBezTo>
                      <a:pt x="55" y="3"/>
                      <a:pt x="69" y="0"/>
                      <a:pt x="84" y="0"/>
                    </a:cubicBezTo>
                    <a:cubicBezTo>
                      <a:pt x="100" y="0"/>
                      <a:pt x="112" y="3"/>
                      <a:pt x="126" y="11"/>
                    </a:cubicBezTo>
                    <a:cubicBezTo>
                      <a:pt x="139" y="19"/>
                      <a:pt x="149" y="29"/>
                      <a:pt x="157" y="42"/>
                    </a:cubicBezTo>
                    <a:cubicBezTo>
                      <a:pt x="165" y="55"/>
                      <a:pt x="168" y="69"/>
                      <a:pt x="168" y="84"/>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7" name="Freeform 73"/>
              <p:cNvSpPr>
                <a:spLocks noChangeArrowheads="1"/>
              </p:cNvSpPr>
              <p:nvPr/>
            </p:nvSpPr>
            <p:spPr bwMode="auto">
              <a:xfrm>
                <a:off x="5165725" y="1985963"/>
                <a:ext cx="61913" cy="61912"/>
              </a:xfrm>
              <a:custGeom>
                <a:avLst/>
                <a:gdLst>
                  <a:gd name="T0" fmla="*/ 169 w 170"/>
                  <a:gd name="T1" fmla="*/ 85 h 170"/>
                  <a:gd name="T2" fmla="*/ 157 w 170"/>
                  <a:gd name="T3" fmla="*/ 127 h 170"/>
                  <a:gd name="T4" fmla="*/ 127 w 170"/>
                  <a:gd name="T5" fmla="*/ 158 h 170"/>
                  <a:gd name="T6" fmla="*/ 84 w 170"/>
                  <a:gd name="T7" fmla="*/ 169 h 170"/>
                  <a:gd name="T8" fmla="*/ 42 w 170"/>
                  <a:gd name="T9" fmla="*/ 158 h 170"/>
                  <a:gd name="T10" fmla="*/ 12 w 170"/>
                  <a:gd name="T11" fmla="*/ 127 h 170"/>
                  <a:gd name="T12" fmla="*/ 0 w 170"/>
                  <a:gd name="T13" fmla="*/ 85 h 170"/>
                  <a:gd name="T14" fmla="*/ 12 w 170"/>
                  <a:gd name="T15" fmla="*/ 43 h 170"/>
                  <a:gd name="T16" fmla="*/ 42 w 170"/>
                  <a:gd name="T17" fmla="*/ 12 h 170"/>
                  <a:gd name="T18" fmla="*/ 84 w 170"/>
                  <a:gd name="T19" fmla="*/ 0 h 170"/>
                  <a:gd name="T20" fmla="*/ 127 w 170"/>
                  <a:gd name="T21" fmla="*/ 12 h 170"/>
                  <a:gd name="T22" fmla="*/ 157 w 170"/>
                  <a:gd name="T23" fmla="*/ 43 h 170"/>
                  <a:gd name="T24" fmla="*/ 169 w 170"/>
                  <a:gd name="T25"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5"/>
                    </a:moveTo>
                    <a:cubicBezTo>
                      <a:pt x="169" y="100"/>
                      <a:pt x="165" y="113"/>
                      <a:pt x="157" y="127"/>
                    </a:cubicBezTo>
                    <a:cubicBezTo>
                      <a:pt x="150" y="140"/>
                      <a:pt x="141" y="150"/>
                      <a:pt x="127" y="158"/>
                    </a:cubicBezTo>
                    <a:cubicBezTo>
                      <a:pt x="114" y="165"/>
                      <a:pt x="100" y="169"/>
                      <a:pt x="84" y="169"/>
                    </a:cubicBezTo>
                    <a:cubicBezTo>
                      <a:pt x="69" y="169"/>
                      <a:pt x="56" y="165"/>
                      <a:pt x="42" y="158"/>
                    </a:cubicBezTo>
                    <a:cubicBezTo>
                      <a:pt x="29" y="150"/>
                      <a:pt x="20" y="140"/>
                      <a:pt x="12" y="127"/>
                    </a:cubicBezTo>
                    <a:cubicBezTo>
                      <a:pt x="5" y="113"/>
                      <a:pt x="0" y="100"/>
                      <a:pt x="0" y="85"/>
                    </a:cubicBezTo>
                    <a:cubicBezTo>
                      <a:pt x="0" y="69"/>
                      <a:pt x="5" y="56"/>
                      <a:pt x="12" y="43"/>
                    </a:cubicBezTo>
                    <a:cubicBezTo>
                      <a:pt x="20" y="29"/>
                      <a:pt x="29" y="19"/>
                      <a:pt x="42" y="12"/>
                    </a:cubicBezTo>
                    <a:cubicBezTo>
                      <a:pt x="56" y="4"/>
                      <a:pt x="69" y="0"/>
                      <a:pt x="84" y="0"/>
                    </a:cubicBezTo>
                    <a:cubicBezTo>
                      <a:pt x="100" y="0"/>
                      <a:pt x="114" y="4"/>
                      <a:pt x="127" y="12"/>
                    </a:cubicBezTo>
                    <a:cubicBezTo>
                      <a:pt x="141" y="19"/>
                      <a:pt x="150" y="29"/>
                      <a:pt x="157" y="43"/>
                    </a:cubicBezTo>
                    <a:cubicBezTo>
                      <a:pt x="165" y="56"/>
                      <a:pt x="169" y="69"/>
                      <a:pt x="169" y="85"/>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74"/>
              <p:cNvSpPr>
                <a:spLocks noChangeArrowheads="1"/>
              </p:cNvSpPr>
              <p:nvPr/>
            </p:nvSpPr>
            <p:spPr bwMode="auto">
              <a:xfrm>
                <a:off x="5387975" y="1860550"/>
                <a:ext cx="61913" cy="61913"/>
              </a:xfrm>
              <a:custGeom>
                <a:avLst/>
                <a:gdLst>
                  <a:gd name="T0" fmla="*/ 169 w 170"/>
                  <a:gd name="T1" fmla="*/ 85 h 170"/>
                  <a:gd name="T2" fmla="*/ 158 w 170"/>
                  <a:gd name="T3" fmla="*/ 127 h 170"/>
                  <a:gd name="T4" fmla="*/ 127 w 170"/>
                  <a:gd name="T5" fmla="*/ 157 h 170"/>
                  <a:gd name="T6" fmla="*/ 85 w 170"/>
                  <a:gd name="T7" fmla="*/ 169 h 170"/>
                  <a:gd name="T8" fmla="*/ 42 w 170"/>
                  <a:gd name="T9" fmla="*/ 157 h 170"/>
                  <a:gd name="T10" fmla="*/ 12 w 170"/>
                  <a:gd name="T11" fmla="*/ 127 h 170"/>
                  <a:gd name="T12" fmla="*/ 0 w 170"/>
                  <a:gd name="T13" fmla="*/ 85 h 170"/>
                  <a:gd name="T14" fmla="*/ 12 w 170"/>
                  <a:gd name="T15" fmla="*/ 42 h 170"/>
                  <a:gd name="T16" fmla="*/ 42 w 170"/>
                  <a:gd name="T17" fmla="*/ 12 h 170"/>
                  <a:gd name="T18" fmla="*/ 85 w 170"/>
                  <a:gd name="T19" fmla="*/ 0 h 170"/>
                  <a:gd name="T20" fmla="*/ 127 w 170"/>
                  <a:gd name="T21" fmla="*/ 12 h 170"/>
                  <a:gd name="T22" fmla="*/ 158 w 170"/>
                  <a:gd name="T23" fmla="*/ 42 h 170"/>
                  <a:gd name="T24" fmla="*/ 169 w 170"/>
                  <a:gd name="T25"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5"/>
                    </a:moveTo>
                    <a:cubicBezTo>
                      <a:pt x="169" y="100"/>
                      <a:pt x="166" y="113"/>
                      <a:pt x="158" y="127"/>
                    </a:cubicBezTo>
                    <a:cubicBezTo>
                      <a:pt x="151" y="140"/>
                      <a:pt x="141" y="149"/>
                      <a:pt x="127" y="157"/>
                    </a:cubicBezTo>
                    <a:cubicBezTo>
                      <a:pt x="114" y="164"/>
                      <a:pt x="101" y="169"/>
                      <a:pt x="85" y="169"/>
                    </a:cubicBezTo>
                    <a:cubicBezTo>
                      <a:pt x="70" y="169"/>
                      <a:pt x="56" y="164"/>
                      <a:pt x="42" y="157"/>
                    </a:cubicBezTo>
                    <a:cubicBezTo>
                      <a:pt x="29" y="149"/>
                      <a:pt x="20" y="140"/>
                      <a:pt x="12" y="127"/>
                    </a:cubicBezTo>
                    <a:cubicBezTo>
                      <a:pt x="5" y="113"/>
                      <a:pt x="0" y="100"/>
                      <a:pt x="0" y="85"/>
                    </a:cubicBezTo>
                    <a:cubicBezTo>
                      <a:pt x="0" y="69"/>
                      <a:pt x="5" y="55"/>
                      <a:pt x="12" y="42"/>
                    </a:cubicBezTo>
                    <a:cubicBezTo>
                      <a:pt x="20" y="28"/>
                      <a:pt x="29" y="19"/>
                      <a:pt x="42" y="12"/>
                    </a:cubicBezTo>
                    <a:cubicBezTo>
                      <a:pt x="56" y="4"/>
                      <a:pt x="69" y="0"/>
                      <a:pt x="85" y="0"/>
                    </a:cubicBezTo>
                    <a:cubicBezTo>
                      <a:pt x="100" y="0"/>
                      <a:pt x="114" y="4"/>
                      <a:pt x="127" y="12"/>
                    </a:cubicBezTo>
                    <a:cubicBezTo>
                      <a:pt x="141" y="19"/>
                      <a:pt x="151" y="28"/>
                      <a:pt x="158" y="42"/>
                    </a:cubicBezTo>
                    <a:cubicBezTo>
                      <a:pt x="166" y="55"/>
                      <a:pt x="169" y="69"/>
                      <a:pt x="169" y="85"/>
                    </a:cubicBezTo>
                  </a:path>
                </a:pathLst>
              </a:custGeom>
              <a:noFill/>
              <a:ln w="12700" cap="rnd" cmpd="sng">
                <a:solidFill>
                  <a:srgbClr val="185C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Line 75"/>
              <p:cNvSpPr>
                <a:spLocks noChangeShapeType="1"/>
              </p:cNvSpPr>
              <p:nvPr/>
            </p:nvSpPr>
            <p:spPr bwMode="auto">
              <a:xfrm flipV="1">
                <a:off x="5445125" y="1843088"/>
                <a:ext cx="74613" cy="38100"/>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0" name="Line 76"/>
              <p:cNvSpPr>
                <a:spLocks noChangeShapeType="1"/>
              </p:cNvSpPr>
              <p:nvPr/>
            </p:nvSpPr>
            <p:spPr bwMode="auto">
              <a:xfrm flipV="1">
                <a:off x="5222875" y="1905000"/>
                <a:ext cx="169863" cy="98425"/>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1" name="Line 77"/>
              <p:cNvSpPr>
                <a:spLocks noChangeShapeType="1"/>
              </p:cNvSpPr>
              <p:nvPr/>
            </p:nvSpPr>
            <p:spPr bwMode="auto">
              <a:xfrm>
                <a:off x="5024438" y="1970088"/>
                <a:ext cx="142875" cy="38100"/>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2" name="Line 78"/>
              <p:cNvSpPr>
                <a:spLocks noChangeShapeType="1"/>
              </p:cNvSpPr>
              <p:nvPr/>
            </p:nvSpPr>
            <p:spPr bwMode="auto">
              <a:xfrm flipV="1">
                <a:off x="4894263" y="1985963"/>
                <a:ext cx="84137" cy="123825"/>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3" name="Line 79"/>
              <p:cNvSpPr>
                <a:spLocks noChangeShapeType="1"/>
              </p:cNvSpPr>
              <p:nvPr/>
            </p:nvSpPr>
            <p:spPr bwMode="auto">
              <a:xfrm>
                <a:off x="4772025" y="2063750"/>
                <a:ext cx="79375" cy="52388"/>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4" name="Line 80"/>
              <p:cNvSpPr>
                <a:spLocks noChangeShapeType="1"/>
              </p:cNvSpPr>
              <p:nvPr/>
            </p:nvSpPr>
            <p:spPr bwMode="auto">
              <a:xfrm flipV="1">
                <a:off x="4662488" y="2071688"/>
                <a:ext cx="69850" cy="125412"/>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5" name="Line 81"/>
              <p:cNvSpPr>
                <a:spLocks noChangeShapeType="1"/>
              </p:cNvSpPr>
              <p:nvPr/>
            </p:nvSpPr>
            <p:spPr bwMode="auto">
              <a:xfrm>
                <a:off x="4545013" y="2151063"/>
                <a:ext cx="77787" cy="52387"/>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6" name="Line 82"/>
              <p:cNvSpPr>
                <a:spLocks noChangeShapeType="1"/>
              </p:cNvSpPr>
              <p:nvPr/>
            </p:nvSpPr>
            <p:spPr bwMode="auto">
              <a:xfrm flipV="1">
                <a:off x="4437063" y="2149475"/>
                <a:ext cx="58737" cy="42863"/>
              </a:xfrm>
              <a:prstGeom prst="line">
                <a:avLst/>
              </a:prstGeom>
              <a:noFill/>
              <a:ln w="12700" cap="rnd" cmpd="sng">
                <a:solidFill>
                  <a:srgbClr val="185C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nvGrpSpPr>
              <p:cNvPr id="167" name="Group 166"/>
              <p:cNvGrpSpPr/>
              <p:nvPr/>
            </p:nvGrpSpPr>
            <p:grpSpPr>
              <a:xfrm>
                <a:off x="5799138" y="1895475"/>
                <a:ext cx="954087" cy="493713"/>
                <a:chOff x="5799138" y="1895475"/>
                <a:chExt cx="954087" cy="493713"/>
              </a:xfrm>
            </p:grpSpPr>
            <p:sp>
              <p:nvSpPr>
                <p:cNvPr id="175" name="Freeform 83"/>
                <p:cNvSpPr>
                  <a:spLocks noChangeArrowheads="1"/>
                </p:cNvSpPr>
                <p:nvPr/>
              </p:nvSpPr>
              <p:spPr bwMode="auto">
                <a:xfrm>
                  <a:off x="6292850" y="2011363"/>
                  <a:ext cx="460375" cy="165100"/>
                </a:xfrm>
                <a:custGeom>
                  <a:avLst/>
                  <a:gdLst>
                    <a:gd name="T0" fmla="*/ 1278 w 1279"/>
                    <a:gd name="T1" fmla="*/ 0 h 458"/>
                    <a:gd name="T2" fmla="*/ 593 w 1279"/>
                    <a:gd name="T3" fmla="*/ 457 h 458"/>
                    <a:gd name="T4" fmla="*/ 0 w 1279"/>
                    <a:gd name="T5" fmla="*/ 457 h 458"/>
                  </a:gdLst>
                  <a:ahLst/>
                  <a:cxnLst>
                    <a:cxn ang="0">
                      <a:pos x="T0" y="T1"/>
                    </a:cxn>
                    <a:cxn ang="0">
                      <a:pos x="T2" y="T3"/>
                    </a:cxn>
                    <a:cxn ang="0">
                      <a:pos x="T4" y="T5"/>
                    </a:cxn>
                  </a:cxnLst>
                  <a:rect l="0" t="0" r="r" b="b"/>
                  <a:pathLst>
                    <a:path w="1279" h="458">
                      <a:moveTo>
                        <a:pt x="1278" y="0"/>
                      </a:moveTo>
                      <a:lnTo>
                        <a:pt x="593" y="457"/>
                      </a:lnTo>
                      <a:lnTo>
                        <a:pt x="0" y="457"/>
                      </a:ln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6" name="Freeform 84"/>
                <p:cNvSpPr>
                  <a:spLocks noChangeArrowheads="1"/>
                </p:cNvSpPr>
                <p:nvPr/>
              </p:nvSpPr>
              <p:spPr bwMode="auto">
                <a:xfrm>
                  <a:off x="6292850" y="2109788"/>
                  <a:ext cx="460375" cy="165100"/>
                </a:xfrm>
                <a:custGeom>
                  <a:avLst/>
                  <a:gdLst>
                    <a:gd name="T0" fmla="*/ 1278 w 1279"/>
                    <a:gd name="T1" fmla="*/ 0 h 458"/>
                    <a:gd name="T2" fmla="*/ 593 w 1279"/>
                    <a:gd name="T3" fmla="*/ 457 h 458"/>
                    <a:gd name="T4" fmla="*/ 0 w 1279"/>
                    <a:gd name="T5" fmla="*/ 457 h 458"/>
                  </a:gdLst>
                  <a:ahLst/>
                  <a:cxnLst>
                    <a:cxn ang="0">
                      <a:pos x="T0" y="T1"/>
                    </a:cxn>
                    <a:cxn ang="0">
                      <a:pos x="T2" y="T3"/>
                    </a:cxn>
                    <a:cxn ang="0">
                      <a:pos x="T4" y="T5"/>
                    </a:cxn>
                  </a:cxnLst>
                  <a:rect l="0" t="0" r="r" b="b"/>
                  <a:pathLst>
                    <a:path w="1279" h="458">
                      <a:moveTo>
                        <a:pt x="1278" y="0"/>
                      </a:moveTo>
                      <a:lnTo>
                        <a:pt x="593" y="457"/>
                      </a:lnTo>
                      <a:lnTo>
                        <a:pt x="0" y="457"/>
                      </a:ln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7" name="Freeform 85"/>
                <p:cNvSpPr>
                  <a:spLocks noChangeArrowheads="1"/>
                </p:cNvSpPr>
                <p:nvPr/>
              </p:nvSpPr>
              <p:spPr bwMode="auto">
                <a:xfrm>
                  <a:off x="6292850" y="2192338"/>
                  <a:ext cx="460375" cy="165100"/>
                </a:xfrm>
                <a:custGeom>
                  <a:avLst/>
                  <a:gdLst>
                    <a:gd name="T0" fmla="*/ 1278 w 1279"/>
                    <a:gd name="T1" fmla="*/ 0 h 458"/>
                    <a:gd name="T2" fmla="*/ 593 w 1279"/>
                    <a:gd name="T3" fmla="*/ 457 h 458"/>
                    <a:gd name="T4" fmla="*/ 0 w 1279"/>
                    <a:gd name="T5" fmla="*/ 457 h 458"/>
                  </a:gdLst>
                  <a:ahLst/>
                  <a:cxnLst>
                    <a:cxn ang="0">
                      <a:pos x="T0" y="T1"/>
                    </a:cxn>
                    <a:cxn ang="0">
                      <a:pos x="T2" y="T3"/>
                    </a:cxn>
                    <a:cxn ang="0">
                      <a:pos x="T4" y="T5"/>
                    </a:cxn>
                  </a:cxnLst>
                  <a:rect l="0" t="0" r="r" b="b"/>
                  <a:pathLst>
                    <a:path w="1279" h="458">
                      <a:moveTo>
                        <a:pt x="1278" y="0"/>
                      </a:moveTo>
                      <a:lnTo>
                        <a:pt x="593" y="457"/>
                      </a:lnTo>
                      <a:lnTo>
                        <a:pt x="0" y="457"/>
                      </a:ln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8" name="Freeform 86"/>
                <p:cNvSpPr>
                  <a:spLocks noChangeArrowheads="1"/>
                </p:cNvSpPr>
                <p:nvPr/>
              </p:nvSpPr>
              <p:spPr bwMode="auto">
                <a:xfrm>
                  <a:off x="5997575" y="1895475"/>
                  <a:ext cx="542925" cy="493713"/>
                </a:xfrm>
                <a:custGeom>
                  <a:avLst/>
                  <a:gdLst>
                    <a:gd name="T0" fmla="*/ 822 w 1508"/>
                    <a:gd name="T1" fmla="*/ 1370 h 1371"/>
                    <a:gd name="T2" fmla="*/ 0 w 1508"/>
                    <a:gd name="T3" fmla="*/ 1370 h 1371"/>
                    <a:gd name="T4" fmla="*/ 0 w 1508"/>
                    <a:gd name="T5" fmla="*/ 457 h 1371"/>
                    <a:gd name="T6" fmla="*/ 685 w 1508"/>
                    <a:gd name="T7" fmla="*/ 0 h 1371"/>
                    <a:gd name="T8" fmla="*/ 1507 w 1508"/>
                    <a:gd name="T9" fmla="*/ 0 h 1371"/>
                    <a:gd name="T10" fmla="*/ 822 w 1508"/>
                    <a:gd name="T11" fmla="*/ 457 h 1371"/>
                    <a:gd name="T12" fmla="*/ 822 w 1508"/>
                    <a:gd name="T13" fmla="*/ 1370 h 1371"/>
                  </a:gdLst>
                  <a:ahLst/>
                  <a:cxnLst>
                    <a:cxn ang="0">
                      <a:pos x="T0" y="T1"/>
                    </a:cxn>
                    <a:cxn ang="0">
                      <a:pos x="T2" y="T3"/>
                    </a:cxn>
                    <a:cxn ang="0">
                      <a:pos x="T4" y="T5"/>
                    </a:cxn>
                    <a:cxn ang="0">
                      <a:pos x="T6" y="T7"/>
                    </a:cxn>
                    <a:cxn ang="0">
                      <a:pos x="T8" y="T9"/>
                    </a:cxn>
                    <a:cxn ang="0">
                      <a:pos x="T10" y="T11"/>
                    </a:cxn>
                    <a:cxn ang="0">
                      <a:pos x="T12" y="T13"/>
                    </a:cxn>
                  </a:cxnLst>
                  <a:rect l="0" t="0" r="r" b="b"/>
                  <a:pathLst>
                    <a:path w="1508" h="1371">
                      <a:moveTo>
                        <a:pt x="822" y="1370"/>
                      </a:moveTo>
                      <a:lnTo>
                        <a:pt x="0" y="1370"/>
                      </a:lnTo>
                      <a:lnTo>
                        <a:pt x="0" y="457"/>
                      </a:lnTo>
                      <a:lnTo>
                        <a:pt x="685" y="0"/>
                      </a:lnTo>
                      <a:lnTo>
                        <a:pt x="1507" y="0"/>
                      </a:lnTo>
                      <a:lnTo>
                        <a:pt x="822" y="457"/>
                      </a:lnTo>
                      <a:lnTo>
                        <a:pt x="822" y="1370"/>
                      </a:ln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Line 87"/>
                <p:cNvSpPr>
                  <a:spLocks noChangeShapeType="1"/>
                </p:cNvSpPr>
                <p:nvPr/>
              </p:nvSpPr>
              <p:spPr bwMode="auto">
                <a:xfrm flipH="1">
                  <a:off x="5799138" y="2159000"/>
                  <a:ext cx="2000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0" name="Line 88"/>
                <p:cNvSpPr>
                  <a:spLocks noChangeShapeType="1"/>
                </p:cNvSpPr>
                <p:nvPr/>
              </p:nvSpPr>
              <p:spPr bwMode="auto">
                <a:xfrm flipH="1">
                  <a:off x="5799138" y="2224088"/>
                  <a:ext cx="200025" cy="1587"/>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5" name="Line 89"/>
                <p:cNvSpPr>
                  <a:spLocks noChangeShapeType="1"/>
                </p:cNvSpPr>
                <p:nvPr/>
              </p:nvSpPr>
              <p:spPr bwMode="auto">
                <a:xfrm flipH="1">
                  <a:off x="5799138" y="2290763"/>
                  <a:ext cx="200025" cy="1587"/>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27" name="Line 90"/>
                <p:cNvSpPr>
                  <a:spLocks noChangeShapeType="1"/>
                </p:cNvSpPr>
                <p:nvPr/>
              </p:nvSpPr>
              <p:spPr bwMode="auto">
                <a:xfrm flipH="1">
                  <a:off x="5799138" y="2355850"/>
                  <a:ext cx="2000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28" name="Freeform 91"/>
                <p:cNvSpPr>
                  <a:spLocks noChangeArrowheads="1"/>
                </p:cNvSpPr>
                <p:nvPr/>
              </p:nvSpPr>
              <p:spPr bwMode="auto">
                <a:xfrm>
                  <a:off x="6292850" y="1928813"/>
                  <a:ext cx="460375" cy="165100"/>
                </a:xfrm>
                <a:custGeom>
                  <a:avLst/>
                  <a:gdLst>
                    <a:gd name="T0" fmla="*/ 548 w 1279"/>
                    <a:gd name="T1" fmla="*/ 0 h 457"/>
                    <a:gd name="T2" fmla="*/ 1278 w 1279"/>
                    <a:gd name="T3" fmla="*/ 0 h 457"/>
                    <a:gd name="T4" fmla="*/ 593 w 1279"/>
                    <a:gd name="T5" fmla="*/ 456 h 457"/>
                    <a:gd name="T6" fmla="*/ 0 w 1279"/>
                    <a:gd name="T7" fmla="*/ 456 h 457"/>
                  </a:gdLst>
                  <a:ahLst/>
                  <a:cxnLst>
                    <a:cxn ang="0">
                      <a:pos x="T0" y="T1"/>
                    </a:cxn>
                    <a:cxn ang="0">
                      <a:pos x="T2" y="T3"/>
                    </a:cxn>
                    <a:cxn ang="0">
                      <a:pos x="T4" y="T5"/>
                    </a:cxn>
                    <a:cxn ang="0">
                      <a:pos x="T6" y="T7"/>
                    </a:cxn>
                  </a:cxnLst>
                  <a:rect l="0" t="0" r="r" b="b"/>
                  <a:pathLst>
                    <a:path w="1279" h="457">
                      <a:moveTo>
                        <a:pt x="548" y="0"/>
                      </a:moveTo>
                      <a:lnTo>
                        <a:pt x="1278" y="0"/>
                      </a:lnTo>
                      <a:lnTo>
                        <a:pt x="593" y="456"/>
                      </a:lnTo>
                      <a:lnTo>
                        <a:pt x="0" y="456"/>
                      </a:lnTo>
                    </a:path>
                  </a:pathLst>
                </a:custGeom>
                <a:noFill/>
                <a:ln w="12700" cap="flat"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29" name="Freeform 92"/>
                <p:cNvSpPr>
                  <a:spLocks noChangeArrowheads="1"/>
                </p:cNvSpPr>
                <p:nvPr/>
              </p:nvSpPr>
              <p:spPr bwMode="auto">
                <a:xfrm>
                  <a:off x="5799138" y="1928813"/>
                  <a:ext cx="395287" cy="165100"/>
                </a:xfrm>
                <a:custGeom>
                  <a:avLst/>
                  <a:gdLst>
                    <a:gd name="T0" fmla="*/ 548 w 1097"/>
                    <a:gd name="T1" fmla="*/ 456 h 457"/>
                    <a:gd name="T2" fmla="*/ 0 w 1097"/>
                    <a:gd name="T3" fmla="*/ 456 h 457"/>
                    <a:gd name="T4" fmla="*/ 685 w 1097"/>
                    <a:gd name="T5" fmla="*/ 0 h 457"/>
                    <a:gd name="T6" fmla="*/ 1096 w 1097"/>
                    <a:gd name="T7" fmla="*/ 0 h 457"/>
                  </a:gdLst>
                  <a:ahLst/>
                  <a:cxnLst>
                    <a:cxn ang="0">
                      <a:pos x="T0" y="T1"/>
                    </a:cxn>
                    <a:cxn ang="0">
                      <a:pos x="T2" y="T3"/>
                    </a:cxn>
                    <a:cxn ang="0">
                      <a:pos x="T4" y="T5"/>
                    </a:cxn>
                    <a:cxn ang="0">
                      <a:pos x="T6" y="T7"/>
                    </a:cxn>
                  </a:cxnLst>
                  <a:rect l="0" t="0" r="r" b="b"/>
                  <a:pathLst>
                    <a:path w="1097" h="457">
                      <a:moveTo>
                        <a:pt x="548" y="456"/>
                      </a:moveTo>
                      <a:lnTo>
                        <a:pt x="0" y="456"/>
                      </a:lnTo>
                      <a:lnTo>
                        <a:pt x="685" y="0"/>
                      </a:lnTo>
                      <a:lnTo>
                        <a:pt x="1096" y="0"/>
                      </a:lnTo>
                    </a:path>
                  </a:pathLst>
                </a:custGeom>
                <a:noFill/>
                <a:ln w="12700" cap="flat"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0" name="Line 93"/>
                <p:cNvSpPr>
                  <a:spLocks noChangeShapeType="1"/>
                </p:cNvSpPr>
                <p:nvPr/>
              </p:nvSpPr>
              <p:spPr bwMode="auto">
                <a:xfrm>
                  <a:off x="6145213" y="2290763"/>
                  <a:ext cx="1587" cy="33337"/>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1" name="Line 94"/>
                <p:cNvSpPr>
                  <a:spLocks noChangeShapeType="1"/>
                </p:cNvSpPr>
                <p:nvPr/>
              </p:nvSpPr>
              <p:spPr bwMode="auto">
                <a:xfrm>
                  <a:off x="6145213" y="2060575"/>
                  <a:ext cx="1587" cy="3333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2" name="Freeform 95"/>
                <p:cNvSpPr>
                  <a:spLocks noChangeArrowheads="1"/>
                </p:cNvSpPr>
                <p:nvPr/>
              </p:nvSpPr>
              <p:spPr bwMode="auto">
                <a:xfrm>
                  <a:off x="6096000" y="2092325"/>
                  <a:ext cx="98425" cy="196850"/>
                </a:xfrm>
                <a:custGeom>
                  <a:avLst/>
                  <a:gdLst>
                    <a:gd name="T0" fmla="*/ 0 w 275"/>
                    <a:gd name="T1" fmla="*/ 411 h 549"/>
                    <a:gd name="T2" fmla="*/ 137 w 275"/>
                    <a:gd name="T3" fmla="*/ 548 h 549"/>
                    <a:gd name="T4" fmla="*/ 274 w 275"/>
                    <a:gd name="T5" fmla="*/ 411 h 549"/>
                    <a:gd name="T6" fmla="*/ 137 w 275"/>
                    <a:gd name="T7" fmla="*/ 274 h 549"/>
                    <a:gd name="T8" fmla="*/ 137 w 275"/>
                    <a:gd name="T9" fmla="*/ 274 h 549"/>
                    <a:gd name="T10" fmla="*/ 0 w 275"/>
                    <a:gd name="T11" fmla="*/ 137 h 549"/>
                    <a:gd name="T12" fmla="*/ 137 w 275"/>
                    <a:gd name="T13" fmla="*/ 0 h 549"/>
                    <a:gd name="T14" fmla="*/ 274 w 275"/>
                    <a:gd name="T15" fmla="*/ 137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 h="549">
                      <a:moveTo>
                        <a:pt x="0" y="411"/>
                      </a:moveTo>
                      <a:cubicBezTo>
                        <a:pt x="0" y="487"/>
                        <a:pt x="62" y="548"/>
                        <a:pt x="137" y="548"/>
                      </a:cubicBezTo>
                      <a:cubicBezTo>
                        <a:pt x="213" y="548"/>
                        <a:pt x="274" y="486"/>
                        <a:pt x="274" y="411"/>
                      </a:cubicBezTo>
                      <a:cubicBezTo>
                        <a:pt x="274" y="335"/>
                        <a:pt x="212" y="274"/>
                        <a:pt x="137" y="274"/>
                      </a:cubicBezTo>
                      <a:lnTo>
                        <a:pt x="137" y="274"/>
                      </a:lnTo>
                      <a:cubicBezTo>
                        <a:pt x="61" y="274"/>
                        <a:pt x="0" y="213"/>
                        <a:pt x="0" y="137"/>
                      </a:cubicBezTo>
                      <a:cubicBezTo>
                        <a:pt x="0" y="62"/>
                        <a:pt x="62" y="0"/>
                        <a:pt x="137" y="0"/>
                      </a:cubicBezTo>
                      <a:cubicBezTo>
                        <a:pt x="213" y="0"/>
                        <a:pt x="274" y="62"/>
                        <a:pt x="274" y="137"/>
                      </a:cubicBez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168" name="Freeform 96"/>
              <p:cNvSpPr>
                <a:spLocks noChangeArrowheads="1"/>
              </p:cNvSpPr>
              <p:nvPr/>
            </p:nvSpPr>
            <p:spPr bwMode="auto">
              <a:xfrm>
                <a:off x="5561013" y="2151063"/>
                <a:ext cx="152400" cy="185737"/>
              </a:xfrm>
              <a:custGeom>
                <a:avLst/>
                <a:gdLst>
                  <a:gd name="T0" fmla="*/ 0 w 423"/>
                  <a:gd name="T1" fmla="*/ 160 h 515"/>
                  <a:gd name="T2" fmla="*/ 163 w 423"/>
                  <a:gd name="T3" fmla="*/ 160 h 515"/>
                  <a:gd name="T4" fmla="*/ 163 w 423"/>
                  <a:gd name="T5" fmla="*/ 0 h 515"/>
                  <a:gd name="T6" fmla="*/ 422 w 423"/>
                  <a:gd name="T7" fmla="*/ 257 h 515"/>
                  <a:gd name="T8" fmla="*/ 163 w 423"/>
                  <a:gd name="T9" fmla="*/ 514 h 515"/>
                  <a:gd name="T10" fmla="*/ 163 w 423"/>
                  <a:gd name="T11" fmla="*/ 364 h 515"/>
                  <a:gd name="T12" fmla="*/ 0 w 423"/>
                  <a:gd name="T13" fmla="*/ 364 h 515"/>
                </a:gdLst>
                <a:ahLst/>
                <a:cxnLst>
                  <a:cxn ang="0">
                    <a:pos x="T0" y="T1"/>
                  </a:cxn>
                  <a:cxn ang="0">
                    <a:pos x="T2" y="T3"/>
                  </a:cxn>
                  <a:cxn ang="0">
                    <a:pos x="T4" y="T5"/>
                  </a:cxn>
                  <a:cxn ang="0">
                    <a:pos x="T6" y="T7"/>
                  </a:cxn>
                  <a:cxn ang="0">
                    <a:pos x="T8" y="T9"/>
                  </a:cxn>
                  <a:cxn ang="0">
                    <a:pos x="T10" y="T11"/>
                  </a:cxn>
                  <a:cxn ang="0">
                    <a:pos x="T12" y="T13"/>
                  </a:cxn>
                </a:cxnLst>
                <a:rect l="0" t="0" r="r" b="b"/>
                <a:pathLst>
                  <a:path w="423" h="515">
                    <a:moveTo>
                      <a:pt x="0" y="160"/>
                    </a:moveTo>
                    <a:lnTo>
                      <a:pt x="163" y="160"/>
                    </a:lnTo>
                    <a:lnTo>
                      <a:pt x="163" y="0"/>
                    </a:lnTo>
                    <a:lnTo>
                      <a:pt x="422" y="257"/>
                    </a:lnTo>
                    <a:lnTo>
                      <a:pt x="163" y="514"/>
                    </a:lnTo>
                    <a:lnTo>
                      <a:pt x="163" y="364"/>
                    </a:lnTo>
                    <a:lnTo>
                      <a:pt x="0" y="364"/>
                    </a:lnTo>
                  </a:path>
                </a:pathLst>
              </a:custGeom>
              <a:noFill/>
              <a:ln w="12700" cap="rnd" cmpd="sng">
                <a:solidFill>
                  <a:srgbClr val="185CA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69" name="Line 97"/>
              <p:cNvSpPr>
                <a:spLocks noChangeShapeType="1"/>
              </p:cNvSpPr>
              <p:nvPr/>
            </p:nvSpPr>
            <p:spPr bwMode="auto">
              <a:xfrm flipH="1">
                <a:off x="5499100" y="2209800"/>
                <a:ext cx="36513"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0" name="Line 98"/>
              <p:cNvSpPr>
                <a:spLocks noChangeShapeType="1"/>
              </p:cNvSpPr>
              <p:nvPr/>
            </p:nvSpPr>
            <p:spPr bwMode="auto">
              <a:xfrm flipH="1">
                <a:off x="5500688" y="2282825"/>
                <a:ext cx="36512"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1" name="Line 99"/>
              <p:cNvSpPr>
                <a:spLocks noChangeShapeType="1"/>
              </p:cNvSpPr>
              <p:nvPr/>
            </p:nvSpPr>
            <p:spPr bwMode="auto">
              <a:xfrm flipH="1">
                <a:off x="5454650" y="2209800"/>
                <a:ext cx="222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2" name="Line 100"/>
              <p:cNvSpPr>
                <a:spLocks noChangeShapeType="1"/>
              </p:cNvSpPr>
              <p:nvPr/>
            </p:nvSpPr>
            <p:spPr bwMode="auto">
              <a:xfrm flipH="1">
                <a:off x="5454650" y="2282825"/>
                <a:ext cx="222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3" name="Line 101"/>
              <p:cNvSpPr>
                <a:spLocks noChangeShapeType="1"/>
              </p:cNvSpPr>
              <p:nvPr/>
            </p:nvSpPr>
            <p:spPr bwMode="auto">
              <a:xfrm flipH="1">
                <a:off x="5419725" y="2209800"/>
                <a:ext cx="95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74" name="Line 102"/>
              <p:cNvSpPr>
                <a:spLocks noChangeShapeType="1"/>
              </p:cNvSpPr>
              <p:nvPr/>
            </p:nvSpPr>
            <p:spPr bwMode="auto">
              <a:xfrm flipH="1">
                <a:off x="5421313" y="2282825"/>
                <a:ext cx="9525" cy="1588"/>
              </a:xfrm>
              <a:prstGeom prst="line">
                <a:avLst/>
              </a:prstGeom>
              <a:noFill/>
              <a:ln w="12700" cap="rnd" cmpd="sng">
                <a:solidFill>
                  <a:srgbClr val="185C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sp>
        <p:nvSpPr>
          <p:cNvPr id="3" name="Slide Number Placeholder 2"/>
          <p:cNvSpPr>
            <a:spLocks noGrp="1"/>
          </p:cNvSpPr>
          <p:nvPr>
            <p:ph type="sldNum" sz="quarter" idx="4"/>
          </p:nvPr>
        </p:nvSpPr>
        <p:spPr/>
        <p:txBody>
          <a:bodyPr/>
          <a:lstStyle/>
          <a:p>
            <a:fld id="{9A68FE36-BDA6-4A87-8648-115964FC2835}" type="slidenum">
              <a:rPr lang="en-US" smtClean="0"/>
              <a:pPr/>
              <a:t>5</a:t>
            </a:fld>
            <a:endParaRPr lang="en-US" dirty="0"/>
          </a:p>
        </p:txBody>
      </p:sp>
      <p:sp>
        <p:nvSpPr>
          <p:cNvPr id="14" name="Slide Number Placeholder 2"/>
          <p:cNvSpPr txBox="1">
            <a:spLocks/>
          </p:cNvSpPr>
          <p:nvPr/>
        </p:nvSpPr>
        <p:spPr>
          <a:xfrm>
            <a:off x="8635568" y="4809264"/>
            <a:ext cx="342900" cy="273844"/>
          </a:xfrm>
          <a:prstGeom prst="rect">
            <a:avLst/>
          </a:prstGeom>
        </p:spPr>
        <p:txBody>
          <a:bodyPr anchor="b" anchorCtr="0"/>
          <a:lstStyle>
            <a:defPPr>
              <a:defRPr lang="en-US"/>
            </a:defPPr>
            <a:lvl1pPr marL="0" algn="r" defTabSz="685800" rtl="0" eaLnBrk="1" latinLnBrk="0" hangingPunct="1">
              <a:defRPr lang="en-US" sz="525" b="0" i="0" kern="1200" smtClean="0">
                <a:solidFill>
                  <a:schemeClr val="bg1">
                    <a:lumMod val="75000"/>
                  </a:schemeClr>
                </a:solidFill>
                <a:effectLst/>
                <a:latin typeface="+mj-lt"/>
                <a:ea typeface="Gill Sans" charset="0"/>
                <a:cs typeface="Gill Sans"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9A68FE36-BDA6-4A87-8648-115964FC2835}" type="slidenum">
              <a:rPr lang="en-US" smtClean="0"/>
              <a:pPr/>
              <a:t>5</a:t>
            </a:fld>
            <a:endParaRPr lang="en-US" dirty="0"/>
          </a:p>
        </p:txBody>
      </p:sp>
      <p:grpSp>
        <p:nvGrpSpPr>
          <p:cNvPr id="7" name="Group 6"/>
          <p:cNvGrpSpPr/>
          <p:nvPr/>
        </p:nvGrpSpPr>
        <p:grpSpPr>
          <a:xfrm>
            <a:off x="3276600" y="463554"/>
            <a:ext cx="2334668" cy="1856374"/>
            <a:chOff x="3276600" y="514350"/>
            <a:chExt cx="2334668" cy="1856374"/>
          </a:xfrm>
        </p:grpSpPr>
        <p:sp>
          <p:nvSpPr>
            <p:cNvPr id="58" name="Rectangle 44"/>
            <p:cNvSpPr>
              <a:spLocks/>
            </p:cNvSpPr>
            <p:nvPr/>
          </p:nvSpPr>
          <p:spPr bwMode="auto">
            <a:xfrm>
              <a:off x="3276600" y="514350"/>
              <a:ext cx="2334668"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Product First</a:t>
              </a:r>
              <a:endPar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endParaRPr>
            </a:p>
          </p:txBody>
        </p:sp>
        <p:sp>
          <p:nvSpPr>
            <p:cNvPr id="61" name="AutoShape 41"/>
            <p:cNvSpPr>
              <a:spLocks/>
            </p:cNvSpPr>
            <p:nvPr/>
          </p:nvSpPr>
          <p:spPr bwMode="auto">
            <a:xfrm>
              <a:off x="3743415" y="993536"/>
              <a:ext cx="1379154"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185CA0"/>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grpSp>
          <p:nvGrpSpPr>
            <p:cNvPr id="156" name="Group 155"/>
            <p:cNvGrpSpPr/>
            <p:nvPr/>
          </p:nvGrpSpPr>
          <p:grpSpPr>
            <a:xfrm>
              <a:off x="3980027" y="1329579"/>
              <a:ext cx="905930" cy="705104"/>
              <a:chOff x="3903827" y="1100979"/>
              <a:chExt cx="905930" cy="705104"/>
            </a:xfrm>
          </p:grpSpPr>
          <p:sp>
            <p:nvSpPr>
              <p:cNvPr id="63" name="Rectangle 62"/>
              <p:cNvSpPr/>
              <p:nvPr/>
            </p:nvSpPr>
            <p:spPr>
              <a:xfrm>
                <a:off x="3903827" y="1100979"/>
                <a:ext cx="905275"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4" name="Rectangle 63"/>
              <p:cNvSpPr/>
              <p:nvPr/>
            </p:nvSpPr>
            <p:spPr>
              <a:xfrm>
                <a:off x="3903827" y="1290014"/>
                <a:ext cx="905275"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5" name="Rectangle 64"/>
              <p:cNvSpPr/>
              <p:nvPr/>
            </p:nvSpPr>
            <p:spPr>
              <a:xfrm>
                <a:off x="3903828" y="1668084"/>
                <a:ext cx="434957"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6" name="Rectangle 65"/>
              <p:cNvSpPr/>
              <p:nvPr/>
            </p:nvSpPr>
            <p:spPr>
              <a:xfrm>
                <a:off x="4374800" y="1668084"/>
                <a:ext cx="434957"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grpSp>
            <p:nvGrpSpPr>
              <p:cNvPr id="67" name="Group 66"/>
              <p:cNvGrpSpPr/>
              <p:nvPr/>
            </p:nvGrpSpPr>
            <p:grpSpPr>
              <a:xfrm>
                <a:off x="3903828" y="1479049"/>
                <a:ext cx="905274" cy="137999"/>
                <a:chOff x="457201" y="2292300"/>
                <a:chExt cx="797475" cy="135467"/>
              </a:xfrm>
              <a:solidFill>
                <a:schemeClr val="bg1"/>
              </a:solidFill>
            </p:grpSpPr>
            <p:sp>
              <p:nvSpPr>
                <p:cNvPr id="68" name="Rectangle 67"/>
                <p:cNvSpPr/>
                <p:nvPr/>
              </p:nvSpPr>
              <p:spPr>
                <a:xfrm>
                  <a:off x="457201"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9" name="Rectangle 68"/>
                <p:cNvSpPr/>
                <p:nvPr/>
              </p:nvSpPr>
              <p:spPr>
                <a:xfrm>
                  <a:off x="623957"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70" name="Rectangle 69"/>
                <p:cNvSpPr/>
                <p:nvPr/>
              </p:nvSpPr>
              <p:spPr>
                <a:xfrm>
                  <a:off x="790713"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71" name="Rectangle 70"/>
                <p:cNvSpPr/>
                <p:nvPr/>
              </p:nvSpPr>
              <p:spPr>
                <a:xfrm>
                  <a:off x="957469"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72" name="Rectangle 71"/>
                <p:cNvSpPr/>
                <p:nvPr/>
              </p:nvSpPr>
              <p:spPr>
                <a:xfrm>
                  <a:off x="1124226"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grpSp>
        </p:grpSp>
      </p:grpSp>
      <p:sp>
        <p:nvSpPr>
          <p:cNvPr id="74" name="Rectangle 22"/>
          <p:cNvSpPr>
            <a:spLocks/>
          </p:cNvSpPr>
          <p:nvPr/>
        </p:nvSpPr>
        <p:spPr bwMode="auto">
          <a:xfrm>
            <a:off x="1628380" y="4368498"/>
            <a:ext cx="1800620"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277FC1"/>
                </a:solidFill>
                <a:latin typeface="Helvetica Neue" panose="02000503000000020004" pitchFamily="2"/>
                <a:ea typeface="Gotham Book" pitchFamily="-101" charset="0"/>
                <a:cs typeface="Gotham Book" pitchFamily="-101" charset="0"/>
                <a:sym typeface="Gotham Book" pitchFamily="-101" charset="0"/>
              </a:rPr>
              <a:t>Pure </a:t>
            </a:r>
            <a:r>
              <a:rPr lang="en-US" b="1" dirty="0" err="1" smtClean="0">
                <a:solidFill>
                  <a:srgbClr val="277FC1"/>
                </a:solidFill>
                <a:latin typeface="Helvetica Neue" panose="02000503000000020004" pitchFamily="2"/>
                <a:ea typeface="Gotham Book" pitchFamily="-101" charset="0"/>
                <a:cs typeface="Gotham Book" pitchFamily="-101" charset="0"/>
                <a:sym typeface="Gotham Book" pitchFamily="-101" charset="0"/>
              </a:rPr>
              <a:t>SaaS</a:t>
            </a:r>
            <a:endParaRPr lang="en-US" b="1" dirty="0">
              <a:solidFill>
                <a:srgbClr val="277FC1"/>
              </a:solidFill>
              <a:latin typeface="Helvetica Neue" panose="02000503000000020004" pitchFamily="2"/>
              <a:ea typeface="Gotham Book" pitchFamily="-101" charset="0"/>
              <a:cs typeface="Gotham Book" pitchFamily="-101" charset="0"/>
              <a:sym typeface="Gotham Book" pitchFamily="-101" charset="0"/>
            </a:endParaRPr>
          </a:p>
        </p:txBody>
      </p:sp>
      <p:grpSp>
        <p:nvGrpSpPr>
          <p:cNvPr id="11" name="Group 10"/>
          <p:cNvGrpSpPr/>
          <p:nvPr/>
        </p:nvGrpSpPr>
        <p:grpSpPr>
          <a:xfrm>
            <a:off x="1840346" y="3028221"/>
            <a:ext cx="1377190" cy="1377458"/>
            <a:chOff x="1840346" y="3028221"/>
            <a:chExt cx="1377190" cy="1377458"/>
          </a:xfrm>
        </p:grpSpPr>
        <p:sp>
          <p:nvSpPr>
            <p:cNvPr id="77" name="AutoShape 20"/>
            <p:cNvSpPr>
              <a:spLocks/>
            </p:cNvSpPr>
            <p:nvPr/>
          </p:nvSpPr>
          <p:spPr bwMode="auto">
            <a:xfrm>
              <a:off x="1840346" y="3028221"/>
              <a:ext cx="1377190" cy="137745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277FC1"/>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sp>
          <p:nvSpPr>
            <p:cNvPr id="186" name="Freeform 1"/>
            <p:cNvSpPr>
              <a:spLocks noChangeArrowheads="1"/>
            </p:cNvSpPr>
            <p:nvPr/>
          </p:nvSpPr>
          <p:spPr bwMode="auto">
            <a:xfrm>
              <a:off x="2035435" y="3379961"/>
              <a:ext cx="979211" cy="601268"/>
            </a:xfrm>
            <a:custGeom>
              <a:avLst/>
              <a:gdLst>
                <a:gd name="T0" fmla="*/ 502 w 503"/>
                <a:gd name="T1" fmla="*/ 196 h 308"/>
                <a:gd name="T2" fmla="*/ 389 w 503"/>
                <a:gd name="T3" fmla="*/ 88 h 308"/>
                <a:gd name="T4" fmla="*/ 251 w 503"/>
                <a:gd name="T5" fmla="*/ 0 h 308"/>
                <a:gd name="T6" fmla="*/ 99 w 503"/>
                <a:gd name="T7" fmla="*/ 144 h 308"/>
                <a:gd name="T8" fmla="*/ 0 w 503"/>
                <a:gd name="T9" fmla="*/ 224 h 308"/>
                <a:gd name="T10" fmla="*/ 87 w 503"/>
                <a:gd name="T11" fmla="*/ 306 h 308"/>
                <a:gd name="T12" fmla="*/ 404 w 503"/>
                <a:gd name="T13" fmla="*/ 306 h 308"/>
                <a:gd name="T14" fmla="*/ 502 w 503"/>
                <a:gd name="T15" fmla="*/ 196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08">
                  <a:moveTo>
                    <a:pt x="502" y="196"/>
                  </a:moveTo>
                  <a:cubicBezTo>
                    <a:pt x="502" y="135"/>
                    <a:pt x="452" y="85"/>
                    <a:pt x="389" y="88"/>
                  </a:cubicBezTo>
                  <a:cubicBezTo>
                    <a:pt x="364" y="36"/>
                    <a:pt x="312" y="0"/>
                    <a:pt x="251" y="0"/>
                  </a:cubicBezTo>
                  <a:cubicBezTo>
                    <a:pt x="170" y="0"/>
                    <a:pt x="104" y="64"/>
                    <a:pt x="99" y="144"/>
                  </a:cubicBezTo>
                  <a:cubicBezTo>
                    <a:pt x="48" y="133"/>
                    <a:pt x="0" y="172"/>
                    <a:pt x="0" y="224"/>
                  </a:cubicBezTo>
                  <a:cubicBezTo>
                    <a:pt x="0" y="307"/>
                    <a:pt x="87" y="306"/>
                    <a:pt x="87" y="306"/>
                  </a:cubicBezTo>
                  <a:lnTo>
                    <a:pt x="404" y="306"/>
                  </a:lnTo>
                  <a:cubicBezTo>
                    <a:pt x="404" y="306"/>
                    <a:pt x="502" y="293"/>
                    <a:pt x="502" y="196"/>
                  </a:cubicBezTo>
                </a:path>
              </a:pathLst>
            </a:custGeom>
            <a:grpFill/>
            <a:ln w="19050"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a:p>
          </p:txBody>
        </p:sp>
      </p:grpSp>
      <p:grpSp>
        <p:nvGrpSpPr>
          <p:cNvPr id="4" name="Group 3"/>
          <p:cNvGrpSpPr/>
          <p:nvPr/>
        </p:nvGrpSpPr>
        <p:grpSpPr>
          <a:xfrm>
            <a:off x="5638800" y="3028148"/>
            <a:ext cx="1642348" cy="1778806"/>
            <a:chOff x="5638800" y="3028148"/>
            <a:chExt cx="1642348" cy="1778806"/>
          </a:xfrm>
        </p:grpSpPr>
        <p:sp>
          <p:nvSpPr>
            <p:cNvPr id="21" name="Rectangle 44"/>
            <p:cNvSpPr>
              <a:spLocks/>
            </p:cNvSpPr>
            <p:nvPr/>
          </p:nvSpPr>
          <p:spPr bwMode="auto">
            <a:xfrm>
              <a:off x="5638800" y="4334632"/>
              <a:ext cx="1642348"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36AEEA"/>
                  </a:solidFill>
                  <a:latin typeface="Helvetica Neue" panose="02000503000000020004" pitchFamily="2"/>
                  <a:ea typeface="Gotham Book" pitchFamily="-101" charset="0"/>
                  <a:cs typeface="Gotham Book" pitchFamily="-101" charset="0"/>
                  <a:sym typeface="Gotham Book" pitchFamily="-101" charset="0"/>
                </a:rPr>
                <a:t>Ubiquity</a:t>
              </a:r>
              <a:endParaRPr lang="en-US" b="1" dirty="0">
                <a:solidFill>
                  <a:srgbClr val="36AEEA"/>
                </a:solidFill>
                <a:latin typeface="Helvetica Neue" panose="02000503000000020004" pitchFamily="2"/>
                <a:ea typeface="Gotham Book" pitchFamily="-101" charset="0"/>
                <a:cs typeface="Gotham Book" pitchFamily="-101" charset="0"/>
                <a:sym typeface="Gotham Book" pitchFamily="-101" charset="0"/>
              </a:endParaRPr>
            </a:p>
          </p:txBody>
        </p:sp>
        <p:sp>
          <p:nvSpPr>
            <p:cNvPr id="30" name="AutoShape 41"/>
            <p:cNvSpPr>
              <a:spLocks/>
            </p:cNvSpPr>
            <p:nvPr/>
          </p:nvSpPr>
          <p:spPr bwMode="auto">
            <a:xfrm>
              <a:off x="5770396" y="3028148"/>
              <a:ext cx="1379152"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36AEEA"/>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grpSp>
          <p:nvGrpSpPr>
            <p:cNvPr id="2" name="Group 1"/>
            <p:cNvGrpSpPr/>
            <p:nvPr/>
          </p:nvGrpSpPr>
          <p:grpSpPr>
            <a:xfrm flipH="1">
              <a:off x="5954691" y="3219631"/>
              <a:ext cx="1024437" cy="1024437"/>
              <a:chOff x="4040188" y="2819400"/>
              <a:chExt cx="2035175" cy="2035175"/>
            </a:xfrm>
          </p:grpSpPr>
          <p:sp>
            <p:nvSpPr>
              <p:cNvPr id="193" name="Line 1"/>
              <p:cNvSpPr>
                <a:spLocks noChangeShapeType="1"/>
              </p:cNvSpPr>
              <p:nvPr/>
            </p:nvSpPr>
            <p:spPr bwMode="auto">
              <a:xfrm flipV="1">
                <a:off x="5411788" y="3116263"/>
                <a:ext cx="365125" cy="368300"/>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4" name="Line 2"/>
              <p:cNvSpPr>
                <a:spLocks noChangeShapeType="1"/>
              </p:cNvSpPr>
              <p:nvPr/>
            </p:nvSpPr>
            <p:spPr bwMode="auto">
              <a:xfrm flipV="1">
                <a:off x="4338638" y="4171950"/>
                <a:ext cx="382587" cy="385763"/>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5" name="Freeform 3"/>
              <p:cNvSpPr>
                <a:spLocks noChangeArrowheads="1"/>
              </p:cNvSpPr>
              <p:nvPr/>
            </p:nvSpPr>
            <p:spPr bwMode="auto">
              <a:xfrm>
                <a:off x="4338638" y="4348163"/>
                <a:ext cx="207962" cy="207962"/>
              </a:xfrm>
              <a:custGeom>
                <a:avLst/>
                <a:gdLst>
                  <a:gd name="T0" fmla="*/ 577 w 578"/>
                  <a:gd name="T1" fmla="*/ 578 h 579"/>
                  <a:gd name="T2" fmla="*/ 0 w 578"/>
                  <a:gd name="T3" fmla="*/ 578 h 579"/>
                  <a:gd name="T4" fmla="*/ 0 w 578"/>
                  <a:gd name="T5" fmla="*/ 0 h 579"/>
                </a:gdLst>
                <a:ahLst/>
                <a:cxnLst>
                  <a:cxn ang="0">
                    <a:pos x="T0" y="T1"/>
                  </a:cxn>
                  <a:cxn ang="0">
                    <a:pos x="T2" y="T3"/>
                  </a:cxn>
                  <a:cxn ang="0">
                    <a:pos x="T4" y="T5"/>
                  </a:cxn>
                </a:cxnLst>
                <a:rect l="0" t="0" r="r" b="b"/>
                <a:pathLst>
                  <a:path w="578" h="579">
                    <a:moveTo>
                      <a:pt x="577" y="578"/>
                    </a:moveTo>
                    <a:lnTo>
                      <a:pt x="0" y="578"/>
                    </a:lnTo>
                    <a:lnTo>
                      <a:pt x="0"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6" name="Freeform 4"/>
              <p:cNvSpPr>
                <a:spLocks noChangeArrowheads="1"/>
              </p:cNvSpPr>
              <p:nvPr/>
            </p:nvSpPr>
            <p:spPr bwMode="auto">
              <a:xfrm>
                <a:off x="5568950" y="3117850"/>
                <a:ext cx="207963" cy="207963"/>
              </a:xfrm>
              <a:custGeom>
                <a:avLst/>
                <a:gdLst>
                  <a:gd name="T0" fmla="*/ 577 w 578"/>
                  <a:gd name="T1" fmla="*/ 577 h 578"/>
                  <a:gd name="T2" fmla="*/ 577 w 578"/>
                  <a:gd name="T3" fmla="*/ 0 h 578"/>
                  <a:gd name="T4" fmla="*/ 0 w 578"/>
                  <a:gd name="T5" fmla="*/ 0 h 578"/>
                </a:gdLst>
                <a:ahLst/>
                <a:cxnLst>
                  <a:cxn ang="0">
                    <a:pos x="T0" y="T1"/>
                  </a:cxn>
                  <a:cxn ang="0">
                    <a:pos x="T2" y="T3"/>
                  </a:cxn>
                  <a:cxn ang="0">
                    <a:pos x="T4" y="T5"/>
                  </a:cxn>
                </a:cxnLst>
                <a:rect l="0" t="0" r="r" b="b"/>
                <a:pathLst>
                  <a:path w="578" h="578">
                    <a:moveTo>
                      <a:pt x="577" y="577"/>
                    </a:moveTo>
                    <a:lnTo>
                      <a:pt x="577" y="0"/>
                    </a:lnTo>
                    <a:lnTo>
                      <a:pt x="0"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7" name="Line 5"/>
              <p:cNvSpPr>
                <a:spLocks noChangeShapeType="1"/>
              </p:cNvSpPr>
              <p:nvPr/>
            </p:nvSpPr>
            <p:spPr bwMode="auto">
              <a:xfrm>
                <a:off x="5394325" y="4173538"/>
                <a:ext cx="382588" cy="382587"/>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8" name="Line 6"/>
              <p:cNvSpPr>
                <a:spLocks noChangeShapeType="1"/>
              </p:cNvSpPr>
              <p:nvPr/>
            </p:nvSpPr>
            <p:spPr bwMode="auto">
              <a:xfrm>
                <a:off x="4338638" y="3117850"/>
                <a:ext cx="365125" cy="365125"/>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99" name="Freeform 7"/>
              <p:cNvSpPr>
                <a:spLocks noChangeArrowheads="1"/>
              </p:cNvSpPr>
              <p:nvPr/>
            </p:nvSpPr>
            <p:spPr bwMode="auto">
              <a:xfrm>
                <a:off x="4338638" y="3117850"/>
                <a:ext cx="207962" cy="207963"/>
              </a:xfrm>
              <a:custGeom>
                <a:avLst/>
                <a:gdLst>
                  <a:gd name="T0" fmla="*/ 0 w 578"/>
                  <a:gd name="T1" fmla="*/ 577 h 578"/>
                  <a:gd name="T2" fmla="*/ 0 w 578"/>
                  <a:gd name="T3" fmla="*/ 0 h 578"/>
                  <a:gd name="T4" fmla="*/ 577 w 578"/>
                  <a:gd name="T5" fmla="*/ 0 h 578"/>
                </a:gdLst>
                <a:ahLst/>
                <a:cxnLst>
                  <a:cxn ang="0">
                    <a:pos x="T0" y="T1"/>
                  </a:cxn>
                  <a:cxn ang="0">
                    <a:pos x="T2" y="T3"/>
                  </a:cxn>
                  <a:cxn ang="0">
                    <a:pos x="T4" y="T5"/>
                  </a:cxn>
                </a:cxnLst>
                <a:rect l="0" t="0" r="r" b="b"/>
                <a:pathLst>
                  <a:path w="578" h="578">
                    <a:moveTo>
                      <a:pt x="0" y="577"/>
                    </a:moveTo>
                    <a:lnTo>
                      <a:pt x="0" y="0"/>
                    </a:lnTo>
                    <a:lnTo>
                      <a:pt x="577"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0" name="Freeform 8"/>
              <p:cNvSpPr>
                <a:spLocks noChangeArrowheads="1"/>
              </p:cNvSpPr>
              <p:nvPr/>
            </p:nvSpPr>
            <p:spPr bwMode="auto">
              <a:xfrm>
                <a:off x="5568950" y="4348163"/>
                <a:ext cx="207963" cy="207962"/>
              </a:xfrm>
              <a:custGeom>
                <a:avLst/>
                <a:gdLst>
                  <a:gd name="T0" fmla="*/ 0 w 578"/>
                  <a:gd name="T1" fmla="*/ 578 h 579"/>
                  <a:gd name="T2" fmla="*/ 577 w 578"/>
                  <a:gd name="T3" fmla="*/ 578 h 579"/>
                  <a:gd name="T4" fmla="*/ 577 w 578"/>
                  <a:gd name="T5" fmla="*/ 0 h 579"/>
                </a:gdLst>
                <a:ahLst/>
                <a:cxnLst>
                  <a:cxn ang="0">
                    <a:pos x="T0" y="T1"/>
                  </a:cxn>
                  <a:cxn ang="0">
                    <a:pos x="T2" y="T3"/>
                  </a:cxn>
                  <a:cxn ang="0">
                    <a:pos x="T4" y="T5"/>
                  </a:cxn>
                </a:cxnLst>
                <a:rect l="0" t="0" r="r" b="b"/>
                <a:pathLst>
                  <a:path w="578" h="579">
                    <a:moveTo>
                      <a:pt x="0" y="578"/>
                    </a:moveTo>
                    <a:lnTo>
                      <a:pt x="577" y="578"/>
                    </a:lnTo>
                    <a:lnTo>
                      <a:pt x="577"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1" name="Line 9"/>
              <p:cNvSpPr>
                <a:spLocks noChangeShapeType="1"/>
              </p:cNvSpPr>
              <p:nvPr/>
            </p:nvSpPr>
            <p:spPr bwMode="auto">
              <a:xfrm>
                <a:off x="5513388" y="3836988"/>
                <a:ext cx="561975" cy="1587"/>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2" name="Line 10"/>
              <p:cNvSpPr>
                <a:spLocks noChangeShapeType="1"/>
              </p:cNvSpPr>
              <p:nvPr/>
            </p:nvSpPr>
            <p:spPr bwMode="auto">
              <a:xfrm>
                <a:off x="4040188" y="3836988"/>
                <a:ext cx="561975" cy="1587"/>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3" name="Freeform 11"/>
              <p:cNvSpPr>
                <a:spLocks noChangeArrowheads="1"/>
              </p:cNvSpPr>
              <p:nvPr/>
            </p:nvSpPr>
            <p:spPr bwMode="auto">
              <a:xfrm>
                <a:off x="4040188" y="3690938"/>
                <a:ext cx="147637" cy="293687"/>
              </a:xfrm>
              <a:custGeom>
                <a:avLst/>
                <a:gdLst>
                  <a:gd name="T0" fmla="*/ 409 w 410"/>
                  <a:gd name="T1" fmla="*/ 815 h 816"/>
                  <a:gd name="T2" fmla="*/ 0 w 410"/>
                  <a:gd name="T3" fmla="*/ 407 h 816"/>
                  <a:gd name="T4" fmla="*/ 409 w 410"/>
                  <a:gd name="T5" fmla="*/ 0 h 816"/>
                </a:gdLst>
                <a:ahLst/>
                <a:cxnLst>
                  <a:cxn ang="0">
                    <a:pos x="T0" y="T1"/>
                  </a:cxn>
                  <a:cxn ang="0">
                    <a:pos x="T2" y="T3"/>
                  </a:cxn>
                  <a:cxn ang="0">
                    <a:pos x="T4" y="T5"/>
                  </a:cxn>
                </a:cxnLst>
                <a:rect l="0" t="0" r="r" b="b"/>
                <a:pathLst>
                  <a:path w="410" h="816">
                    <a:moveTo>
                      <a:pt x="409" y="815"/>
                    </a:moveTo>
                    <a:lnTo>
                      <a:pt x="0" y="407"/>
                    </a:lnTo>
                    <a:lnTo>
                      <a:pt x="409"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4" name="Freeform 12"/>
              <p:cNvSpPr>
                <a:spLocks noChangeArrowheads="1"/>
              </p:cNvSpPr>
              <p:nvPr/>
            </p:nvSpPr>
            <p:spPr bwMode="auto">
              <a:xfrm>
                <a:off x="5927725" y="3690938"/>
                <a:ext cx="147638" cy="293687"/>
              </a:xfrm>
              <a:custGeom>
                <a:avLst/>
                <a:gdLst>
                  <a:gd name="T0" fmla="*/ 0 w 410"/>
                  <a:gd name="T1" fmla="*/ 816 h 817"/>
                  <a:gd name="T2" fmla="*/ 409 w 410"/>
                  <a:gd name="T3" fmla="*/ 407 h 817"/>
                  <a:gd name="T4" fmla="*/ 0 w 410"/>
                  <a:gd name="T5" fmla="*/ 0 h 817"/>
                </a:gdLst>
                <a:ahLst/>
                <a:cxnLst>
                  <a:cxn ang="0">
                    <a:pos x="T0" y="T1"/>
                  </a:cxn>
                  <a:cxn ang="0">
                    <a:pos x="T2" y="T3"/>
                  </a:cxn>
                  <a:cxn ang="0">
                    <a:pos x="T4" y="T5"/>
                  </a:cxn>
                </a:cxnLst>
                <a:rect l="0" t="0" r="r" b="b"/>
                <a:pathLst>
                  <a:path w="410" h="817">
                    <a:moveTo>
                      <a:pt x="0" y="816"/>
                    </a:moveTo>
                    <a:lnTo>
                      <a:pt x="409" y="407"/>
                    </a:lnTo>
                    <a:lnTo>
                      <a:pt x="0"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5" name="Line 13"/>
              <p:cNvSpPr>
                <a:spLocks noChangeShapeType="1"/>
              </p:cNvSpPr>
              <p:nvPr/>
            </p:nvSpPr>
            <p:spPr bwMode="auto">
              <a:xfrm>
                <a:off x="5057775" y="4173538"/>
                <a:ext cx="1588" cy="679450"/>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6" name="Line 14"/>
              <p:cNvSpPr>
                <a:spLocks noChangeShapeType="1"/>
              </p:cNvSpPr>
              <p:nvPr/>
            </p:nvSpPr>
            <p:spPr bwMode="auto">
              <a:xfrm>
                <a:off x="5057775" y="2819400"/>
                <a:ext cx="1588" cy="663575"/>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7" name="Freeform 15"/>
              <p:cNvSpPr>
                <a:spLocks noChangeArrowheads="1"/>
              </p:cNvSpPr>
              <p:nvPr/>
            </p:nvSpPr>
            <p:spPr bwMode="auto">
              <a:xfrm>
                <a:off x="4910138" y="2819400"/>
                <a:ext cx="293687" cy="147638"/>
              </a:xfrm>
              <a:custGeom>
                <a:avLst/>
                <a:gdLst>
                  <a:gd name="T0" fmla="*/ 0 w 817"/>
                  <a:gd name="T1" fmla="*/ 408 h 409"/>
                  <a:gd name="T2" fmla="*/ 409 w 817"/>
                  <a:gd name="T3" fmla="*/ 0 h 409"/>
                  <a:gd name="T4" fmla="*/ 816 w 817"/>
                  <a:gd name="T5" fmla="*/ 408 h 409"/>
                </a:gdLst>
                <a:ahLst/>
                <a:cxnLst>
                  <a:cxn ang="0">
                    <a:pos x="T0" y="T1"/>
                  </a:cxn>
                  <a:cxn ang="0">
                    <a:pos x="T2" y="T3"/>
                  </a:cxn>
                  <a:cxn ang="0">
                    <a:pos x="T4" y="T5"/>
                  </a:cxn>
                </a:cxnLst>
                <a:rect l="0" t="0" r="r" b="b"/>
                <a:pathLst>
                  <a:path w="817" h="409">
                    <a:moveTo>
                      <a:pt x="0" y="408"/>
                    </a:moveTo>
                    <a:lnTo>
                      <a:pt x="409" y="0"/>
                    </a:lnTo>
                    <a:lnTo>
                      <a:pt x="816" y="408"/>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8" name="Freeform 16"/>
              <p:cNvSpPr>
                <a:spLocks noChangeArrowheads="1"/>
              </p:cNvSpPr>
              <p:nvPr/>
            </p:nvSpPr>
            <p:spPr bwMode="auto">
              <a:xfrm>
                <a:off x="4910138" y="4706938"/>
                <a:ext cx="293687" cy="147637"/>
              </a:xfrm>
              <a:custGeom>
                <a:avLst/>
                <a:gdLst>
                  <a:gd name="T0" fmla="*/ 0 w 817"/>
                  <a:gd name="T1" fmla="*/ 0 h 409"/>
                  <a:gd name="T2" fmla="*/ 409 w 817"/>
                  <a:gd name="T3" fmla="*/ 408 h 409"/>
                  <a:gd name="T4" fmla="*/ 816 w 817"/>
                  <a:gd name="T5" fmla="*/ 0 h 409"/>
                </a:gdLst>
                <a:ahLst/>
                <a:cxnLst>
                  <a:cxn ang="0">
                    <a:pos x="T0" y="T1"/>
                  </a:cxn>
                  <a:cxn ang="0">
                    <a:pos x="T2" y="T3"/>
                  </a:cxn>
                  <a:cxn ang="0">
                    <a:pos x="T4" y="T5"/>
                  </a:cxn>
                </a:cxnLst>
                <a:rect l="0" t="0" r="r" b="b"/>
                <a:pathLst>
                  <a:path w="817" h="409">
                    <a:moveTo>
                      <a:pt x="0" y="0"/>
                    </a:moveTo>
                    <a:lnTo>
                      <a:pt x="409" y="408"/>
                    </a:lnTo>
                    <a:lnTo>
                      <a:pt x="816"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09" name="Freeform 17"/>
              <p:cNvSpPr>
                <a:spLocks noChangeArrowheads="1"/>
              </p:cNvSpPr>
              <p:nvPr/>
            </p:nvSpPr>
            <p:spPr bwMode="auto">
              <a:xfrm>
                <a:off x="4602163" y="3482975"/>
                <a:ext cx="911225" cy="690563"/>
              </a:xfrm>
              <a:custGeom>
                <a:avLst/>
                <a:gdLst>
                  <a:gd name="T0" fmla="*/ 282 w 2529"/>
                  <a:gd name="T1" fmla="*/ 0 h 1919"/>
                  <a:gd name="T2" fmla="*/ 2310 w 2529"/>
                  <a:gd name="T3" fmla="*/ 0 h 1919"/>
                  <a:gd name="T4" fmla="*/ 2528 w 2529"/>
                  <a:gd name="T5" fmla="*/ 218 h 1919"/>
                  <a:gd name="T6" fmla="*/ 2528 w 2529"/>
                  <a:gd name="T7" fmla="*/ 1700 h 1919"/>
                  <a:gd name="T8" fmla="*/ 2310 w 2529"/>
                  <a:gd name="T9" fmla="*/ 1918 h 1919"/>
                  <a:gd name="T10" fmla="*/ 218 w 2529"/>
                  <a:gd name="T11" fmla="*/ 1918 h 1919"/>
                  <a:gd name="T12" fmla="*/ 0 w 2529"/>
                  <a:gd name="T13" fmla="*/ 1700 h 1919"/>
                  <a:gd name="T14" fmla="*/ 0 w 2529"/>
                  <a:gd name="T15" fmla="*/ 218 h 1919"/>
                  <a:gd name="T16" fmla="*/ 218 w 2529"/>
                  <a:gd name="T17" fmla="*/ 0 h 1919"/>
                  <a:gd name="T18" fmla="*/ 282 w 2529"/>
                  <a:gd name="T19" fmla="*/ 0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9" h="1919">
                    <a:moveTo>
                      <a:pt x="282" y="0"/>
                    </a:moveTo>
                    <a:lnTo>
                      <a:pt x="2310" y="0"/>
                    </a:lnTo>
                    <a:cubicBezTo>
                      <a:pt x="2430" y="0"/>
                      <a:pt x="2528" y="98"/>
                      <a:pt x="2528" y="218"/>
                    </a:cubicBezTo>
                    <a:lnTo>
                      <a:pt x="2528" y="1700"/>
                    </a:lnTo>
                    <a:cubicBezTo>
                      <a:pt x="2528" y="1819"/>
                      <a:pt x="2430" y="1918"/>
                      <a:pt x="2310" y="1918"/>
                    </a:cubicBezTo>
                    <a:lnTo>
                      <a:pt x="218" y="1918"/>
                    </a:lnTo>
                    <a:cubicBezTo>
                      <a:pt x="98" y="1918"/>
                      <a:pt x="0" y="1820"/>
                      <a:pt x="0" y="1700"/>
                    </a:cubicBezTo>
                    <a:lnTo>
                      <a:pt x="0" y="218"/>
                    </a:lnTo>
                    <a:cubicBezTo>
                      <a:pt x="0" y="98"/>
                      <a:pt x="98" y="0"/>
                      <a:pt x="218" y="0"/>
                    </a:cubicBezTo>
                    <a:lnTo>
                      <a:pt x="282" y="0"/>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0" name="Line 18"/>
              <p:cNvSpPr>
                <a:spLocks noChangeShapeType="1"/>
              </p:cNvSpPr>
              <p:nvPr/>
            </p:nvSpPr>
            <p:spPr bwMode="auto">
              <a:xfrm>
                <a:off x="4602163" y="3640138"/>
                <a:ext cx="909637" cy="1587"/>
              </a:xfrm>
              <a:prstGeom prst="line">
                <a:avLst/>
              </a:prstGeom>
              <a:noFill/>
              <a:ln w="1905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11" name="Freeform 19"/>
              <p:cNvSpPr>
                <a:spLocks noChangeArrowheads="1"/>
              </p:cNvSpPr>
              <p:nvPr/>
            </p:nvSpPr>
            <p:spPr bwMode="auto">
              <a:xfrm>
                <a:off x="4695825" y="3546475"/>
                <a:ext cx="31750" cy="31750"/>
              </a:xfrm>
              <a:custGeom>
                <a:avLst/>
                <a:gdLst>
                  <a:gd name="T0" fmla="*/ 88 w 89"/>
                  <a:gd name="T1" fmla="*/ 44 h 88"/>
                  <a:gd name="T2" fmla="*/ 82 w 89"/>
                  <a:gd name="T3" fmla="*/ 65 h 88"/>
                  <a:gd name="T4" fmla="*/ 66 w 89"/>
                  <a:gd name="T5" fmla="*/ 81 h 88"/>
                  <a:gd name="T6" fmla="*/ 44 w 89"/>
                  <a:gd name="T7" fmla="*/ 87 h 88"/>
                  <a:gd name="T8" fmla="*/ 22 w 89"/>
                  <a:gd name="T9" fmla="*/ 81 h 88"/>
                  <a:gd name="T10" fmla="*/ 6 w 89"/>
                  <a:gd name="T11" fmla="*/ 65 h 88"/>
                  <a:gd name="T12" fmla="*/ 0 w 89"/>
                  <a:gd name="T13" fmla="*/ 44 h 88"/>
                  <a:gd name="T14" fmla="*/ 6 w 89"/>
                  <a:gd name="T15" fmla="*/ 22 h 88"/>
                  <a:gd name="T16" fmla="*/ 22 w 89"/>
                  <a:gd name="T17" fmla="*/ 6 h 88"/>
                  <a:gd name="T18" fmla="*/ 44 w 89"/>
                  <a:gd name="T19" fmla="*/ 0 h 88"/>
                  <a:gd name="T20" fmla="*/ 66 w 89"/>
                  <a:gd name="T21" fmla="*/ 6 h 88"/>
                  <a:gd name="T22" fmla="*/ 82 w 89"/>
                  <a:gd name="T23" fmla="*/ 22 h 88"/>
                  <a:gd name="T24" fmla="*/ 88 w 89"/>
                  <a:gd name="T2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88">
                    <a:moveTo>
                      <a:pt x="88" y="44"/>
                    </a:moveTo>
                    <a:cubicBezTo>
                      <a:pt x="88" y="52"/>
                      <a:pt x="86" y="58"/>
                      <a:pt x="82" y="65"/>
                    </a:cubicBezTo>
                    <a:cubicBezTo>
                      <a:pt x="78" y="71"/>
                      <a:pt x="73" y="77"/>
                      <a:pt x="66" y="81"/>
                    </a:cubicBezTo>
                    <a:cubicBezTo>
                      <a:pt x="59" y="85"/>
                      <a:pt x="52" y="87"/>
                      <a:pt x="44" y="87"/>
                    </a:cubicBezTo>
                    <a:cubicBezTo>
                      <a:pt x="36" y="87"/>
                      <a:pt x="29" y="85"/>
                      <a:pt x="22" y="81"/>
                    </a:cubicBezTo>
                    <a:cubicBezTo>
                      <a:pt x="15" y="77"/>
                      <a:pt x="10" y="71"/>
                      <a:pt x="6" y="65"/>
                    </a:cubicBezTo>
                    <a:cubicBezTo>
                      <a:pt x="2" y="58"/>
                      <a:pt x="0" y="52"/>
                      <a:pt x="0" y="44"/>
                    </a:cubicBezTo>
                    <a:cubicBezTo>
                      <a:pt x="0" y="36"/>
                      <a:pt x="2" y="29"/>
                      <a:pt x="6" y="22"/>
                    </a:cubicBezTo>
                    <a:cubicBezTo>
                      <a:pt x="10" y="15"/>
                      <a:pt x="15" y="10"/>
                      <a:pt x="22" y="6"/>
                    </a:cubicBezTo>
                    <a:cubicBezTo>
                      <a:pt x="29" y="2"/>
                      <a:pt x="36" y="0"/>
                      <a:pt x="44" y="0"/>
                    </a:cubicBezTo>
                    <a:cubicBezTo>
                      <a:pt x="52" y="0"/>
                      <a:pt x="59" y="2"/>
                      <a:pt x="66" y="6"/>
                    </a:cubicBezTo>
                    <a:cubicBezTo>
                      <a:pt x="73" y="10"/>
                      <a:pt x="78" y="15"/>
                      <a:pt x="82" y="22"/>
                    </a:cubicBezTo>
                    <a:cubicBezTo>
                      <a:pt x="86" y="29"/>
                      <a:pt x="88" y="36"/>
                      <a:pt x="88" y="44"/>
                    </a:cubicBez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2" name="Freeform 20"/>
              <p:cNvSpPr>
                <a:spLocks noChangeArrowheads="1"/>
              </p:cNvSpPr>
              <p:nvPr/>
            </p:nvSpPr>
            <p:spPr bwMode="auto">
              <a:xfrm>
                <a:off x="4791075" y="3546475"/>
                <a:ext cx="31750" cy="31750"/>
              </a:xfrm>
              <a:custGeom>
                <a:avLst/>
                <a:gdLst>
                  <a:gd name="T0" fmla="*/ 87 w 88"/>
                  <a:gd name="T1" fmla="*/ 44 h 88"/>
                  <a:gd name="T2" fmla="*/ 81 w 88"/>
                  <a:gd name="T3" fmla="*/ 65 h 88"/>
                  <a:gd name="T4" fmla="*/ 65 w 88"/>
                  <a:gd name="T5" fmla="*/ 81 h 88"/>
                  <a:gd name="T6" fmla="*/ 44 w 88"/>
                  <a:gd name="T7" fmla="*/ 87 h 88"/>
                  <a:gd name="T8" fmla="*/ 22 w 88"/>
                  <a:gd name="T9" fmla="*/ 81 h 88"/>
                  <a:gd name="T10" fmla="*/ 6 w 88"/>
                  <a:gd name="T11" fmla="*/ 65 h 88"/>
                  <a:gd name="T12" fmla="*/ 0 w 88"/>
                  <a:gd name="T13" fmla="*/ 44 h 88"/>
                  <a:gd name="T14" fmla="*/ 6 w 88"/>
                  <a:gd name="T15" fmla="*/ 22 h 88"/>
                  <a:gd name="T16" fmla="*/ 22 w 88"/>
                  <a:gd name="T17" fmla="*/ 6 h 88"/>
                  <a:gd name="T18" fmla="*/ 44 w 88"/>
                  <a:gd name="T19" fmla="*/ 0 h 88"/>
                  <a:gd name="T20" fmla="*/ 65 w 88"/>
                  <a:gd name="T21" fmla="*/ 6 h 88"/>
                  <a:gd name="T22" fmla="*/ 81 w 88"/>
                  <a:gd name="T23" fmla="*/ 22 h 88"/>
                  <a:gd name="T24" fmla="*/ 87 w 88"/>
                  <a:gd name="T2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8">
                    <a:moveTo>
                      <a:pt x="87" y="44"/>
                    </a:moveTo>
                    <a:cubicBezTo>
                      <a:pt x="87" y="52"/>
                      <a:pt x="85" y="58"/>
                      <a:pt x="81" y="65"/>
                    </a:cubicBezTo>
                    <a:cubicBezTo>
                      <a:pt x="77" y="71"/>
                      <a:pt x="72" y="77"/>
                      <a:pt x="65" y="81"/>
                    </a:cubicBezTo>
                    <a:cubicBezTo>
                      <a:pt x="58" y="85"/>
                      <a:pt x="52" y="87"/>
                      <a:pt x="44" y="87"/>
                    </a:cubicBezTo>
                    <a:cubicBezTo>
                      <a:pt x="36" y="87"/>
                      <a:pt x="29" y="85"/>
                      <a:pt x="22" y="81"/>
                    </a:cubicBezTo>
                    <a:cubicBezTo>
                      <a:pt x="15" y="77"/>
                      <a:pt x="10" y="71"/>
                      <a:pt x="6" y="65"/>
                    </a:cubicBezTo>
                    <a:cubicBezTo>
                      <a:pt x="2" y="58"/>
                      <a:pt x="0" y="52"/>
                      <a:pt x="0" y="44"/>
                    </a:cubicBezTo>
                    <a:cubicBezTo>
                      <a:pt x="0" y="36"/>
                      <a:pt x="2" y="29"/>
                      <a:pt x="6" y="22"/>
                    </a:cubicBezTo>
                    <a:cubicBezTo>
                      <a:pt x="10" y="15"/>
                      <a:pt x="15" y="10"/>
                      <a:pt x="22" y="6"/>
                    </a:cubicBezTo>
                    <a:cubicBezTo>
                      <a:pt x="29" y="2"/>
                      <a:pt x="36" y="0"/>
                      <a:pt x="44" y="0"/>
                    </a:cubicBezTo>
                    <a:cubicBezTo>
                      <a:pt x="52" y="0"/>
                      <a:pt x="58" y="2"/>
                      <a:pt x="65" y="6"/>
                    </a:cubicBezTo>
                    <a:cubicBezTo>
                      <a:pt x="72" y="10"/>
                      <a:pt x="77" y="15"/>
                      <a:pt x="81" y="22"/>
                    </a:cubicBezTo>
                    <a:cubicBezTo>
                      <a:pt x="85" y="29"/>
                      <a:pt x="87" y="36"/>
                      <a:pt x="87" y="44"/>
                    </a:cubicBez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3" name="Freeform 21"/>
              <p:cNvSpPr>
                <a:spLocks noChangeArrowheads="1"/>
              </p:cNvSpPr>
              <p:nvPr/>
            </p:nvSpPr>
            <p:spPr bwMode="auto">
              <a:xfrm>
                <a:off x="4884738" y="3546475"/>
                <a:ext cx="31750" cy="31750"/>
              </a:xfrm>
              <a:custGeom>
                <a:avLst/>
                <a:gdLst>
                  <a:gd name="T0" fmla="*/ 87 w 88"/>
                  <a:gd name="T1" fmla="*/ 44 h 88"/>
                  <a:gd name="T2" fmla="*/ 81 w 88"/>
                  <a:gd name="T3" fmla="*/ 65 h 88"/>
                  <a:gd name="T4" fmla="*/ 65 w 88"/>
                  <a:gd name="T5" fmla="*/ 81 h 88"/>
                  <a:gd name="T6" fmla="*/ 43 w 88"/>
                  <a:gd name="T7" fmla="*/ 87 h 88"/>
                  <a:gd name="T8" fmla="*/ 22 w 88"/>
                  <a:gd name="T9" fmla="*/ 81 h 88"/>
                  <a:gd name="T10" fmla="*/ 6 w 88"/>
                  <a:gd name="T11" fmla="*/ 65 h 88"/>
                  <a:gd name="T12" fmla="*/ 0 w 88"/>
                  <a:gd name="T13" fmla="*/ 44 h 88"/>
                  <a:gd name="T14" fmla="*/ 6 w 88"/>
                  <a:gd name="T15" fmla="*/ 22 h 88"/>
                  <a:gd name="T16" fmla="*/ 22 w 88"/>
                  <a:gd name="T17" fmla="*/ 6 h 88"/>
                  <a:gd name="T18" fmla="*/ 43 w 88"/>
                  <a:gd name="T19" fmla="*/ 0 h 88"/>
                  <a:gd name="T20" fmla="*/ 65 w 88"/>
                  <a:gd name="T21" fmla="*/ 6 h 88"/>
                  <a:gd name="T22" fmla="*/ 81 w 88"/>
                  <a:gd name="T23" fmla="*/ 22 h 88"/>
                  <a:gd name="T24" fmla="*/ 87 w 88"/>
                  <a:gd name="T2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8">
                    <a:moveTo>
                      <a:pt x="87" y="44"/>
                    </a:moveTo>
                    <a:cubicBezTo>
                      <a:pt x="87" y="52"/>
                      <a:pt x="85" y="58"/>
                      <a:pt x="81" y="65"/>
                    </a:cubicBezTo>
                    <a:cubicBezTo>
                      <a:pt x="77" y="71"/>
                      <a:pt x="72" y="77"/>
                      <a:pt x="65" y="81"/>
                    </a:cubicBezTo>
                    <a:cubicBezTo>
                      <a:pt x="58" y="85"/>
                      <a:pt x="51" y="87"/>
                      <a:pt x="43" y="87"/>
                    </a:cubicBezTo>
                    <a:cubicBezTo>
                      <a:pt x="35" y="87"/>
                      <a:pt x="28" y="85"/>
                      <a:pt x="22" y="81"/>
                    </a:cubicBezTo>
                    <a:cubicBezTo>
                      <a:pt x="15" y="77"/>
                      <a:pt x="10" y="71"/>
                      <a:pt x="6" y="65"/>
                    </a:cubicBezTo>
                    <a:cubicBezTo>
                      <a:pt x="2" y="58"/>
                      <a:pt x="0" y="52"/>
                      <a:pt x="0" y="44"/>
                    </a:cubicBezTo>
                    <a:cubicBezTo>
                      <a:pt x="0" y="36"/>
                      <a:pt x="2" y="29"/>
                      <a:pt x="6" y="22"/>
                    </a:cubicBezTo>
                    <a:cubicBezTo>
                      <a:pt x="10" y="15"/>
                      <a:pt x="15" y="10"/>
                      <a:pt x="22" y="6"/>
                    </a:cubicBezTo>
                    <a:cubicBezTo>
                      <a:pt x="28" y="2"/>
                      <a:pt x="35" y="0"/>
                      <a:pt x="43" y="0"/>
                    </a:cubicBezTo>
                    <a:cubicBezTo>
                      <a:pt x="51" y="0"/>
                      <a:pt x="58" y="2"/>
                      <a:pt x="65" y="6"/>
                    </a:cubicBezTo>
                    <a:cubicBezTo>
                      <a:pt x="72" y="10"/>
                      <a:pt x="77" y="15"/>
                      <a:pt x="81" y="22"/>
                    </a:cubicBezTo>
                    <a:cubicBezTo>
                      <a:pt x="85" y="29"/>
                      <a:pt x="87" y="36"/>
                      <a:pt x="87" y="44"/>
                    </a:cubicBez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4" name="Freeform 22"/>
              <p:cNvSpPr>
                <a:spLocks noChangeArrowheads="1"/>
              </p:cNvSpPr>
              <p:nvPr/>
            </p:nvSpPr>
            <p:spPr bwMode="auto">
              <a:xfrm>
                <a:off x="4727575" y="3735388"/>
                <a:ext cx="157163" cy="125412"/>
              </a:xfrm>
              <a:custGeom>
                <a:avLst/>
                <a:gdLst>
                  <a:gd name="T0" fmla="*/ 218 w 437"/>
                  <a:gd name="T1" fmla="*/ 348 h 349"/>
                  <a:gd name="T2" fmla="*/ 0 w 437"/>
                  <a:gd name="T3" fmla="*/ 348 h 349"/>
                  <a:gd name="T4" fmla="*/ 0 w 437"/>
                  <a:gd name="T5" fmla="*/ 0 h 349"/>
                  <a:gd name="T6" fmla="*/ 436 w 437"/>
                  <a:gd name="T7" fmla="*/ 0 h 349"/>
                  <a:gd name="T8" fmla="*/ 436 w 437"/>
                  <a:gd name="T9" fmla="*/ 348 h 349"/>
                  <a:gd name="T10" fmla="*/ 218 w 437"/>
                  <a:gd name="T11" fmla="*/ 348 h 349"/>
                </a:gdLst>
                <a:ahLst/>
                <a:cxnLst>
                  <a:cxn ang="0">
                    <a:pos x="T0" y="T1"/>
                  </a:cxn>
                  <a:cxn ang="0">
                    <a:pos x="T2" y="T3"/>
                  </a:cxn>
                  <a:cxn ang="0">
                    <a:pos x="T4" y="T5"/>
                  </a:cxn>
                  <a:cxn ang="0">
                    <a:pos x="T6" y="T7"/>
                  </a:cxn>
                  <a:cxn ang="0">
                    <a:pos x="T8" y="T9"/>
                  </a:cxn>
                  <a:cxn ang="0">
                    <a:pos x="T10" y="T11"/>
                  </a:cxn>
                </a:cxnLst>
                <a:rect l="0" t="0" r="r" b="b"/>
                <a:pathLst>
                  <a:path w="437" h="349">
                    <a:moveTo>
                      <a:pt x="218" y="348"/>
                    </a:moveTo>
                    <a:lnTo>
                      <a:pt x="0" y="348"/>
                    </a:lnTo>
                    <a:lnTo>
                      <a:pt x="0" y="0"/>
                    </a:lnTo>
                    <a:lnTo>
                      <a:pt x="436" y="0"/>
                    </a:lnTo>
                    <a:lnTo>
                      <a:pt x="436" y="348"/>
                    </a:lnTo>
                    <a:lnTo>
                      <a:pt x="218" y="348"/>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5" name="Freeform 23"/>
              <p:cNvSpPr>
                <a:spLocks noChangeArrowheads="1"/>
              </p:cNvSpPr>
              <p:nvPr/>
            </p:nvSpPr>
            <p:spPr bwMode="auto">
              <a:xfrm>
                <a:off x="4978400" y="3735388"/>
                <a:ext cx="157163" cy="125412"/>
              </a:xfrm>
              <a:custGeom>
                <a:avLst/>
                <a:gdLst>
                  <a:gd name="T0" fmla="*/ 218 w 437"/>
                  <a:gd name="T1" fmla="*/ 348 h 349"/>
                  <a:gd name="T2" fmla="*/ 0 w 437"/>
                  <a:gd name="T3" fmla="*/ 348 h 349"/>
                  <a:gd name="T4" fmla="*/ 0 w 437"/>
                  <a:gd name="T5" fmla="*/ 0 h 349"/>
                  <a:gd name="T6" fmla="*/ 436 w 437"/>
                  <a:gd name="T7" fmla="*/ 0 h 349"/>
                  <a:gd name="T8" fmla="*/ 436 w 437"/>
                  <a:gd name="T9" fmla="*/ 348 h 349"/>
                  <a:gd name="T10" fmla="*/ 218 w 437"/>
                  <a:gd name="T11" fmla="*/ 348 h 349"/>
                </a:gdLst>
                <a:ahLst/>
                <a:cxnLst>
                  <a:cxn ang="0">
                    <a:pos x="T0" y="T1"/>
                  </a:cxn>
                  <a:cxn ang="0">
                    <a:pos x="T2" y="T3"/>
                  </a:cxn>
                  <a:cxn ang="0">
                    <a:pos x="T4" y="T5"/>
                  </a:cxn>
                  <a:cxn ang="0">
                    <a:pos x="T6" y="T7"/>
                  </a:cxn>
                  <a:cxn ang="0">
                    <a:pos x="T8" y="T9"/>
                  </a:cxn>
                  <a:cxn ang="0">
                    <a:pos x="T10" y="T11"/>
                  </a:cxn>
                </a:cxnLst>
                <a:rect l="0" t="0" r="r" b="b"/>
                <a:pathLst>
                  <a:path w="437" h="349">
                    <a:moveTo>
                      <a:pt x="218" y="348"/>
                    </a:moveTo>
                    <a:lnTo>
                      <a:pt x="0" y="348"/>
                    </a:lnTo>
                    <a:lnTo>
                      <a:pt x="0" y="0"/>
                    </a:lnTo>
                    <a:lnTo>
                      <a:pt x="436" y="0"/>
                    </a:lnTo>
                    <a:lnTo>
                      <a:pt x="436" y="348"/>
                    </a:lnTo>
                    <a:lnTo>
                      <a:pt x="218" y="348"/>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6" name="Freeform 24"/>
              <p:cNvSpPr>
                <a:spLocks noChangeArrowheads="1"/>
              </p:cNvSpPr>
              <p:nvPr/>
            </p:nvSpPr>
            <p:spPr bwMode="auto">
              <a:xfrm>
                <a:off x="5230813" y="3735388"/>
                <a:ext cx="157162" cy="125412"/>
              </a:xfrm>
              <a:custGeom>
                <a:avLst/>
                <a:gdLst>
                  <a:gd name="T0" fmla="*/ 218 w 437"/>
                  <a:gd name="T1" fmla="*/ 348 h 349"/>
                  <a:gd name="T2" fmla="*/ 0 w 437"/>
                  <a:gd name="T3" fmla="*/ 348 h 349"/>
                  <a:gd name="T4" fmla="*/ 0 w 437"/>
                  <a:gd name="T5" fmla="*/ 0 h 349"/>
                  <a:gd name="T6" fmla="*/ 436 w 437"/>
                  <a:gd name="T7" fmla="*/ 0 h 349"/>
                  <a:gd name="T8" fmla="*/ 436 w 437"/>
                  <a:gd name="T9" fmla="*/ 348 h 349"/>
                  <a:gd name="T10" fmla="*/ 218 w 437"/>
                  <a:gd name="T11" fmla="*/ 348 h 349"/>
                </a:gdLst>
                <a:ahLst/>
                <a:cxnLst>
                  <a:cxn ang="0">
                    <a:pos x="T0" y="T1"/>
                  </a:cxn>
                  <a:cxn ang="0">
                    <a:pos x="T2" y="T3"/>
                  </a:cxn>
                  <a:cxn ang="0">
                    <a:pos x="T4" y="T5"/>
                  </a:cxn>
                  <a:cxn ang="0">
                    <a:pos x="T6" y="T7"/>
                  </a:cxn>
                  <a:cxn ang="0">
                    <a:pos x="T8" y="T9"/>
                  </a:cxn>
                  <a:cxn ang="0">
                    <a:pos x="T10" y="T11"/>
                  </a:cxn>
                </a:cxnLst>
                <a:rect l="0" t="0" r="r" b="b"/>
                <a:pathLst>
                  <a:path w="437" h="349">
                    <a:moveTo>
                      <a:pt x="218" y="348"/>
                    </a:moveTo>
                    <a:lnTo>
                      <a:pt x="0" y="348"/>
                    </a:lnTo>
                    <a:lnTo>
                      <a:pt x="0" y="0"/>
                    </a:lnTo>
                    <a:lnTo>
                      <a:pt x="436" y="0"/>
                    </a:lnTo>
                    <a:lnTo>
                      <a:pt x="436" y="348"/>
                    </a:lnTo>
                    <a:lnTo>
                      <a:pt x="218" y="348"/>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7" name="Freeform 25"/>
              <p:cNvSpPr>
                <a:spLocks noChangeArrowheads="1"/>
              </p:cNvSpPr>
              <p:nvPr/>
            </p:nvSpPr>
            <p:spPr bwMode="auto">
              <a:xfrm>
                <a:off x="4727575" y="3954463"/>
                <a:ext cx="157163" cy="125412"/>
              </a:xfrm>
              <a:custGeom>
                <a:avLst/>
                <a:gdLst>
                  <a:gd name="T0" fmla="*/ 218 w 437"/>
                  <a:gd name="T1" fmla="*/ 349 h 350"/>
                  <a:gd name="T2" fmla="*/ 0 w 437"/>
                  <a:gd name="T3" fmla="*/ 349 h 350"/>
                  <a:gd name="T4" fmla="*/ 0 w 437"/>
                  <a:gd name="T5" fmla="*/ 0 h 350"/>
                  <a:gd name="T6" fmla="*/ 436 w 437"/>
                  <a:gd name="T7" fmla="*/ 0 h 350"/>
                  <a:gd name="T8" fmla="*/ 436 w 437"/>
                  <a:gd name="T9" fmla="*/ 349 h 350"/>
                  <a:gd name="T10" fmla="*/ 218 w 437"/>
                  <a:gd name="T11" fmla="*/ 349 h 350"/>
                </a:gdLst>
                <a:ahLst/>
                <a:cxnLst>
                  <a:cxn ang="0">
                    <a:pos x="T0" y="T1"/>
                  </a:cxn>
                  <a:cxn ang="0">
                    <a:pos x="T2" y="T3"/>
                  </a:cxn>
                  <a:cxn ang="0">
                    <a:pos x="T4" y="T5"/>
                  </a:cxn>
                  <a:cxn ang="0">
                    <a:pos x="T6" y="T7"/>
                  </a:cxn>
                  <a:cxn ang="0">
                    <a:pos x="T8" y="T9"/>
                  </a:cxn>
                  <a:cxn ang="0">
                    <a:pos x="T10" y="T11"/>
                  </a:cxn>
                </a:cxnLst>
                <a:rect l="0" t="0" r="r" b="b"/>
                <a:pathLst>
                  <a:path w="437" h="350">
                    <a:moveTo>
                      <a:pt x="218" y="349"/>
                    </a:moveTo>
                    <a:lnTo>
                      <a:pt x="0" y="349"/>
                    </a:lnTo>
                    <a:lnTo>
                      <a:pt x="0" y="0"/>
                    </a:lnTo>
                    <a:lnTo>
                      <a:pt x="436" y="0"/>
                    </a:lnTo>
                    <a:lnTo>
                      <a:pt x="436" y="349"/>
                    </a:lnTo>
                    <a:lnTo>
                      <a:pt x="218" y="349"/>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8" name="Freeform 26"/>
              <p:cNvSpPr>
                <a:spLocks noChangeArrowheads="1"/>
              </p:cNvSpPr>
              <p:nvPr/>
            </p:nvSpPr>
            <p:spPr bwMode="auto">
              <a:xfrm>
                <a:off x="4978400" y="3954463"/>
                <a:ext cx="157163" cy="125412"/>
              </a:xfrm>
              <a:custGeom>
                <a:avLst/>
                <a:gdLst>
                  <a:gd name="T0" fmla="*/ 218 w 437"/>
                  <a:gd name="T1" fmla="*/ 349 h 350"/>
                  <a:gd name="T2" fmla="*/ 0 w 437"/>
                  <a:gd name="T3" fmla="*/ 349 h 350"/>
                  <a:gd name="T4" fmla="*/ 0 w 437"/>
                  <a:gd name="T5" fmla="*/ 0 h 350"/>
                  <a:gd name="T6" fmla="*/ 436 w 437"/>
                  <a:gd name="T7" fmla="*/ 0 h 350"/>
                  <a:gd name="T8" fmla="*/ 436 w 437"/>
                  <a:gd name="T9" fmla="*/ 349 h 350"/>
                  <a:gd name="T10" fmla="*/ 218 w 437"/>
                  <a:gd name="T11" fmla="*/ 349 h 350"/>
                </a:gdLst>
                <a:ahLst/>
                <a:cxnLst>
                  <a:cxn ang="0">
                    <a:pos x="T0" y="T1"/>
                  </a:cxn>
                  <a:cxn ang="0">
                    <a:pos x="T2" y="T3"/>
                  </a:cxn>
                  <a:cxn ang="0">
                    <a:pos x="T4" y="T5"/>
                  </a:cxn>
                  <a:cxn ang="0">
                    <a:pos x="T6" y="T7"/>
                  </a:cxn>
                  <a:cxn ang="0">
                    <a:pos x="T8" y="T9"/>
                  </a:cxn>
                  <a:cxn ang="0">
                    <a:pos x="T10" y="T11"/>
                  </a:cxn>
                </a:cxnLst>
                <a:rect l="0" t="0" r="r" b="b"/>
                <a:pathLst>
                  <a:path w="437" h="350">
                    <a:moveTo>
                      <a:pt x="218" y="349"/>
                    </a:moveTo>
                    <a:lnTo>
                      <a:pt x="0" y="349"/>
                    </a:lnTo>
                    <a:lnTo>
                      <a:pt x="0" y="0"/>
                    </a:lnTo>
                    <a:lnTo>
                      <a:pt x="436" y="0"/>
                    </a:lnTo>
                    <a:lnTo>
                      <a:pt x="436" y="349"/>
                    </a:lnTo>
                    <a:lnTo>
                      <a:pt x="218" y="349"/>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9" name="Freeform 27"/>
              <p:cNvSpPr>
                <a:spLocks noChangeArrowheads="1"/>
              </p:cNvSpPr>
              <p:nvPr/>
            </p:nvSpPr>
            <p:spPr bwMode="auto">
              <a:xfrm>
                <a:off x="5230813" y="3954463"/>
                <a:ext cx="157162" cy="125412"/>
              </a:xfrm>
              <a:custGeom>
                <a:avLst/>
                <a:gdLst>
                  <a:gd name="T0" fmla="*/ 218 w 437"/>
                  <a:gd name="T1" fmla="*/ 349 h 350"/>
                  <a:gd name="T2" fmla="*/ 0 w 437"/>
                  <a:gd name="T3" fmla="*/ 349 h 350"/>
                  <a:gd name="T4" fmla="*/ 0 w 437"/>
                  <a:gd name="T5" fmla="*/ 0 h 350"/>
                  <a:gd name="T6" fmla="*/ 436 w 437"/>
                  <a:gd name="T7" fmla="*/ 0 h 350"/>
                  <a:gd name="T8" fmla="*/ 436 w 437"/>
                  <a:gd name="T9" fmla="*/ 349 h 350"/>
                  <a:gd name="T10" fmla="*/ 218 w 437"/>
                  <a:gd name="T11" fmla="*/ 349 h 350"/>
                </a:gdLst>
                <a:ahLst/>
                <a:cxnLst>
                  <a:cxn ang="0">
                    <a:pos x="T0" y="T1"/>
                  </a:cxn>
                  <a:cxn ang="0">
                    <a:pos x="T2" y="T3"/>
                  </a:cxn>
                  <a:cxn ang="0">
                    <a:pos x="T4" y="T5"/>
                  </a:cxn>
                  <a:cxn ang="0">
                    <a:pos x="T6" y="T7"/>
                  </a:cxn>
                  <a:cxn ang="0">
                    <a:pos x="T8" y="T9"/>
                  </a:cxn>
                  <a:cxn ang="0">
                    <a:pos x="T10" y="T11"/>
                  </a:cxn>
                </a:cxnLst>
                <a:rect l="0" t="0" r="r" b="b"/>
                <a:pathLst>
                  <a:path w="437" h="350">
                    <a:moveTo>
                      <a:pt x="218" y="349"/>
                    </a:moveTo>
                    <a:lnTo>
                      <a:pt x="0" y="349"/>
                    </a:lnTo>
                    <a:lnTo>
                      <a:pt x="0" y="0"/>
                    </a:lnTo>
                    <a:lnTo>
                      <a:pt x="436" y="0"/>
                    </a:lnTo>
                    <a:lnTo>
                      <a:pt x="436" y="349"/>
                    </a:lnTo>
                    <a:lnTo>
                      <a:pt x="218" y="349"/>
                    </a:lnTo>
                  </a:path>
                </a:pathLst>
              </a:custGeom>
              <a:noFill/>
              <a:ln w="1905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122131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65412" y="1344341"/>
            <a:ext cx="2506492" cy="2329366"/>
            <a:chOff x="665412" y="1344341"/>
            <a:chExt cx="2506492" cy="2329366"/>
          </a:xfrm>
        </p:grpSpPr>
        <p:sp>
          <p:nvSpPr>
            <p:cNvPr id="3" name="Oval 2"/>
            <p:cNvSpPr/>
            <p:nvPr/>
          </p:nvSpPr>
          <p:spPr>
            <a:xfrm>
              <a:off x="755805" y="1344341"/>
              <a:ext cx="2329366" cy="2329366"/>
            </a:xfrm>
            <a:prstGeom prst="ellipse">
              <a:avLst/>
            </a:prstGeom>
            <a:solidFill>
              <a:srgbClr val="3DA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6" name="Group 455"/>
            <p:cNvGrpSpPr/>
            <p:nvPr/>
          </p:nvGrpSpPr>
          <p:grpSpPr>
            <a:xfrm>
              <a:off x="1460565" y="1669771"/>
              <a:ext cx="947556" cy="651962"/>
              <a:chOff x="2686050" y="1658938"/>
              <a:chExt cx="544513" cy="374650"/>
            </a:xfrm>
          </p:grpSpPr>
          <p:sp>
            <p:nvSpPr>
              <p:cNvPr id="731" name="Freeform 197"/>
              <p:cNvSpPr>
                <a:spLocks noChangeArrowheads="1"/>
              </p:cNvSpPr>
              <p:nvPr/>
            </p:nvSpPr>
            <p:spPr bwMode="auto">
              <a:xfrm>
                <a:off x="2921000" y="1892300"/>
                <a:ext cx="74613" cy="76200"/>
              </a:xfrm>
              <a:custGeom>
                <a:avLst/>
                <a:gdLst>
                  <a:gd name="T0" fmla="*/ 208 w 209"/>
                  <a:gd name="T1" fmla="*/ 106 h 211"/>
                  <a:gd name="T2" fmla="*/ 194 w 209"/>
                  <a:gd name="T3" fmla="*/ 157 h 211"/>
                  <a:gd name="T4" fmla="*/ 157 w 209"/>
                  <a:gd name="T5" fmla="*/ 196 h 211"/>
                  <a:gd name="T6" fmla="*/ 104 w 209"/>
                  <a:gd name="T7" fmla="*/ 210 h 211"/>
                  <a:gd name="T8" fmla="*/ 53 w 209"/>
                  <a:gd name="T9" fmla="*/ 196 h 211"/>
                  <a:gd name="T10" fmla="*/ 14 w 209"/>
                  <a:gd name="T11" fmla="*/ 157 h 211"/>
                  <a:gd name="T12" fmla="*/ 0 w 209"/>
                  <a:gd name="T13" fmla="*/ 106 h 211"/>
                  <a:gd name="T14" fmla="*/ 14 w 209"/>
                  <a:gd name="T15" fmla="*/ 53 h 211"/>
                  <a:gd name="T16" fmla="*/ 53 w 209"/>
                  <a:gd name="T17" fmla="*/ 15 h 211"/>
                  <a:gd name="T18" fmla="*/ 104 w 209"/>
                  <a:gd name="T19" fmla="*/ 0 h 211"/>
                  <a:gd name="T20" fmla="*/ 157 w 209"/>
                  <a:gd name="T21" fmla="*/ 15 h 211"/>
                  <a:gd name="T22" fmla="*/ 194 w 209"/>
                  <a:gd name="T23" fmla="*/ 53 h 211"/>
                  <a:gd name="T24" fmla="*/ 208 w 209"/>
                  <a:gd name="T25"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11">
                    <a:moveTo>
                      <a:pt x="208" y="106"/>
                    </a:moveTo>
                    <a:cubicBezTo>
                      <a:pt x="208" y="124"/>
                      <a:pt x="204" y="140"/>
                      <a:pt x="194" y="157"/>
                    </a:cubicBezTo>
                    <a:cubicBezTo>
                      <a:pt x="184" y="174"/>
                      <a:pt x="173" y="187"/>
                      <a:pt x="157" y="196"/>
                    </a:cubicBezTo>
                    <a:cubicBezTo>
                      <a:pt x="140" y="205"/>
                      <a:pt x="123" y="210"/>
                      <a:pt x="104" y="210"/>
                    </a:cubicBezTo>
                    <a:cubicBezTo>
                      <a:pt x="85" y="210"/>
                      <a:pt x="69" y="205"/>
                      <a:pt x="53" y="196"/>
                    </a:cubicBezTo>
                    <a:cubicBezTo>
                      <a:pt x="36" y="187"/>
                      <a:pt x="23" y="174"/>
                      <a:pt x="14" y="157"/>
                    </a:cubicBezTo>
                    <a:cubicBezTo>
                      <a:pt x="4" y="140"/>
                      <a:pt x="0" y="124"/>
                      <a:pt x="0" y="106"/>
                    </a:cubicBezTo>
                    <a:cubicBezTo>
                      <a:pt x="0" y="87"/>
                      <a:pt x="4" y="70"/>
                      <a:pt x="14" y="53"/>
                    </a:cubicBezTo>
                    <a:cubicBezTo>
                      <a:pt x="23" y="36"/>
                      <a:pt x="36" y="25"/>
                      <a:pt x="53" y="15"/>
                    </a:cubicBezTo>
                    <a:cubicBezTo>
                      <a:pt x="69" y="6"/>
                      <a:pt x="85" y="0"/>
                      <a:pt x="104" y="0"/>
                    </a:cubicBezTo>
                    <a:cubicBezTo>
                      <a:pt x="123" y="0"/>
                      <a:pt x="140" y="6"/>
                      <a:pt x="157" y="15"/>
                    </a:cubicBezTo>
                    <a:cubicBezTo>
                      <a:pt x="173" y="25"/>
                      <a:pt x="184" y="36"/>
                      <a:pt x="194" y="53"/>
                    </a:cubicBezTo>
                    <a:cubicBezTo>
                      <a:pt x="204" y="70"/>
                      <a:pt x="208" y="86"/>
                      <a:pt x="208" y="106"/>
                    </a:cubicBezTo>
                  </a:path>
                </a:pathLst>
              </a:custGeom>
              <a:noFill/>
              <a:ln w="1905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2" name="Line 198"/>
              <p:cNvSpPr>
                <a:spLocks noChangeShapeType="1"/>
              </p:cNvSpPr>
              <p:nvPr/>
            </p:nvSpPr>
            <p:spPr bwMode="auto">
              <a:xfrm flipV="1">
                <a:off x="2984500" y="1787525"/>
                <a:ext cx="114300" cy="117475"/>
              </a:xfrm>
              <a:prstGeom prst="line">
                <a:avLst/>
              </a:prstGeom>
              <a:noFill/>
              <a:ln w="1905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3" name="Line 199"/>
              <p:cNvSpPr>
                <a:spLocks noChangeShapeType="1"/>
              </p:cNvSpPr>
              <p:nvPr/>
            </p:nvSpPr>
            <p:spPr bwMode="auto">
              <a:xfrm>
                <a:off x="2733675" y="1941513"/>
                <a:ext cx="46038" cy="1587"/>
              </a:xfrm>
              <a:prstGeom prst="line">
                <a:avLst/>
              </a:prstGeom>
              <a:noFill/>
              <a:ln w="1905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4" name="Line 200"/>
              <p:cNvSpPr>
                <a:spLocks noChangeShapeType="1"/>
              </p:cNvSpPr>
              <p:nvPr/>
            </p:nvSpPr>
            <p:spPr bwMode="auto">
              <a:xfrm flipH="1">
                <a:off x="3133725" y="1941513"/>
                <a:ext cx="50800" cy="1587"/>
              </a:xfrm>
              <a:prstGeom prst="line">
                <a:avLst/>
              </a:prstGeom>
              <a:noFill/>
              <a:ln w="1905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5" name="Line 201"/>
              <p:cNvSpPr>
                <a:spLocks noChangeShapeType="1"/>
              </p:cNvSpPr>
              <p:nvPr/>
            </p:nvSpPr>
            <p:spPr bwMode="auto">
              <a:xfrm flipH="1">
                <a:off x="3119438" y="1844675"/>
                <a:ext cx="47625" cy="17463"/>
              </a:xfrm>
              <a:prstGeom prst="line">
                <a:avLst/>
              </a:prstGeom>
              <a:noFill/>
              <a:ln w="1905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3" name="Line 202"/>
              <p:cNvSpPr>
                <a:spLocks noChangeShapeType="1"/>
              </p:cNvSpPr>
              <p:nvPr/>
            </p:nvSpPr>
            <p:spPr bwMode="auto">
              <a:xfrm flipH="1">
                <a:off x="3025775" y="1722438"/>
                <a:ext cx="20638" cy="44450"/>
              </a:xfrm>
              <a:prstGeom prst="line">
                <a:avLst/>
              </a:prstGeom>
              <a:noFill/>
              <a:ln w="1905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4" name="Line 203"/>
              <p:cNvSpPr>
                <a:spLocks noChangeShapeType="1"/>
              </p:cNvSpPr>
              <p:nvPr/>
            </p:nvSpPr>
            <p:spPr bwMode="auto">
              <a:xfrm>
                <a:off x="2959100" y="1704975"/>
                <a:ext cx="1588" cy="47625"/>
              </a:xfrm>
              <a:prstGeom prst="line">
                <a:avLst/>
              </a:prstGeom>
              <a:noFill/>
              <a:ln w="1905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5" name="Line 204"/>
              <p:cNvSpPr>
                <a:spLocks noChangeShapeType="1"/>
              </p:cNvSpPr>
              <p:nvPr/>
            </p:nvSpPr>
            <p:spPr bwMode="auto">
              <a:xfrm>
                <a:off x="2871788" y="1722438"/>
                <a:ext cx="17462" cy="44450"/>
              </a:xfrm>
              <a:prstGeom prst="line">
                <a:avLst/>
              </a:prstGeom>
              <a:noFill/>
              <a:ln w="1905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6" name="Line 205"/>
              <p:cNvSpPr>
                <a:spLocks noChangeShapeType="1"/>
              </p:cNvSpPr>
              <p:nvPr/>
            </p:nvSpPr>
            <p:spPr bwMode="auto">
              <a:xfrm>
                <a:off x="2800350" y="1771650"/>
                <a:ext cx="33338" cy="33338"/>
              </a:xfrm>
              <a:prstGeom prst="line">
                <a:avLst/>
              </a:prstGeom>
              <a:noFill/>
              <a:ln w="1905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7" name="Line 206"/>
              <p:cNvSpPr>
                <a:spLocks noChangeShapeType="1"/>
              </p:cNvSpPr>
              <p:nvPr/>
            </p:nvSpPr>
            <p:spPr bwMode="auto">
              <a:xfrm>
                <a:off x="2751138" y="1844675"/>
                <a:ext cx="42862" cy="17463"/>
              </a:xfrm>
              <a:prstGeom prst="line">
                <a:avLst/>
              </a:prstGeom>
              <a:noFill/>
              <a:ln w="1905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8" name="Freeform 207"/>
              <p:cNvSpPr>
                <a:spLocks noChangeArrowheads="1"/>
              </p:cNvSpPr>
              <p:nvPr/>
            </p:nvSpPr>
            <p:spPr bwMode="auto">
              <a:xfrm>
                <a:off x="2686050" y="1658938"/>
                <a:ext cx="544513" cy="374650"/>
              </a:xfrm>
              <a:custGeom>
                <a:avLst/>
                <a:gdLst>
                  <a:gd name="T0" fmla="*/ 755 w 1511"/>
                  <a:gd name="T1" fmla="*/ 0 h 1042"/>
                  <a:gd name="T2" fmla="*/ 0 w 1511"/>
                  <a:gd name="T3" fmla="*/ 756 h 1042"/>
                  <a:gd name="T4" fmla="*/ 0 w 1511"/>
                  <a:gd name="T5" fmla="*/ 1041 h 1042"/>
                  <a:gd name="T6" fmla="*/ 1510 w 1511"/>
                  <a:gd name="T7" fmla="*/ 1041 h 1042"/>
                  <a:gd name="T8" fmla="*/ 1510 w 1511"/>
                  <a:gd name="T9" fmla="*/ 756 h 1042"/>
                  <a:gd name="T10" fmla="*/ 755 w 1511"/>
                  <a:gd name="T11" fmla="*/ 0 h 1042"/>
                </a:gdLst>
                <a:ahLst/>
                <a:cxnLst>
                  <a:cxn ang="0">
                    <a:pos x="T0" y="T1"/>
                  </a:cxn>
                  <a:cxn ang="0">
                    <a:pos x="T2" y="T3"/>
                  </a:cxn>
                  <a:cxn ang="0">
                    <a:pos x="T4" y="T5"/>
                  </a:cxn>
                  <a:cxn ang="0">
                    <a:pos x="T6" y="T7"/>
                  </a:cxn>
                  <a:cxn ang="0">
                    <a:pos x="T8" y="T9"/>
                  </a:cxn>
                  <a:cxn ang="0">
                    <a:pos x="T10" y="T11"/>
                  </a:cxn>
                </a:cxnLst>
                <a:rect l="0" t="0" r="r" b="b"/>
                <a:pathLst>
                  <a:path w="1511" h="1042">
                    <a:moveTo>
                      <a:pt x="755" y="0"/>
                    </a:moveTo>
                    <a:cubicBezTo>
                      <a:pt x="339" y="0"/>
                      <a:pt x="0" y="338"/>
                      <a:pt x="0" y="756"/>
                    </a:cubicBezTo>
                    <a:lnTo>
                      <a:pt x="0" y="1041"/>
                    </a:lnTo>
                    <a:lnTo>
                      <a:pt x="1510" y="1041"/>
                    </a:lnTo>
                    <a:lnTo>
                      <a:pt x="1510" y="756"/>
                    </a:lnTo>
                    <a:cubicBezTo>
                      <a:pt x="1510" y="338"/>
                      <a:pt x="1173" y="0"/>
                      <a:pt x="755" y="0"/>
                    </a:cubicBezTo>
                  </a:path>
                </a:pathLst>
              </a:custGeom>
              <a:noFill/>
              <a:ln w="1905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73" name="TextBox 472"/>
            <p:cNvSpPr txBox="1"/>
            <p:nvPr/>
          </p:nvSpPr>
          <p:spPr>
            <a:xfrm>
              <a:off x="665412" y="2435881"/>
              <a:ext cx="2506492" cy="646331"/>
            </a:xfrm>
            <a:prstGeom prst="rect">
              <a:avLst/>
            </a:prstGeom>
            <a:noFill/>
          </p:spPr>
          <p:txBody>
            <a:bodyPr wrap="square" rtlCol="0">
              <a:spAutoFit/>
            </a:bodyPr>
            <a:lstStyle/>
            <a:p>
              <a:pPr algn="ctr"/>
              <a:r>
                <a:rPr lang="en-US" sz="1800" b="1" dirty="0" smtClean="0">
                  <a:solidFill>
                    <a:schemeClr val="bg1"/>
                  </a:solidFill>
                </a:rPr>
                <a:t>Application</a:t>
              </a:r>
              <a:br>
                <a:rPr lang="en-US" sz="1800" b="1" dirty="0" smtClean="0">
                  <a:solidFill>
                    <a:schemeClr val="bg1"/>
                  </a:solidFill>
                </a:rPr>
              </a:br>
              <a:r>
                <a:rPr lang="en-US" sz="1800" b="1" dirty="0" smtClean="0">
                  <a:solidFill>
                    <a:schemeClr val="bg1"/>
                  </a:solidFill>
                </a:rPr>
                <a:t>Performance</a:t>
              </a:r>
              <a:endParaRPr lang="en-US" sz="1800" b="1" dirty="0">
                <a:solidFill>
                  <a:schemeClr val="bg1"/>
                </a:solidFill>
              </a:endParaRPr>
            </a:p>
          </p:txBody>
        </p:sp>
      </p:grpSp>
      <p:grpSp>
        <p:nvGrpSpPr>
          <p:cNvPr id="7" name="Group 6"/>
          <p:cNvGrpSpPr/>
          <p:nvPr/>
        </p:nvGrpSpPr>
        <p:grpSpPr>
          <a:xfrm>
            <a:off x="3289098" y="1344341"/>
            <a:ext cx="2329366" cy="2329366"/>
            <a:chOff x="3289098" y="1344341"/>
            <a:chExt cx="2329366" cy="2329366"/>
          </a:xfrm>
        </p:grpSpPr>
        <p:sp>
          <p:nvSpPr>
            <p:cNvPr id="318" name="Oval 317"/>
            <p:cNvSpPr/>
            <p:nvPr/>
          </p:nvSpPr>
          <p:spPr>
            <a:xfrm>
              <a:off x="3289098" y="1344341"/>
              <a:ext cx="2329366" cy="2329366"/>
            </a:xfrm>
            <a:prstGeom prst="ellipse">
              <a:avLst/>
            </a:prstGeom>
            <a:solidFill>
              <a:srgbClr val="2A7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0" name="Group 459"/>
            <p:cNvGrpSpPr/>
            <p:nvPr/>
          </p:nvGrpSpPr>
          <p:grpSpPr>
            <a:xfrm>
              <a:off x="4076394" y="1613324"/>
              <a:ext cx="724826" cy="808572"/>
              <a:chOff x="4400550" y="1646238"/>
              <a:chExt cx="398463" cy="444500"/>
            </a:xfrm>
          </p:grpSpPr>
          <p:sp>
            <p:nvSpPr>
              <p:cNvPr id="668" name="Freeform 217"/>
              <p:cNvSpPr>
                <a:spLocks noChangeArrowheads="1"/>
              </p:cNvSpPr>
              <p:nvPr/>
            </p:nvSpPr>
            <p:spPr bwMode="auto">
              <a:xfrm>
                <a:off x="4633913" y="1916113"/>
                <a:ext cx="165100" cy="174625"/>
              </a:xfrm>
              <a:custGeom>
                <a:avLst/>
                <a:gdLst>
                  <a:gd name="T0" fmla="*/ 229 w 460"/>
                  <a:gd name="T1" fmla="*/ 485 h 486"/>
                  <a:gd name="T2" fmla="*/ 459 w 460"/>
                  <a:gd name="T3" fmla="*/ 153 h 486"/>
                  <a:gd name="T4" fmla="*/ 229 w 460"/>
                  <a:gd name="T5" fmla="*/ 153 h 486"/>
                  <a:gd name="T6" fmla="*/ 0 w 460"/>
                  <a:gd name="T7" fmla="*/ 166 h 486"/>
                  <a:gd name="T8" fmla="*/ 229 w 460"/>
                  <a:gd name="T9" fmla="*/ 485 h 486"/>
                </a:gdLst>
                <a:ahLst/>
                <a:cxnLst>
                  <a:cxn ang="0">
                    <a:pos x="T0" y="T1"/>
                  </a:cxn>
                  <a:cxn ang="0">
                    <a:pos x="T2" y="T3"/>
                  </a:cxn>
                  <a:cxn ang="0">
                    <a:pos x="T4" y="T5"/>
                  </a:cxn>
                  <a:cxn ang="0">
                    <a:pos x="T6" y="T7"/>
                  </a:cxn>
                  <a:cxn ang="0">
                    <a:pos x="T8" y="T9"/>
                  </a:cxn>
                </a:cxnLst>
                <a:rect l="0" t="0" r="r" b="b"/>
                <a:pathLst>
                  <a:path w="460" h="486">
                    <a:moveTo>
                      <a:pt x="229" y="485"/>
                    </a:moveTo>
                    <a:cubicBezTo>
                      <a:pt x="229" y="485"/>
                      <a:pt x="459" y="357"/>
                      <a:pt x="459" y="153"/>
                    </a:cubicBezTo>
                    <a:cubicBezTo>
                      <a:pt x="459" y="0"/>
                      <a:pt x="280" y="0"/>
                      <a:pt x="229" y="153"/>
                    </a:cubicBezTo>
                    <a:cubicBezTo>
                      <a:pt x="179" y="0"/>
                      <a:pt x="0" y="0"/>
                      <a:pt x="0" y="166"/>
                    </a:cubicBezTo>
                    <a:cubicBezTo>
                      <a:pt x="0" y="357"/>
                      <a:pt x="229" y="485"/>
                      <a:pt x="229" y="485"/>
                    </a:cubicBezTo>
                  </a:path>
                </a:pathLst>
              </a:custGeom>
              <a:noFill/>
              <a:ln w="19050" cap="flat"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9" name="Line 218"/>
              <p:cNvSpPr>
                <a:spLocks noChangeShapeType="1"/>
              </p:cNvSpPr>
              <p:nvPr/>
            </p:nvSpPr>
            <p:spPr bwMode="auto">
              <a:xfrm flipV="1">
                <a:off x="4619625" y="1851025"/>
                <a:ext cx="1588" cy="52388"/>
              </a:xfrm>
              <a:prstGeom prst="line">
                <a:avLst/>
              </a:prstGeom>
              <a:noFill/>
              <a:ln w="19050" cap="flat"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70" name="Freeform 219"/>
              <p:cNvSpPr>
                <a:spLocks noChangeArrowheads="1"/>
              </p:cNvSpPr>
              <p:nvPr/>
            </p:nvSpPr>
            <p:spPr bwMode="auto">
              <a:xfrm>
                <a:off x="4400550" y="1854200"/>
                <a:ext cx="196850" cy="185738"/>
              </a:xfrm>
              <a:custGeom>
                <a:avLst/>
                <a:gdLst>
                  <a:gd name="T0" fmla="*/ 364 w 547"/>
                  <a:gd name="T1" fmla="*/ 0 h 517"/>
                  <a:gd name="T2" fmla="*/ 364 w 547"/>
                  <a:gd name="T3" fmla="*/ 132 h 517"/>
                  <a:gd name="T4" fmla="*/ 102 w 547"/>
                  <a:gd name="T5" fmla="*/ 229 h 517"/>
                  <a:gd name="T6" fmla="*/ 0 w 547"/>
                  <a:gd name="T7" fmla="*/ 373 h 517"/>
                  <a:gd name="T8" fmla="*/ 0 w 547"/>
                  <a:gd name="T9" fmla="*/ 516 h 517"/>
                  <a:gd name="T10" fmla="*/ 546 w 547"/>
                  <a:gd name="T11" fmla="*/ 516 h 517"/>
                </a:gdLst>
                <a:ahLst/>
                <a:cxnLst>
                  <a:cxn ang="0">
                    <a:pos x="T0" y="T1"/>
                  </a:cxn>
                  <a:cxn ang="0">
                    <a:pos x="T2" y="T3"/>
                  </a:cxn>
                  <a:cxn ang="0">
                    <a:pos x="T4" y="T5"/>
                  </a:cxn>
                  <a:cxn ang="0">
                    <a:pos x="T6" y="T7"/>
                  </a:cxn>
                  <a:cxn ang="0">
                    <a:pos x="T8" y="T9"/>
                  </a:cxn>
                  <a:cxn ang="0">
                    <a:pos x="T10" y="T11"/>
                  </a:cxn>
                </a:cxnLst>
                <a:rect l="0" t="0" r="r" b="b"/>
                <a:pathLst>
                  <a:path w="547" h="517">
                    <a:moveTo>
                      <a:pt x="364" y="0"/>
                    </a:moveTo>
                    <a:lnTo>
                      <a:pt x="364" y="132"/>
                    </a:lnTo>
                    <a:lnTo>
                      <a:pt x="102" y="229"/>
                    </a:lnTo>
                    <a:cubicBezTo>
                      <a:pt x="41" y="250"/>
                      <a:pt x="0" y="308"/>
                      <a:pt x="0" y="373"/>
                    </a:cubicBezTo>
                    <a:lnTo>
                      <a:pt x="0" y="516"/>
                    </a:lnTo>
                    <a:lnTo>
                      <a:pt x="546" y="516"/>
                    </a:lnTo>
                  </a:path>
                </a:pathLst>
              </a:custGeom>
              <a:noFill/>
              <a:ln w="1905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71" name="Freeform 220"/>
              <p:cNvSpPr>
                <a:spLocks noChangeArrowheads="1"/>
              </p:cNvSpPr>
              <p:nvPr/>
            </p:nvSpPr>
            <p:spPr bwMode="auto">
              <a:xfrm>
                <a:off x="4483100" y="1646238"/>
                <a:ext cx="184150" cy="220662"/>
              </a:xfrm>
              <a:custGeom>
                <a:avLst/>
                <a:gdLst>
                  <a:gd name="T0" fmla="*/ 509 w 510"/>
                  <a:gd name="T1" fmla="*/ 306 h 613"/>
                  <a:gd name="T2" fmla="*/ 476 w 510"/>
                  <a:gd name="T3" fmla="*/ 458 h 613"/>
                  <a:gd name="T4" fmla="*/ 382 w 510"/>
                  <a:gd name="T5" fmla="*/ 570 h 613"/>
                  <a:gd name="T6" fmla="*/ 254 w 510"/>
                  <a:gd name="T7" fmla="*/ 612 h 613"/>
                  <a:gd name="T8" fmla="*/ 126 w 510"/>
                  <a:gd name="T9" fmla="*/ 570 h 613"/>
                  <a:gd name="T10" fmla="*/ 34 w 510"/>
                  <a:gd name="T11" fmla="*/ 458 h 613"/>
                  <a:gd name="T12" fmla="*/ 0 w 510"/>
                  <a:gd name="T13" fmla="*/ 306 h 613"/>
                  <a:gd name="T14" fmla="*/ 34 w 510"/>
                  <a:gd name="T15" fmla="*/ 153 h 613"/>
                  <a:gd name="T16" fmla="*/ 126 w 510"/>
                  <a:gd name="T17" fmla="*/ 41 h 613"/>
                  <a:gd name="T18" fmla="*/ 254 w 510"/>
                  <a:gd name="T19" fmla="*/ 0 h 613"/>
                  <a:gd name="T20" fmla="*/ 382 w 510"/>
                  <a:gd name="T21" fmla="*/ 41 h 613"/>
                  <a:gd name="T22" fmla="*/ 476 w 510"/>
                  <a:gd name="T23" fmla="*/ 153 h 613"/>
                  <a:gd name="T24" fmla="*/ 509 w 510"/>
                  <a:gd name="T25" fmla="*/ 30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0" h="613">
                    <a:moveTo>
                      <a:pt x="509" y="306"/>
                    </a:moveTo>
                    <a:cubicBezTo>
                      <a:pt x="509" y="362"/>
                      <a:pt x="499" y="410"/>
                      <a:pt x="476" y="458"/>
                    </a:cubicBezTo>
                    <a:cubicBezTo>
                      <a:pt x="453" y="507"/>
                      <a:pt x="423" y="543"/>
                      <a:pt x="382" y="570"/>
                    </a:cubicBezTo>
                    <a:cubicBezTo>
                      <a:pt x="341" y="598"/>
                      <a:pt x="301" y="612"/>
                      <a:pt x="254" y="612"/>
                    </a:cubicBezTo>
                    <a:cubicBezTo>
                      <a:pt x="208" y="612"/>
                      <a:pt x="167" y="598"/>
                      <a:pt x="126" y="570"/>
                    </a:cubicBezTo>
                    <a:cubicBezTo>
                      <a:pt x="86" y="543"/>
                      <a:pt x="57" y="507"/>
                      <a:pt x="34" y="458"/>
                    </a:cubicBezTo>
                    <a:cubicBezTo>
                      <a:pt x="10" y="410"/>
                      <a:pt x="0" y="362"/>
                      <a:pt x="0" y="306"/>
                    </a:cubicBezTo>
                    <a:cubicBezTo>
                      <a:pt x="0" y="249"/>
                      <a:pt x="10" y="201"/>
                      <a:pt x="34" y="153"/>
                    </a:cubicBezTo>
                    <a:cubicBezTo>
                      <a:pt x="57" y="104"/>
                      <a:pt x="86" y="68"/>
                      <a:pt x="126" y="41"/>
                    </a:cubicBezTo>
                    <a:cubicBezTo>
                      <a:pt x="167" y="13"/>
                      <a:pt x="208" y="0"/>
                      <a:pt x="254" y="0"/>
                    </a:cubicBezTo>
                    <a:cubicBezTo>
                      <a:pt x="301" y="0"/>
                      <a:pt x="341" y="13"/>
                      <a:pt x="382" y="41"/>
                    </a:cubicBezTo>
                    <a:cubicBezTo>
                      <a:pt x="423" y="68"/>
                      <a:pt x="453" y="104"/>
                      <a:pt x="476" y="153"/>
                    </a:cubicBezTo>
                    <a:cubicBezTo>
                      <a:pt x="499" y="201"/>
                      <a:pt x="509" y="249"/>
                      <a:pt x="509" y="306"/>
                    </a:cubicBezTo>
                  </a:path>
                </a:pathLst>
              </a:custGeom>
              <a:noFill/>
              <a:ln w="1905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3" name="Freeform 221"/>
              <p:cNvSpPr>
                <a:spLocks noChangeArrowheads="1"/>
              </p:cNvSpPr>
              <p:nvPr/>
            </p:nvSpPr>
            <p:spPr bwMode="auto">
              <a:xfrm>
                <a:off x="4484688" y="1711325"/>
                <a:ext cx="182562" cy="41275"/>
              </a:xfrm>
              <a:custGeom>
                <a:avLst/>
                <a:gdLst>
                  <a:gd name="T0" fmla="*/ 505 w 506"/>
                  <a:gd name="T1" fmla="*/ 97 h 116"/>
                  <a:gd name="T2" fmla="*/ 481 w 506"/>
                  <a:gd name="T3" fmla="*/ 99 h 116"/>
                  <a:gd name="T4" fmla="*/ 291 w 506"/>
                  <a:gd name="T5" fmla="*/ 0 h 116"/>
                  <a:gd name="T6" fmla="*/ 99 w 506"/>
                  <a:gd name="T7" fmla="*/ 99 h 116"/>
                  <a:gd name="T8" fmla="*/ 0 w 506"/>
                  <a:gd name="T9" fmla="*/ 75 h 116"/>
                </a:gdLst>
                <a:ahLst/>
                <a:cxnLst>
                  <a:cxn ang="0">
                    <a:pos x="T0" y="T1"/>
                  </a:cxn>
                  <a:cxn ang="0">
                    <a:pos x="T2" y="T3"/>
                  </a:cxn>
                  <a:cxn ang="0">
                    <a:pos x="T4" y="T5"/>
                  </a:cxn>
                  <a:cxn ang="0">
                    <a:pos x="T6" y="T7"/>
                  </a:cxn>
                  <a:cxn ang="0">
                    <a:pos x="T8" y="T9"/>
                  </a:cxn>
                </a:cxnLst>
                <a:rect l="0" t="0" r="r" b="b"/>
                <a:pathLst>
                  <a:path w="506" h="116">
                    <a:moveTo>
                      <a:pt x="505" y="97"/>
                    </a:moveTo>
                    <a:cubicBezTo>
                      <a:pt x="497" y="97"/>
                      <a:pt x="490" y="96"/>
                      <a:pt x="481" y="99"/>
                    </a:cubicBezTo>
                    <a:cubicBezTo>
                      <a:pt x="394" y="115"/>
                      <a:pt x="339" y="83"/>
                      <a:pt x="291" y="0"/>
                    </a:cubicBezTo>
                    <a:cubicBezTo>
                      <a:pt x="262" y="54"/>
                      <a:pt x="172" y="99"/>
                      <a:pt x="99" y="99"/>
                    </a:cubicBezTo>
                    <a:cubicBezTo>
                      <a:pt x="62" y="99"/>
                      <a:pt x="31" y="90"/>
                      <a:pt x="0" y="75"/>
                    </a:cubicBezTo>
                  </a:path>
                </a:pathLst>
              </a:custGeom>
              <a:noFill/>
              <a:ln w="1905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474" name="TextBox 473"/>
            <p:cNvSpPr txBox="1"/>
            <p:nvPr/>
          </p:nvSpPr>
          <p:spPr>
            <a:xfrm>
              <a:off x="3354344" y="2435881"/>
              <a:ext cx="2179960" cy="646331"/>
            </a:xfrm>
            <a:prstGeom prst="rect">
              <a:avLst/>
            </a:prstGeom>
            <a:noFill/>
          </p:spPr>
          <p:txBody>
            <a:bodyPr wrap="square" rtlCol="0">
              <a:spAutoFit/>
            </a:bodyPr>
            <a:lstStyle/>
            <a:p>
              <a:pPr algn="ctr"/>
              <a:r>
                <a:rPr lang="en-US" sz="1800" b="1" dirty="0" smtClean="0">
                  <a:solidFill>
                    <a:schemeClr val="bg1"/>
                  </a:solidFill>
                </a:rPr>
                <a:t>Customer</a:t>
              </a:r>
              <a:br>
                <a:rPr lang="en-US" sz="1800" b="1" dirty="0" smtClean="0">
                  <a:solidFill>
                    <a:schemeClr val="bg1"/>
                  </a:solidFill>
                </a:rPr>
              </a:br>
              <a:r>
                <a:rPr lang="en-US" sz="1800" b="1" dirty="0" smtClean="0">
                  <a:solidFill>
                    <a:schemeClr val="bg1"/>
                  </a:solidFill>
                </a:rPr>
                <a:t>Experience</a:t>
              </a:r>
              <a:endParaRPr lang="en-US" sz="1800" b="1" dirty="0">
                <a:solidFill>
                  <a:schemeClr val="bg1"/>
                </a:solidFill>
              </a:endParaRPr>
            </a:p>
          </p:txBody>
        </p:sp>
      </p:grpSp>
      <p:grpSp>
        <p:nvGrpSpPr>
          <p:cNvPr id="9" name="Group 8"/>
          <p:cNvGrpSpPr/>
          <p:nvPr/>
        </p:nvGrpSpPr>
        <p:grpSpPr>
          <a:xfrm>
            <a:off x="5826697" y="1344341"/>
            <a:ext cx="2329366" cy="2329366"/>
            <a:chOff x="5826697" y="1344341"/>
            <a:chExt cx="2329366" cy="2329366"/>
          </a:xfrm>
        </p:grpSpPr>
        <p:sp>
          <p:nvSpPr>
            <p:cNvPr id="319" name="Oval 318"/>
            <p:cNvSpPr/>
            <p:nvPr/>
          </p:nvSpPr>
          <p:spPr>
            <a:xfrm>
              <a:off x="5826697" y="1344341"/>
              <a:ext cx="2329366" cy="2329366"/>
            </a:xfrm>
            <a:prstGeom prst="ellipse">
              <a:avLst/>
            </a:prstGeom>
            <a:solidFill>
              <a:srgbClr val="1B5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9" name="Group 458"/>
            <p:cNvGrpSpPr/>
            <p:nvPr/>
          </p:nvGrpSpPr>
          <p:grpSpPr>
            <a:xfrm>
              <a:off x="6608873" y="1679364"/>
              <a:ext cx="708960" cy="688028"/>
              <a:chOff x="6194425" y="1660525"/>
              <a:chExt cx="430213" cy="417513"/>
            </a:xfrm>
          </p:grpSpPr>
          <p:sp>
            <p:nvSpPr>
              <p:cNvPr id="724" name="Line 210"/>
              <p:cNvSpPr>
                <a:spLocks noChangeShapeType="1"/>
              </p:cNvSpPr>
              <p:nvPr/>
            </p:nvSpPr>
            <p:spPr bwMode="auto">
              <a:xfrm flipV="1">
                <a:off x="6243638" y="1666875"/>
                <a:ext cx="334962" cy="223838"/>
              </a:xfrm>
              <a:prstGeom prst="line">
                <a:avLst/>
              </a:prstGeom>
              <a:noFill/>
              <a:ln w="1905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5" name="Freeform 211"/>
              <p:cNvSpPr>
                <a:spLocks noChangeArrowheads="1"/>
              </p:cNvSpPr>
              <p:nvPr/>
            </p:nvSpPr>
            <p:spPr bwMode="auto">
              <a:xfrm>
                <a:off x="6511925" y="1660525"/>
                <a:ext cx="66675" cy="74613"/>
              </a:xfrm>
              <a:custGeom>
                <a:avLst/>
                <a:gdLst>
                  <a:gd name="T0" fmla="*/ 163 w 185"/>
                  <a:gd name="T1" fmla="*/ 205 h 206"/>
                  <a:gd name="T2" fmla="*/ 184 w 185"/>
                  <a:gd name="T3" fmla="*/ 20 h 206"/>
                  <a:gd name="T4" fmla="*/ 0 w 185"/>
                  <a:gd name="T5" fmla="*/ 0 h 206"/>
                </a:gdLst>
                <a:ahLst/>
                <a:cxnLst>
                  <a:cxn ang="0">
                    <a:pos x="T0" y="T1"/>
                  </a:cxn>
                  <a:cxn ang="0">
                    <a:pos x="T2" y="T3"/>
                  </a:cxn>
                  <a:cxn ang="0">
                    <a:pos x="T4" y="T5"/>
                  </a:cxn>
                </a:cxnLst>
                <a:rect l="0" t="0" r="r" b="b"/>
                <a:pathLst>
                  <a:path w="185" h="206">
                    <a:moveTo>
                      <a:pt x="163" y="205"/>
                    </a:moveTo>
                    <a:lnTo>
                      <a:pt x="184" y="20"/>
                    </a:lnTo>
                    <a:lnTo>
                      <a:pt x="0" y="0"/>
                    </a:lnTo>
                  </a:path>
                </a:pathLst>
              </a:custGeom>
              <a:noFill/>
              <a:ln w="1905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6" name="Line 212"/>
              <p:cNvSpPr>
                <a:spLocks noChangeShapeType="1"/>
              </p:cNvSpPr>
              <p:nvPr/>
            </p:nvSpPr>
            <p:spPr bwMode="auto">
              <a:xfrm>
                <a:off x="6194425" y="2076450"/>
                <a:ext cx="430213" cy="1588"/>
              </a:xfrm>
              <a:prstGeom prst="line">
                <a:avLst/>
              </a:prstGeom>
              <a:noFill/>
              <a:ln w="1905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7" name="Freeform 213"/>
              <p:cNvSpPr>
                <a:spLocks noChangeArrowheads="1"/>
              </p:cNvSpPr>
              <p:nvPr/>
            </p:nvSpPr>
            <p:spPr bwMode="auto">
              <a:xfrm>
                <a:off x="6223000" y="2016125"/>
                <a:ext cx="60325" cy="60325"/>
              </a:xfrm>
              <a:custGeom>
                <a:avLst/>
                <a:gdLst>
                  <a:gd name="T0" fmla="*/ 84 w 167"/>
                  <a:gd name="T1" fmla="*/ 165 h 166"/>
                  <a:gd name="T2" fmla="*/ 0 w 167"/>
                  <a:gd name="T3" fmla="*/ 165 h 166"/>
                  <a:gd name="T4" fmla="*/ 0 w 167"/>
                  <a:gd name="T5" fmla="*/ 0 h 166"/>
                  <a:gd name="T6" fmla="*/ 166 w 167"/>
                  <a:gd name="T7" fmla="*/ 0 h 166"/>
                  <a:gd name="T8" fmla="*/ 166 w 167"/>
                  <a:gd name="T9" fmla="*/ 165 h 166"/>
                  <a:gd name="T10" fmla="*/ 84 w 167"/>
                  <a:gd name="T11" fmla="*/ 165 h 166"/>
                </a:gdLst>
                <a:ahLst/>
                <a:cxnLst>
                  <a:cxn ang="0">
                    <a:pos x="T0" y="T1"/>
                  </a:cxn>
                  <a:cxn ang="0">
                    <a:pos x="T2" y="T3"/>
                  </a:cxn>
                  <a:cxn ang="0">
                    <a:pos x="T4" y="T5"/>
                  </a:cxn>
                  <a:cxn ang="0">
                    <a:pos x="T6" y="T7"/>
                  </a:cxn>
                  <a:cxn ang="0">
                    <a:pos x="T8" y="T9"/>
                  </a:cxn>
                  <a:cxn ang="0">
                    <a:pos x="T10" y="T11"/>
                  </a:cxn>
                </a:cxnLst>
                <a:rect l="0" t="0" r="r" b="b"/>
                <a:pathLst>
                  <a:path w="167" h="166">
                    <a:moveTo>
                      <a:pt x="84" y="165"/>
                    </a:moveTo>
                    <a:lnTo>
                      <a:pt x="0" y="165"/>
                    </a:lnTo>
                    <a:lnTo>
                      <a:pt x="0" y="0"/>
                    </a:lnTo>
                    <a:lnTo>
                      <a:pt x="166" y="0"/>
                    </a:lnTo>
                    <a:lnTo>
                      <a:pt x="166" y="165"/>
                    </a:lnTo>
                    <a:lnTo>
                      <a:pt x="84" y="165"/>
                    </a:lnTo>
                  </a:path>
                </a:pathLst>
              </a:custGeom>
              <a:noFill/>
              <a:ln w="1905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8" name="Freeform 214"/>
              <p:cNvSpPr>
                <a:spLocks noChangeArrowheads="1"/>
              </p:cNvSpPr>
              <p:nvPr/>
            </p:nvSpPr>
            <p:spPr bwMode="auto">
              <a:xfrm>
                <a:off x="6327775" y="1943100"/>
                <a:ext cx="58738" cy="133350"/>
              </a:xfrm>
              <a:custGeom>
                <a:avLst/>
                <a:gdLst>
                  <a:gd name="T0" fmla="*/ 82 w 165"/>
                  <a:gd name="T1" fmla="*/ 370 h 371"/>
                  <a:gd name="T2" fmla="*/ 0 w 165"/>
                  <a:gd name="T3" fmla="*/ 370 h 371"/>
                  <a:gd name="T4" fmla="*/ 0 w 165"/>
                  <a:gd name="T5" fmla="*/ 0 h 371"/>
                  <a:gd name="T6" fmla="*/ 164 w 165"/>
                  <a:gd name="T7" fmla="*/ 0 h 371"/>
                  <a:gd name="T8" fmla="*/ 164 w 165"/>
                  <a:gd name="T9" fmla="*/ 370 h 371"/>
                  <a:gd name="T10" fmla="*/ 82 w 165"/>
                  <a:gd name="T11" fmla="*/ 370 h 371"/>
                </a:gdLst>
                <a:ahLst/>
                <a:cxnLst>
                  <a:cxn ang="0">
                    <a:pos x="T0" y="T1"/>
                  </a:cxn>
                  <a:cxn ang="0">
                    <a:pos x="T2" y="T3"/>
                  </a:cxn>
                  <a:cxn ang="0">
                    <a:pos x="T4" y="T5"/>
                  </a:cxn>
                  <a:cxn ang="0">
                    <a:pos x="T6" y="T7"/>
                  </a:cxn>
                  <a:cxn ang="0">
                    <a:pos x="T8" y="T9"/>
                  </a:cxn>
                  <a:cxn ang="0">
                    <a:pos x="T10" y="T11"/>
                  </a:cxn>
                </a:cxnLst>
                <a:rect l="0" t="0" r="r" b="b"/>
                <a:pathLst>
                  <a:path w="165" h="371">
                    <a:moveTo>
                      <a:pt x="82" y="370"/>
                    </a:moveTo>
                    <a:lnTo>
                      <a:pt x="0" y="370"/>
                    </a:lnTo>
                    <a:lnTo>
                      <a:pt x="0" y="0"/>
                    </a:lnTo>
                    <a:lnTo>
                      <a:pt x="164" y="0"/>
                    </a:lnTo>
                    <a:lnTo>
                      <a:pt x="164" y="370"/>
                    </a:lnTo>
                    <a:lnTo>
                      <a:pt x="82" y="370"/>
                    </a:lnTo>
                  </a:path>
                </a:pathLst>
              </a:custGeom>
              <a:noFill/>
              <a:ln w="1905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9" name="Freeform 215"/>
              <p:cNvSpPr>
                <a:spLocks noChangeArrowheads="1"/>
              </p:cNvSpPr>
              <p:nvPr/>
            </p:nvSpPr>
            <p:spPr bwMode="auto">
              <a:xfrm>
                <a:off x="6430963" y="1868488"/>
                <a:ext cx="60325" cy="207962"/>
              </a:xfrm>
              <a:custGeom>
                <a:avLst/>
                <a:gdLst>
                  <a:gd name="T0" fmla="*/ 83 w 166"/>
                  <a:gd name="T1" fmla="*/ 577 h 578"/>
                  <a:gd name="T2" fmla="*/ 0 w 166"/>
                  <a:gd name="T3" fmla="*/ 577 h 578"/>
                  <a:gd name="T4" fmla="*/ 0 w 166"/>
                  <a:gd name="T5" fmla="*/ 0 h 578"/>
                  <a:gd name="T6" fmla="*/ 165 w 166"/>
                  <a:gd name="T7" fmla="*/ 0 h 578"/>
                  <a:gd name="T8" fmla="*/ 165 w 166"/>
                  <a:gd name="T9" fmla="*/ 577 h 578"/>
                  <a:gd name="T10" fmla="*/ 83 w 166"/>
                  <a:gd name="T11" fmla="*/ 577 h 578"/>
                </a:gdLst>
                <a:ahLst/>
                <a:cxnLst>
                  <a:cxn ang="0">
                    <a:pos x="T0" y="T1"/>
                  </a:cxn>
                  <a:cxn ang="0">
                    <a:pos x="T2" y="T3"/>
                  </a:cxn>
                  <a:cxn ang="0">
                    <a:pos x="T4" y="T5"/>
                  </a:cxn>
                  <a:cxn ang="0">
                    <a:pos x="T6" y="T7"/>
                  </a:cxn>
                  <a:cxn ang="0">
                    <a:pos x="T8" y="T9"/>
                  </a:cxn>
                  <a:cxn ang="0">
                    <a:pos x="T10" y="T11"/>
                  </a:cxn>
                </a:cxnLst>
                <a:rect l="0" t="0" r="r" b="b"/>
                <a:pathLst>
                  <a:path w="166" h="578">
                    <a:moveTo>
                      <a:pt x="83" y="577"/>
                    </a:moveTo>
                    <a:lnTo>
                      <a:pt x="0" y="577"/>
                    </a:lnTo>
                    <a:lnTo>
                      <a:pt x="0" y="0"/>
                    </a:lnTo>
                    <a:lnTo>
                      <a:pt x="165" y="0"/>
                    </a:lnTo>
                    <a:lnTo>
                      <a:pt x="165" y="577"/>
                    </a:lnTo>
                    <a:lnTo>
                      <a:pt x="83" y="577"/>
                    </a:lnTo>
                  </a:path>
                </a:pathLst>
              </a:custGeom>
              <a:noFill/>
              <a:ln w="1905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0" name="Freeform 216"/>
              <p:cNvSpPr>
                <a:spLocks noChangeArrowheads="1"/>
              </p:cNvSpPr>
              <p:nvPr/>
            </p:nvSpPr>
            <p:spPr bwMode="auto">
              <a:xfrm>
                <a:off x="6534150" y="1793875"/>
                <a:ext cx="60325" cy="282575"/>
              </a:xfrm>
              <a:custGeom>
                <a:avLst/>
                <a:gdLst>
                  <a:gd name="T0" fmla="*/ 82 w 166"/>
                  <a:gd name="T1" fmla="*/ 782 h 783"/>
                  <a:gd name="T2" fmla="*/ 0 w 166"/>
                  <a:gd name="T3" fmla="*/ 782 h 783"/>
                  <a:gd name="T4" fmla="*/ 0 w 166"/>
                  <a:gd name="T5" fmla="*/ 0 h 783"/>
                  <a:gd name="T6" fmla="*/ 165 w 166"/>
                  <a:gd name="T7" fmla="*/ 0 h 783"/>
                  <a:gd name="T8" fmla="*/ 165 w 166"/>
                  <a:gd name="T9" fmla="*/ 782 h 783"/>
                  <a:gd name="T10" fmla="*/ 82 w 166"/>
                  <a:gd name="T11" fmla="*/ 782 h 783"/>
                </a:gdLst>
                <a:ahLst/>
                <a:cxnLst>
                  <a:cxn ang="0">
                    <a:pos x="T0" y="T1"/>
                  </a:cxn>
                  <a:cxn ang="0">
                    <a:pos x="T2" y="T3"/>
                  </a:cxn>
                  <a:cxn ang="0">
                    <a:pos x="T4" y="T5"/>
                  </a:cxn>
                  <a:cxn ang="0">
                    <a:pos x="T6" y="T7"/>
                  </a:cxn>
                  <a:cxn ang="0">
                    <a:pos x="T8" y="T9"/>
                  </a:cxn>
                  <a:cxn ang="0">
                    <a:pos x="T10" y="T11"/>
                  </a:cxn>
                </a:cxnLst>
                <a:rect l="0" t="0" r="r" b="b"/>
                <a:pathLst>
                  <a:path w="166" h="783">
                    <a:moveTo>
                      <a:pt x="82" y="782"/>
                    </a:moveTo>
                    <a:lnTo>
                      <a:pt x="0" y="782"/>
                    </a:lnTo>
                    <a:lnTo>
                      <a:pt x="0" y="0"/>
                    </a:lnTo>
                    <a:lnTo>
                      <a:pt x="165" y="0"/>
                    </a:lnTo>
                    <a:lnTo>
                      <a:pt x="165" y="782"/>
                    </a:lnTo>
                    <a:lnTo>
                      <a:pt x="82" y="782"/>
                    </a:lnTo>
                  </a:path>
                </a:pathLst>
              </a:custGeom>
              <a:noFill/>
              <a:ln w="1905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75" name="TextBox 474"/>
            <p:cNvSpPr txBox="1"/>
            <p:nvPr/>
          </p:nvSpPr>
          <p:spPr>
            <a:xfrm>
              <a:off x="5926095" y="2435881"/>
              <a:ext cx="2179960" cy="646331"/>
            </a:xfrm>
            <a:prstGeom prst="rect">
              <a:avLst/>
            </a:prstGeom>
            <a:noFill/>
          </p:spPr>
          <p:txBody>
            <a:bodyPr wrap="square" rtlCol="0">
              <a:spAutoFit/>
            </a:bodyPr>
            <a:lstStyle/>
            <a:p>
              <a:pPr algn="ctr"/>
              <a:r>
                <a:rPr lang="en-US" sz="1800" b="1" dirty="0" smtClean="0">
                  <a:solidFill>
                    <a:schemeClr val="bg1"/>
                  </a:solidFill>
                </a:rPr>
                <a:t>Business</a:t>
              </a:r>
              <a:br>
                <a:rPr lang="en-US" sz="1800" b="1" dirty="0" smtClean="0">
                  <a:solidFill>
                    <a:schemeClr val="bg1"/>
                  </a:solidFill>
                </a:rPr>
              </a:br>
              <a:r>
                <a:rPr lang="en-US" sz="1800" b="1" dirty="0" smtClean="0">
                  <a:solidFill>
                    <a:schemeClr val="bg1"/>
                  </a:solidFill>
                </a:rPr>
                <a:t>Success</a:t>
              </a:r>
              <a:endParaRPr lang="en-US" sz="1800" b="1" dirty="0">
                <a:solidFill>
                  <a:schemeClr val="bg1"/>
                </a:solidFill>
              </a:endParaRPr>
            </a:p>
          </p:txBody>
        </p:sp>
      </p:grpSp>
    </p:spTree>
    <p:extLst>
      <p:ext uri="{BB962C8B-B14F-4D97-AF65-F5344CB8AC3E}">
        <p14:creationId xmlns:p14="http://schemas.microsoft.com/office/powerpoint/2010/main" val="331939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15135" y="1269421"/>
            <a:ext cx="5496392" cy="3526076"/>
            <a:chOff x="2096534" y="1649685"/>
            <a:chExt cx="4903642" cy="3145812"/>
          </a:xfrm>
        </p:grpSpPr>
        <p:sp>
          <p:nvSpPr>
            <p:cNvPr id="379" name="Freeform 1"/>
            <p:cNvSpPr>
              <a:spLocks noChangeArrowheads="1"/>
            </p:cNvSpPr>
            <p:nvPr/>
          </p:nvSpPr>
          <p:spPr bwMode="auto">
            <a:xfrm>
              <a:off x="2096534" y="1649685"/>
              <a:ext cx="4903642" cy="3145812"/>
            </a:xfrm>
            <a:custGeom>
              <a:avLst/>
              <a:gdLst>
                <a:gd name="T0" fmla="*/ 15333 w 15377"/>
                <a:gd name="T1" fmla="*/ 61 h 9865"/>
                <a:gd name="T2" fmla="*/ 15336 w 15377"/>
                <a:gd name="T3" fmla="*/ 8904 h 9865"/>
                <a:gd name="T4" fmla="*/ 14402 w 15377"/>
                <a:gd name="T5" fmla="*/ 9824 h 9865"/>
                <a:gd name="T6" fmla="*/ 41 w 15377"/>
                <a:gd name="T7" fmla="*/ 9824 h 9865"/>
                <a:gd name="T8" fmla="*/ 41 w 15377"/>
                <a:gd name="T9" fmla="*/ 1104 h 9865"/>
                <a:gd name="T10" fmla="*/ 1085 w 15377"/>
                <a:gd name="T11" fmla="*/ 40 h 9865"/>
                <a:gd name="T12" fmla="*/ 15333 w 15377"/>
                <a:gd name="T13" fmla="*/ 61 h 9865"/>
                <a:gd name="T14" fmla="*/ 1068 w 15377"/>
                <a:gd name="T15" fmla="*/ 0 h 9865"/>
                <a:gd name="T16" fmla="*/ 0 w 15377"/>
                <a:gd name="T17" fmla="*/ 1087 h 9865"/>
                <a:gd name="T18" fmla="*/ 0 w 15377"/>
                <a:gd name="T19" fmla="*/ 9864 h 9865"/>
                <a:gd name="T20" fmla="*/ 14419 w 15377"/>
                <a:gd name="T21" fmla="*/ 9864 h 9865"/>
                <a:gd name="T22" fmla="*/ 15376 w 15377"/>
                <a:gd name="T23" fmla="*/ 8921 h 9865"/>
                <a:gd name="T24" fmla="*/ 15373 w 15377"/>
                <a:gd name="T25" fmla="*/ 21 h 9865"/>
                <a:gd name="T26" fmla="*/ 1068 w 15377"/>
                <a:gd name="T27" fmla="*/ 0 h 9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77" h="9865">
                  <a:moveTo>
                    <a:pt x="15333" y="61"/>
                  </a:moveTo>
                  <a:lnTo>
                    <a:pt x="15336" y="8904"/>
                  </a:lnTo>
                  <a:lnTo>
                    <a:pt x="14402" y="9824"/>
                  </a:lnTo>
                  <a:lnTo>
                    <a:pt x="41" y="9824"/>
                  </a:lnTo>
                  <a:lnTo>
                    <a:pt x="41" y="1104"/>
                  </a:lnTo>
                  <a:lnTo>
                    <a:pt x="1085" y="40"/>
                  </a:lnTo>
                  <a:lnTo>
                    <a:pt x="15333" y="61"/>
                  </a:lnTo>
                  <a:close/>
                  <a:moveTo>
                    <a:pt x="1068" y="0"/>
                  </a:moveTo>
                  <a:lnTo>
                    <a:pt x="0" y="1087"/>
                  </a:lnTo>
                  <a:lnTo>
                    <a:pt x="0" y="9864"/>
                  </a:lnTo>
                  <a:lnTo>
                    <a:pt x="14419" y="9864"/>
                  </a:lnTo>
                  <a:lnTo>
                    <a:pt x="15376" y="8921"/>
                  </a:lnTo>
                  <a:lnTo>
                    <a:pt x="15373" y="21"/>
                  </a:lnTo>
                  <a:lnTo>
                    <a:pt x="1068" y="0"/>
                  </a:lnTo>
                  <a:close/>
                </a:path>
              </a:pathLst>
            </a:custGeom>
            <a:solidFill>
              <a:srgbClr val="999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8" name="Freeform 10"/>
            <p:cNvSpPr>
              <a:spLocks noChangeArrowheads="1"/>
            </p:cNvSpPr>
            <p:nvPr/>
          </p:nvSpPr>
          <p:spPr bwMode="auto">
            <a:xfrm>
              <a:off x="6405326" y="2248754"/>
              <a:ext cx="237658" cy="123751"/>
            </a:xfrm>
            <a:custGeom>
              <a:avLst/>
              <a:gdLst>
                <a:gd name="T0" fmla="*/ 373 w 747"/>
                <a:gd name="T1" fmla="*/ 385 h 386"/>
                <a:gd name="T2" fmla="*/ 0 w 747"/>
                <a:gd name="T3" fmla="*/ 385 h 386"/>
                <a:gd name="T4" fmla="*/ 0 w 747"/>
                <a:gd name="T5" fmla="*/ 0 h 386"/>
                <a:gd name="T6" fmla="*/ 746 w 747"/>
                <a:gd name="T7" fmla="*/ 0 h 386"/>
                <a:gd name="T8" fmla="*/ 746 w 747"/>
                <a:gd name="T9" fmla="*/ 385 h 386"/>
                <a:gd name="T10" fmla="*/ 373 w 747"/>
                <a:gd name="T11" fmla="*/ 385 h 386"/>
              </a:gdLst>
              <a:ahLst/>
              <a:cxnLst>
                <a:cxn ang="0">
                  <a:pos x="T0" y="T1"/>
                </a:cxn>
                <a:cxn ang="0">
                  <a:pos x="T2" y="T3"/>
                </a:cxn>
                <a:cxn ang="0">
                  <a:pos x="T4" y="T5"/>
                </a:cxn>
                <a:cxn ang="0">
                  <a:pos x="T6" y="T7"/>
                </a:cxn>
                <a:cxn ang="0">
                  <a:pos x="T8" y="T9"/>
                </a:cxn>
                <a:cxn ang="0">
                  <a:pos x="T10" y="T11"/>
                </a:cxn>
              </a:cxnLst>
              <a:rect l="0" t="0" r="r" b="b"/>
              <a:pathLst>
                <a:path w="747" h="386">
                  <a:moveTo>
                    <a:pt x="373" y="385"/>
                  </a:moveTo>
                  <a:lnTo>
                    <a:pt x="0" y="385"/>
                  </a:lnTo>
                  <a:lnTo>
                    <a:pt x="0" y="0"/>
                  </a:lnTo>
                  <a:lnTo>
                    <a:pt x="746" y="0"/>
                  </a:lnTo>
                  <a:lnTo>
                    <a:pt x="746" y="385"/>
                  </a:lnTo>
                  <a:lnTo>
                    <a:pt x="373" y="385"/>
                  </a:lnTo>
                </a:path>
              </a:pathLst>
            </a:custGeom>
            <a:solidFill>
              <a:srgbClr val="8DC3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9" name="Freeform 11"/>
            <p:cNvSpPr>
              <a:spLocks noChangeArrowheads="1"/>
            </p:cNvSpPr>
            <p:nvPr/>
          </p:nvSpPr>
          <p:spPr bwMode="auto">
            <a:xfrm>
              <a:off x="6398295" y="2241722"/>
              <a:ext cx="251722" cy="136408"/>
            </a:xfrm>
            <a:custGeom>
              <a:avLst/>
              <a:gdLst>
                <a:gd name="T0" fmla="*/ 787 w 788"/>
                <a:gd name="T1" fmla="*/ 426 h 427"/>
                <a:gd name="T2" fmla="*/ 0 w 788"/>
                <a:gd name="T3" fmla="*/ 426 h 427"/>
                <a:gd name="T4" fmla="*/ 0 w 788"/>
                <a:gd name="T5" fmla="*/ 0 h 427"/>
                <a:gd name="T6" fmla="*/ 787 w 788"/>
                <a:gd name="T7" fmla="*/ 0 h 427"/>
                <a:gd name="T8" fmla="*/ 787 w 788"/>
                <a:gd name="T9" fmla="*/ 426 h 427"/>
                <a:gd name="T10" fmla="*/ 40 w 788"/>
                <a:gd name="T11" fmla="*/ 386 h 427"/>
                <a:gd name="T12" fmla="*/ 746 w 788"/>
                <a:gd name="T13" fmla="*/ 386 h 427"/>
                <a:gd name="T14" fmla="*/ 746 w 788"/>
                <a:gd name="T15" fmla="*/ 40 h 427"/>
                <a:gd name="T16" fmla="*/ 40 w 788"/>
                <a:gd name="T17" fmla="*/ 40 h 427"/>
                <a:gd name="T18" fmla="*/ 40 w 788"/>
                <a:gd name="T19" fmla="*/ 38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27">
                  <a:moveTo>
                    <a:pt x="787" y="426"/>
                  </a:moveTo>
                  <a:lnTo>
                    <a:pt x="0" y="426"/>
                  </a:lnTo>
                  <a:lnTo>
                    <a:pt x="0" y="0"/>
                  </a:lnTo>
                  <a:lnTo>
                    <a:pt x="787" y="0"/>
                  </a:lnTo>
                  <a:lnTo>
                    <a:pt x="787" y="426"/>
                  </a:lnTo>
                  <a:close/>
                  <a:moveTo>
                    <a:pt x="40" y="386"/>
                  </a:moveTo>
                  <a:lnTo>
                    <a:pt x="746" y="386"/>
                  </a:lnTo>
                  <a:lnTo>
                    <a:pt x="746" y="40"/>
                  </a:lnTo>
                  <a:lnTo>
                    <a:pt x="40" y="40"/>
                  </a:lnTo>
                  <a:lnTo>
                    <a:pt x="40" y="38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0" name="Freeform 12"/>
            <p:cNvSpPr>
              <a:spLocks noChangeArrowheads="1"/>
            </p:cNvSpPr>
            <p:nvPr/>
          </p:nvSpPr>
          <p:spPr bwMode="auto">
            <a:xfrm>
              <a:off x="6405326" y="2115158"/>
              <a:ext cx="237658" cy="133595"/>
            </a:xfrm>
            <a:custGeom>
              <a:avLst/>
              <a:gdLst>
                <a:gd name="T0" fmla="*/ 373 w 747"/>
                <a:gd name="T1" fmla="*/ 418 h 419"/>
                <a:gd name="T2" fmla="*/ 0 w 747"/>
                <a:gd name="T3" fmla="*/ 418 h 419"/>
                <a:gd name="T4" fmla="*/ 0 w 747"/>
                <a:gd name="T5" fmla="*/ 0 h 419"/>
                <a:gd name="T6" fmla="*/ 746 w 747"/>
                <a:gd name="T7" fmla="*/ 0 h 419"/>
                <a:gd name="T8" fmla="*/ 746 w 747"/>
                <a:gd name="T9" fmla="*/ 418 h 419"/>
                <a:gd name="T10" fmla="*/ 373 w 747"/>
                <a:gd name="T11" fmla="*/ 418 h 419"/>
              </a:gdLst>
              <a:ahLst/>
              <a:cxnLst>
                <a:cxn ang="0">
                  <a:pos x="T0" y="T1"/>
                </a:cxn>
                <a:cxn ang="0">
                  <a:pos x="T2" y="T3"/>
                </a:cxn>
                <a:cxn ang="0">
                  <a:pos x="T4" y="T5"/>
                </a:cxn>
                <a:cxn ang="0">
                  <a:pos x="T6" y="T7"/>
                </a:cxn>
                <a:cxn ang="0">
                  <a:pos x="T8" y="T9"/>
                </a:cxn>
                <a:cxn ang="0">
                  <a:pos x="T10" y="T11"/>
                </a:cxn>
              </a:cxnLst>
              <a:rect l="0" t="0" r="r" b="b"/>
              <a:pathLst>
                <a:path w="747" h="419">
                  <a:moveTo>
                    <a:pt x="373" y="418"/>
                  </a:moveTo>
                  <a:lnTo>
                    <a:pt x="0" y="418"/>
                  </a:lnTo>
                  <a:lnTo>
                    <a:pt x="0" y="0"/>
                  </a:lnTo>
                  <a:lnTo>
                    <a:pt x="746" y="0"/>
                  </a:lnTo>
                  <a:lnTo>
                    <a:pt x="746" y="418"/>
                  </a:lnTo>
                  <a:lnTo>
                    <a:pt x="373" y="418"/>
                  </a:lnTo>
                </a:path>
              </a:pathLst>
            </a:custGeom>
            <a:solidFill>
              <a:srgbClr val="F0BB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1" name="Freeform 13"/>
            <p:cNvSpPr>
              <a:spLocks noChangeArrowheads="1"/>
            </p:cNvSpPr>
            <p:nvPr/>
          </p:nvSpPr>
          <p:spPr bwMode="auto">
            <a:xfrm>
              <a:off x="6398295" y="2108127"/>
              <a:ext cx="251722" cy="146251"/>
            </a:xfrm>
            <a:custGeom>
              <a:avLst/>
              <a:gdLst>
                <a:gd name="T0" fmla="*/ 787 w 788"/>
                <a:gd name="T1" fmla="*/ 458 h 459"/>
                <a:gd name="T2" fmla="*/ 0 w 788"/>
                <a:gd name="T3" fmla="*/ 458 h 459"/>
                <a:gd name="T4" fmla="*/ 0 w 788"/>
                <a:gd name="T5" fmla="*/ 0 h 459"/>
                <a:gd name="T6" fmla="*/ 787 w 788"/>
                <a:gd name="T7" fmla="*/ 0 h 459"/>
                <a:gd name="T8" fmla="*/ 787 w 788"/>
                <a:gd name="T9" fmla="*/ 458 h 459"/>
                <a:gd name="T10" fmla="*/ 40 w 788"/>
                <a:gd name="T11" fmla="*/ 418 h 459"/>
                <a:gd name="T12" fmla="*/ 746 w 788"/>
                <a:gd name="T13" fmla="*/ 418 h 459"/>
                <a:gd name="T14" fmla="*/ 746 w 788"/>
                <a:gd name="T15" fmla="*/ 41 h 459"/>
                <a:gd name="T16" fmla="*/ 40 w 788"/>
                <a:gd name="T17" fmla="*/ 41 h 459"/>
                <a:gd name="T18" fmla="*/ 40 w 788"/>
                <a:gd name="T19" fmla="*/ 41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59">
                  <a:moveTo>
                    <a:pt x="787" y="458"/>
                  </a:moveTo>
                  <a:lnTo>
                    <a:pt x="0" y="458"/>
                  </a:lnTo>
                  <a:lnTo>
                    <a:pt x="0" y="0"/>
                  </a:lnTo>
                  <a:lnTo>
                    <a:pt x="787" y="0"/>
                  </a:lnTo>
                  <a:lnTo>
                    <a:pt x="787" y="458"/>
                  </a:lnTo>
                  <a:close/>
                  <a:moveTo>
                    <a:pt x="40" y="418"/>
                  </a:moveTo>
                  <a:lnTo>
                    <a:pt x="746" y="418"/>
                  </a:lnTo>
                  <a:lnTo>
                    <a:pt x="746" y="41"/>
                  </a:lnTo>
                  <a:lnTo>
                    <a:pt x="40" y="41"/>
                  </a:lnTo>
                  <a:lnTo>
                    <a:pt x="40" y="418"/>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2" name="Freeform 14"/>
            <p:cNvSpPr>
              <a:spLocks noChangeArrowheads="1"/>
            </p:cNvSpPr>
            <p:nvPr/>
          </p:nvSpPr>
          <p:spPr bwMode="auto">
            <a:xfrm>
              <a:off x="6157824" y="2248754"/>
              <a:ext cx="247502" cy="123751"/>
            </a:xfrm>
            <a:custGeom>
              <a:avLst/>
              <a:gdLst>
                <a:gd name="T0" fmla="*/ 388 w 776"/>
                <a:gd name="T1" fmla="*/ 385 h 386"/>
                <a:gd name="T2" fmla="*/ 0 w 776"/>
                <a:gd name="T3" fmla="*/ 385 h 386"/>
                <a:gd name="T4" fmla="*/ 0 w 776"/>
                <a:gd name="T5" fmla="*/ 0 h 386"/>
                <a:gd name="T6" fmla="*/ 775 w 776"/>
                <a:gd name="T7" fmla="*/ 0 h 386"/>
                <a:gd name="T8" fmla="*/ 775 w 776"/>
                <a:gd name="T9" fmla="*/ 385 h 386"/>
                <a:gd name="T10" fmla="*/ 388 w 776"/>
                <a:gd name="T11" fmla="*/ 385 h 386"/>
              </a:gdLst>
              <a:ahLst/>
              <a:cxnLst>
                <a:cxn ang="0">
                  <a:pos x="T0" y="T1"/>
                </a:cxn>
                <a:cxn ang="0">
                  <a:pos x="T2" y="T3"/>
                </a:cxn>
                <a:cxn ang="0">
                  <a:pos x="T4" y="T5"/>
                </a:cxn>
                <a:cxn ang="0">
                  <a:pos x="T6" y="T7"/>
                </a:cxn>
                <a:cxn ang="0">
                  <a:pos x="T8" y="T9"/>
                </a:cxn>
                <a:cxn ang="0">
                  <a:pos x="T10" y="T11"/>
                </a:cxn>
              </a:cxnLst>
              <a:rect l="0" t="0" r="r" b="b"/>
              <a:pathLst>
                <a:path w="776" h="386">
                  <a:moveTo>
                    <a:pt x="388" y="385"/>
                  </a:moveTo>
                  <a:lnTo>
                    <a:pt x="0" y="385"/>
                  </a:lnTo>
                  <a:lnTo>
                    <a:pt x="0" y="0"/>
                  </a:lnTo>
                  <a:lnTo>
                    <a:pt x="775" y="0"/>
                  </a:lnTo>
                  <a:lnTo>
                    <a:pt x="775" y="385"/>
                  </a:lnTo>
                  <a:lnTo>
                    <a:pt x="388" y="385"/>
                  </a:lnTo>
                </a:path>
              </a:pathLst>
            </a:custGeom>
            <a:solidFill>
              <a:srgbClr val="F08E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3" name="Freeform 15"/>
            <p:cNvSpPr>
              <a:spLocks noChangeArrowheads="1"/>
            </p:cNvSpPr>
            <p:nvPr/>
          </p:nvSpPr>
          <p:spPr bwMode="auto">
            <a:xfrm>
              <a:off x="6150792" y="2241722"/>
              <a:ext cx="260159" cy="136408"/>
            </a:xfrm>
            <a:custGeom>
              <a:avLst/>
              <a:gdLst>
                <a:gd name="T0" fmla="*/ 815 w 816"/>
                <a:gd name="T1" fmla="*/ 426 h 427"/>
                <a:gd name="T2" fmla="*/ 0 w 816"/>
                <a:gd name="T3" fmla="*/ 426 h 427"/>
                <a:gd name="T4" fmla="*/ 0 w 816"/>
                <a:gd name="T5" fmla="*/ 0 h 427"/>
                <a:gd name="T6" fmla="*/ 815 w 816"/>
                <a:gd name="T7" fmla="*/ 0 h 427"/>
                <a:gd name="T8" fmla="*/ 815 w 816"/>
                <a:gd name="T9" fmla="*/ 426 h 427"/>
                <a:gd name="T10" fmla="*/ 40 w 816"/>
                <a:gd name="T11" fmla="*/ 386 h 427"/>
                <a:gd name="T12" fmla="*/ 775 w 816"/>
                <a:gd name="T13" fmla="*/ 386 h 427"/>
                <a:gd name="T14" fmla="*/ 775 w 816"/>
                <a:gd name="T15" fmla="*/ 40 h 427"/>
                <a:gd name="T16" fmla="*/ 40 w 816"/>
                <a:gd name="T17" fmla="*/ 40 h 427"/>
                <a:gd name="T18" fmla="*/ 40 w 816"/>
                <a:gd name="T19" fmla="*/ 38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427">
                  <a:moveTo>
                    <a:pt x="815" y="426"/>
                  </a:moveTo>
                  <a:lnTo>
                    <a:pt x="0" y="426"/>
                  </a:lnTo>
                  <a:lnTo>
                    <a:pt x="0" y="0"/>
                  </a:lnTo>
                  <a:lnTo>
                    <a:pt x="815" y="0"/>
                  </a:lnTo>
                  <a:lnTo>
                    <a:pt x="815" y="426"/>
                  </a:lnTo>
                  <a:close/>
                  <a:moveTo>
                    <a:pt x="40" y="386"/>
                  </a:moveTo>
                  <a:lnTo>
                    <a:pt x="775" y="386"/>
                  </a:lnTo>
                  <a:lnTo>
                    <a:pt x="775" y="40"/>
                  </a:lnTo>
                  <a:lnTo>
                    <a:pt x="40" y="40"/>
                  </a:lnTo>
                  <a:lnTo>
                    <a:pt x="40" y="38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4" name="Freeform 16"/>
            <p:cNvSpPr>
              <a:spLocks noChangeArrowheads="1"/>
            </p:cNvSpPr>
            <p:nvPr/>
          </p:nvSpPr>
          <p:spPr bwMode="auto">
            <a:xfrm>
              <a:off x="6405326" y="2371098"/>
              <a:ext cx="237658" cy="135001"/>
            </a:xfrm>
            <a:custGeom>
              <a:avLst/>
              <a:gdLst>
                <a:gd name="T0" fmla="*/ 373 w 747"/>
                <a:gd name="T1" fmla="*/ 424 h 425"/>
                <a:gd name="T2" fmla="*/ 0 w 747"/>
                <a:gd name="T3" fmla="*/ 424 h 425"/>
                <a:gd name="T4" fmla="*/ 0 w 747"/>
                <a:gd name="T5" fmla="*/ 0 h 425"/>
                <a:gd name="T6" fmla="*/ 746 w 747"/>
                <a:gd name="T7" fmla="*/ 0 h 425"/>
                <a:gd name="T8" fmla="*/ 746 w 747"/>
                <a:gd name="T9" fmla="*/ 424 h 425"/>
                <a:gd name="T10" fmla="*/ 373 w 747"/>
                <a:gd name="T11" fmla="*/ 424 h 425"/>
              </a:gdLst>
              <a:ahLst/>
              <a:cxnLst>
                <a:cxn ang="0">
                  <a:pos x="T0" y="T1"/>
                </a:cxn>
                <a:cxn ang="0">
                  <a:pos x="T2" y="T3"/>
                </a:cxn>
                <a:cxn ang="0">
                  <a:pos x="T4" y="T5"/>
                </a:cxn>
                <a:cxn ang="0">
                  <a:pos x="T6" y="T7"/>
                </a:cxn>
                <a:cxn ang="0">
                  <a:pos x="T8" y="T9"/>
                </a:cxn>
                <a:cxn ang="0">
                  <a:pos x="T10" y="T11"/>
                </a:cxn>
              </a:cxnLst>
              <a:rect l="0" t="0" r="r" b="b"/>
              <a:pathLst>
                <a:path w="747" h="425">
                  <a:moveTo>
                    <a:pt x="373" y="424"/>
                  </a:moveTo>
                  <a:lnTo>
                    <a:pt x="0" y="424"/>
                  </a:lnTo>
                  <a:lnTo>
                    <a:pt x="0" y="0"/>
                  </a:lnTo>
                  <a:lnTo>
                    <a:pt x="746" y="0"/>
                  </a:lnTo>
                  <a:lnTo>
                    <a:pt x="746" y="424"/>
                  </a:lnTo>
                  <a:lnTo>
                    <a:pt x="373" y="424"/>
                  </a:lnTo>
                </a:path>
              </a:pathLst>
            </a:custGeom>
            <a:solidFill>
              <a:srgbClr val="7B5A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5" name="Freeform 17"/>
            <p:cNvSpPr>
              <a:spLocks noChangeArrowheads="1"/>
            </p:cNvSpPr>
            <p:nvPr/>
          </p:nvSpPr>
          <p:spPr bwMode="auto">
            <a:xfrm>
              <a:off x="6398295" y="2365473"/>
              <a:ext cx="251722" cy="147658"/>
            </a:xfrm>
            <a:custGeom>
              <a:avLst/>
              <a:gdLst>
                <a:gd name="T0" fmla="*/ 787 w 788"/>
                <a:gd name="T1" fmla="*/ 464 h 465"/>
                <a:gd name="T2" fmla="*/ 0 w 788"/>
                <a:gd name="T3" fmla="*/ 464 h 465"/>
                <a:gd name="T4" fmla="*/ 0 w 788"/>
                <a:gd name="T5" fmla="*/ 0 h 465"/>
                <a:gd name="T6" fmla="*/ 787 w 788"/>
                <a:gd name="T7" fmla="*/ 0 h 465"/>
                <a:gd name="T8" fmla="*/ 787 w 788"/>
                <a:gd name="T9" fmla="*/ 464 h 465"/>
                <a:gd name="T10" fmla="*/ 40 w 788"/>
                <a:gd name="T11" fmla="*/ 424 h 465"/>
                <a:gd name="T12" fmla="*/ 746 w 788"/>
                <a:gd name="T13" fmla="*/ 424 h 465"/>
                <a:gd name="T14" fmla="*/ 746 w 788"/>
                <a:gd name="T15" fmla="*/ 40 h 465"/>
                <a:gd name="T16" fmla="*/ 40 w 788"/>
                <a:gd name="T17" fmla="*/ 40 h 465"/>
                <a:gd name="T18" fmla="*/ 40 w 788"/>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65">
                  <a:moveTo>
                    <a:pt x="787" y="464"/>
                  </a:moveTo>
                  <a:lnTo>
                    <a:pt x="0" y="464"/>
                  </a:lnTo>
                  <a:lnTo>
                    <a:pt x="0" y="0"/>
                  </a:lnTo>
                  <a:lnTo>
                    <a:pt x="787" y="0"/>
                  </a:lnTo>
                  <a:lnTo>
                    <a:pt x="787" y="464"/>
                  </a:lnTo>
                  <a:close/>
                  <a:moveTo>
                    <a:pt x="40" y="424"/>
                  </a:moveTo>
                  <a:lnTo>
                    <a:pt x="746" y="424"/>
                  </a:lnTo>
                  <a:lnTo>
                    <a:pt x="746"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6" name="Freeform 18"/>
            <p:cNvSpPr>
              <a:spLocks noChangeArrowheads="1"/>
            </p:cNvSpPr>
            <p:nvPr/>
          </p:nvSpPr>
          <p:spPr bwMode="auto">
            <a:xfrm>
              <a:off x="5911727" y="2371098"/>
              <a:ext cx="247502" cy="135001"/>
            </a:xfrm>
            <a:custGeom>
              <a:avLst/>
              <a:gdLst>
                <a:gd name="T0" fmla="*/ 387 w 776"/>
                <a:gd name="T1" fmla="*/ 424 h 425"/>
                <a:gd name="T2" fmla="*/ 0 w 776"/>
                <a:gd name="T3" fmla="*/ 424 h 425"/>
                <a:gd name="T4" fmla="*/ 0 w 776"/>
                <a:gd name="T5" fmla="*/ 0 h 425"/>
                <a:gd name="T6" fmla="*/ 775 w 776"/>
                <a:gd name="T7" fmla="*/ 0 h 425"/>
                <a:gd name="T8" fmla="*/ 775 w 776"/>
                <a:gd name="T9" fmla="*/ 424 h 425"/>
                <a:gd name="T10" fmla="*/ 387 w 776"/>
                <a:gd name="T11" fmla="*/ 424 h 425"/>
              </a:gdLst>
              <a:ahLst/>
              <a:cxnLst>
                <a:cxn ang="0">
                  <a:pos x="T0" y="T1"/>
                </a:cxn>
                <a:cxn ang="0">
                  <a:pos x="T2" y="T3"/>
                </a:cxn>
                <a:cxn ang="0">
                  <a:pos x="T4" y="T5"/>
                </a:cxn>
                <a:cxn ang="0">
                  <a:pos x="T6" y="T7"/>
                </a:cxn>
                <a:cxn ang="0">
                  <a:pos x="T8" y="T9"/>
                </a:cxn>
                <a:cxn ang="0">
                  <a:pos x="T10" y="T11"/>
                </a:cxn>
              </a:cxnLst>
              <a:rect l="0" t="0" r="r" b="b"/>
              <a:pathLst>
                <a:path w="776" h="425">
                  <a:moveTo>
                    <a:pt x="387" y="424"/>
                  </a:moveTo>
                  <a:lnTo>
                    <a:pt x="0" y="424"/>
                  </a:lnTo>
                  <a:lnTo>
                    <a:pt x="0" y="0"/>
                  </a:lnTo>
                  <a:lnTo>
                    <a:pt x="775" y="0"/>
                  </a:lnTo>
                  <a:lnTo>
                    <a:pt x="775" y="424"/>
                  </a:lnTo>
                  <a:lnTo>
                    <a:pt x="387" y="424"/>
                  </a:lnTo>
                </a:path>
              </a:pathLst>
            </a:custGeom>
            <a:solidFill>
              <a:srgbClr val="17B7D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7" name="Freeform 19"/>
            <p:cNvSpPr>
              <a:spLocks noChangeArrowheads="1"/>
            </p:cNvSpPr>
            <p:nvPr/>
          </p:nvSpPr>
          <p:spPr bwMode="auto">
            <a:xfrm>
              <a:off x="5904696" y="2365473"/>
              <a:ext cx="260158" cy="147658"/>
            </a:xfrm>
            <a:custGeom>
              <a:avLst/>
              <a:gdLst>
                <a:gd name="T0" fmla="*/ 816 w 817"/>
                <a:gd name="T1" fmla="*/ 464 h 465"/>
                <a:gd name="T2" fmla="*/ 0 w 817"/>
                <a:gd name="T3" fmla="*/ 464 h 465"/>
                <a:gd name="T4" fmla="*/ 0 w 817"/>
                <a:gd name="T5" fmla="*/ 0 h 465"/>
                <a:gd name="T6" fmla="*/ 816 w 817"/>
                <a:gd name="T7" fmla="*/ 0 h 465"/>
                <a:gd name="T8" fmla="*/ 816 w 817"/>
                <a:gd name="T9" fmla="*/ 464 h 465"/>
                <a:gd name="T10" fmla="*/ 42 w 817"/>
                <a:gd name="T11" fmla="*/ 424 h 465"/>
                <a:gd name="T12" fmla="*/ 775 w 817"/>
                <a:gd name="T13" fmla="*/ 424 h 465"/>
                <a:gd name="T14" fmla="*/ 775 w 817"/>
                <a:gd name="T15" fmla="*/ 40 h 465"/>
                <a:gd name="T16" fmla="*/ 42 w 817"/>
                <a:gd name="T17" fmla="*/ 40 h 465"/>
                <a:gd name="T18" fmla="*/ 42 w 817"/>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465">
                  <a:moveTo>
                    <a:pt x="816" y="464"/>
                  </a:moveTo>
                  <a:lnTo>
                    <a:pt x="0" y="464"/>
                  </a:lnTo>
                  <a:lnTo>
                    <a:pt x="0" y="0"/>
                  </a:lnTo>
                  <a:lnTo>
                    <a:pt x="816" y="0"/>
                  </a:lnTo>
                  <a:lnTo>
                    <a:pt x="816" y="464"/>
                  </a:lnTo>
                  <a:close/>
                  <a:moveTo>
                    <a:pt x="42" y="424"/>
                  </a:moveTo>
                  <a:lnTo>
                    <a:pt x="775" y="424"/>
                  </a:lnTo>
                  <a:lnTo>
                    <a:pt x="775" y="40"/>
                  </a:lnTo>
                  <a:lnTo>
                    <a:pt x="42" y="40"/>
                  </a:lnTo>
                  <a:lnTo>
                    <a:pt x="42"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8" name="Freeform 20"/>
            <p:cNvSpPr>
              <a:spLocks noChangeArrowheads="1"/>
            </p:cNvSpPr>
            <p:nvPr/>
          </p:nvSpPr>
          <p:spPr bwMode="auto">
            <a:xfrm>
              <a:off x="6157824" y="2371098"/>
              <a:ext cx="247502" cy="135001"/>
            </a:xfrm>
            <a:custGeom>
              <a:avLst/>
              <a:gdLst>
                <a:gd name="T0" fmla="*/ 388 w 776"/>
                <a:gd name="T1" fmla="*/ 424 h 425"/>
                <a:gd name="T2" fmla="*/ 0 w 776"/>
                <a:gd name="T3" fmla="*/ 424 h 425"/>
                <a:gd name="T4" fmla="*/ 0 w 776"/>
                <a:gd name="T5" fmla="*/ 0 h 425"/>
                <a:gd name="T6" fmla="*/ 775 w 776"/>
                <a:gd name="T7" fmla="*/ 0 h 425"/>
                <a:gd name="T8" fmla="*/ 775 w 776"/>
                <a:gd name="T9" fmla="*/ 424 h 425"/>
                <a:gd name="T10" fmla="*/ 388 w 776"/>
                <a:gd name="T11" fmla="*/ 424 h 425"/>
              </a:gdLst>
              <a:ahLst/>
              <a:cxnLst>
                <a:cxn ang="0">
                  <a:pos x="T0" y="T1"/>
                </a:cxn>
                <a:cxn ang="0">
                  <a:pos x="T2" y="T3"/>
                </a:cxn>
                <a:cxn ang="0">
                  <a:pos x="T4" y="T5"/>
                </a:cxn>
                <a:cxn ang="0">
                  <a:pos x="T6" y="T7"/>
                </a:cxn>
                <a:cxn ang="0">
                  <a:pos x="T8" y="T9"/>
                </a:cxn>
                <a:cxn ang="0">
                  <a:pos x="T10" y="T11"/>
                </a:cxn>
              </a:cxnLst>
              <a:rect l="0" t="0" r="r" b="b"/>
              <a:pathLst>
                <a:path w="776" h="425">
                  <a:moveTo>
                    <a:pt x="388" y="424"/>
                  </a:moveTo>
                  <a:lnTo>
                    <a:pt x="0" y="424"/>
                  </a:lnTo>
                  <a:lnTo>
                    <a:pt x="0" y="0"/>
                  </a:lnTo>
                  <a:lnTo>
                    <a:pt x="775" y="0"/>
                  </a:lnTo>
                  <a:lnTo>
                    <a:pt x="775" y="424"/>
                  </a:lnTo>
                  <a:lnTo>
                    <a:pt x="388" y="424"/>
                  </a:lnTo>
                </a:path>
              </a:pathLst>
            </a:custGeom>
            <a:solidFill>
              <a:srgbClr val="2668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9" name="Freeform 21"/>
            <p:cNvSpPr>
              <a:spLocks noChangeArrowheads="1"/>
            </p:cNvSpPr>
            <p:nvPr/>
          </p:nvSpPr>
          <p:spPr bwMode="auto">
            <a:xfrm>
              <a:off x="6150792" y="2365473"/>
              <a:ext cx="260159" cy="147658"/>
            </a:xfrm>
            <a:custGeom>
              <a:avLst/>
              <a:gdLst>
                <a:gd name="T0" fmla="*/ 815 w 816"/>
                <a:gd name="T1" fmla="*/ 464 h 465"/>
                <a:gd name="T2" fmla="*/ 0 w 816"/>
                <a:gd name="T3" fmla="*/ 464 h 465"/>
                <a:gd name="T4" fmla="*/ 0 w 816"/>
                <a:gd name="T5" fmla="*/ 0 h 465"/>
                <a:gd name="T6" fmla="*/ 815 w 816"/>
                <a:gd name="T7" fmla="*/ 0 h 465"/>
                <a:gd name="T8" fmla="*/ 815 w 816"/>
                <a:gd name="T9" fmla="*/ 464 h 465"/>
                <a:gd name="T10" fmla="*/ 40 w 816"/>
                <a:gd name="T11" fmla="*/ 424 h 465"/>
                <a:gd name="T12" fmla="*/ 775 w 816"/>
                <a:gd name="T13" fmla="*/ 424 h 465"/>
                <a:gd name="T14" fmla="*/ 775 w 816"/>
                <a:gd name="T15" fmla="*/ 40 h 465"/>
                <a:gd name="T16" fmla="*/ 40 w 816"/>
                <a:gd name="T17" fmla="*/ 40 h 465"/>
                <a:gd name="T18" fmla="*/ 40 w 816"/>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465">
                  <a:moveTo>
                    <a:pt x="815" y="464"/>
                  </a:moveTo>
                  <a:lnTo>
                    <a:pt x="0" y="464"/>
                  </a:lnTo>
                  <a:lnTo>
                    <a:pt x="0" y="0"/>
                  </a:lnTo>
                  <a:lnTo>
                    <a:pt x="815" y="0"/>
                  </a:lnTo>
                  <a:lnTo>
                    <a:pt x="815" y="464"/>
                  </a:lnTo>
                  <a:close/>
                  <a:moveTo>
                    <a:pt x="40" y="424"/>
                  </a:moveTo>
                  <a:lnTo>
                    <a:pt x="775" y="424"/>
                  </a:lnTo>
                  <a:lnTo>
                    <a:pt x="775"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0" name="Freeform 22"/>
            <p:cNvSpPr>
              <a:spLocks noChangeArrowheads="1"/>
            </p:cNvSpPr>
            <p:nvPr/>
          </p:nvSpPr>
          <p:spPr bwMode="auto">
            <a:xfrm>
              <a:off x="5664225" y="2371098"/>
              <a:ext cx="247502" cy="135001"/>
            </a:xfrm>
            <a:custGeom>
              <a:avLst/>
              <a:gdLst>
                <a:gd name="T0" fmla="*/ 389 w 777"/>
                <a:gd name="T1" fmla="*/ 424 h 425"/>
                <a:gd name="T2" fmla="*/ 0 w 777"/>
                <a:gd name="T3" fmla="*/ 424 h 425"/>
                <a:gd name="T4" fmla="*/ 0 w 777"/>
                <a:gd name="T5" fmla="*/ 0 h 425"/>
                <a:gd name="T6" fmla="*/ 776 w 777"/>
                <a:gd name="T7" fmla="*/ 0 h 425"/>
                <a:gd name="T8" fmla="*/ 776 w 777"/>
                <a:gd name="T9" fmla="*/ 424 h 425"/>
                <a:gd name="T10" fmla="*/ 389 w 777"/>
                <a:gd name="T11" fmla="*/ 424 h 425"/>
              </a:gdLst>
              <a:ahLst/>
              <a:cxnLst>
                <a:cxn ang="0">
                  <a:pos x="T0" y="T1"/>
                </a:cxn>
                <a:cxn ang="0">
                  <a:pos x="T2" y="T3"/>
                </a:cxn>
                <a:cxn ang="0">
                  <a:pos x="T4" y="T5"/>
                </a:cxn>
                <a:cxn ang="0">
                  <a:pos x="T6" y="T7"/>
                </a:cxn>
                <a:cxn ang="0">
                  <a:pos x="T8" y="T9"/>
                </a:cxn>
                <a:cxn ang="0">
                  <a:pos x="T10" y="T11"/>
                </a:cxn>
              </a:cxnLst>
              <a:rect l="0" t="0" r="r" b="b"/>
              <a:pathLst>
                <a:path w="777" h="425">
                  <a:moveTo>
                    <a:pt x="389" y="424"/>
                  </a:moveTo>
                  <a:lnTo>
                    <a:pt x="0" y="424"/>
                  </a:lnTo>
                  <a:lnTo>
                    <a:pt x="0" y="0"/>
                  </a:lnTo>
                  <a:lnTo>
                    <a:pt x="776" y="0"/>
                  </a:lnTo>
                  <a:lnTo>
                    <a:pt x="776" y="424"/>
                  </a:lnTo>
                  <a:lnTo>
                    <a:pt x="389" y="424"/>
                  </a:lnTo>
                </a:path>
              </a:pathLst>
            </a:custGeom>
            <a:solidFill>
              <a:srgbClr val="348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1" name="Freeform 23"/>
            <p:cNvSpPr>
              <a:spLocks noChangeArrowheads="1"/>
            </p:cNvSpPr>
            <p:nvPr/>
          </p:nvSpPr>
          <p:spPr bwMode="auto">
            <a:xfrm>
              <a:off x="5658600" y="2365473"/>
              <a:ext cx="260159" cy="147658"/>
            </a:xfrm>
            <a:custGeom>
              <a:avLst/>
              <a:gdLst>
                <a:gd name="T0" fmla="*/ 816 w 817"/>
                <a:gd name="T1" fmla="*/ 464 h 465"/>
                <a:gd name="T2" fmla="*/ 0 w 817"/>
                <a:gd name="T3" fmla="*/ 464 h 465"/>
                <a:gd name="T4" fmla="*/ 0 w 817"/>
                <a:gd name="T5" fmla="*/ 0 h 465"/>
                <a:gd name="T6" fmla="*/ 816 w 817"/>
                <a:gd name="T7" fmla="*/ 0 h 465"/>
                <a:gd name="T8" fmla="*/ 816 w 817"/>
                <a:gd name="T9" fmla="*/ 464 h 465"/>
                <a:gd name="T10" fmla="*/ 40 w 817"/>
                <a:gd name="T11" fmla="*/ 424 h 465"/>
                <a:gd name="T12" fmla="*/ 774 w 817"/>
                <a:gd name="T13" fmla="*/ 424 h 465"/>
                <a:gd name="T14" fmla="*/ 774 w 817"/>
                <a:gd name="T15" fmla="*/ 40 h 465"/>
                <a:gd name="T16" fmla="*/ 40 w 817"/>
                <a:gd name="T17" fmla="*/ 40 h 465"/>
                <a:gd name="T18" fmla="*/ 40 w 817"/>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465">
                  <a:moveTo>
                    <a:pt x="816" y="464"/>
                  </a:moveTo>
                  <a:lnTo>
                    <a:pt x="0" y="464"/>
                  </a:lnTo>
                  <a:lnTo>
                    <a:pt x="0" y="0"/>
                  </a:lnTo>
                  <a:lnTo>
                    <a:pt x="816" y="0"/>
                  </a:lnTo>
                  <a:lnTo>
                    <a:pt x="816" y="464"/>
                  </a:lnTo>
                  <a:close/>
                  <a:moveTo>
                    <a:pt x="40" y="424"/>
                  </a:moveTo>
                  <a:lnTo>
                    <a:pt x="774" y="424"/>
                  </a:lnTo>
                  <a:lnTo>
                    <a:pt x="774"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2" name="Freeform 24"/>
            <p:cNvSpPr>
              <a:spLocks noChangeArrowheads="1"/>
            </p:cNvSpPr>
            <p:nvPr/>
          </p:nvSpPr>
          <p:spPr bwMode="auto">
            <a:xfrm>
              <a:off x="2172472" y="2591882"/>
              <a:ext cx="4500044" cy="487973"/>
            </a:xfrm>
            <a:custGeom>
              <a:avLst/>
              <a:gdLst>
                <a:gd name="T0" fmla="*/ 7054 w 14111"/>
                <a:gd name="T1" fmla="*/ 1530 h 1531"/>
                <a:gd name="T2" fmla="*/ 0 w 14111"/>
                <a:gd name="T3" fmla="*/ 1530 h 1531"/>
                <a:gd name="T4" fmla="*/ 0 w 14111"/>
                <a:gd name="T5" fmla="*/ 0 h 1531"/>
                <a:gd name="T6" fmla="*/ 14110 w 14111"/>
                <a:gd name="T7" fmla="*/ 0 h 1531"/>
                <a:gd name="T8" fmla="*/ 14110 w 14111"/>
                <a:gd name="T9" fmla="*/ 1530 h 1531"/>
                <a:gd name="T10" fmla="*/ 7054 w 14111"/>
                <a:gd name="T11" fmla="*/ 1530 h 1531"/>
              </a:gdLst>
              <a:ahLst/>
              <a:cxnLst>
                <a:cxn ang="0">
                  <a:pos x="T0" y="T1"/>
                </a:cxn>
                <a:cxn ang="0">
                  <a:pos x="T2" y="T3"/>
                </a:cxn>
                <a:cxn ang="0">
                  <a:pos x="T4" y="T5"/>
                </a:cxn>
                <a:cxn ang="0">
                  <a:pos x="T6" y="T7"/>
                </a:cxn>
                <a:cxn ang="0">
                  <a:pos x="T8" y="T9"/>
                </a:cxn>
                <a:cxn ang="0">
                  <a:pos x="T10" y="T11"/>
                </a:cxn>
              </a:cxnLst>
              <a:rect l="0" t="0" r="r" b="b"/>
              <a:pathLst>
                <a:path w="14111" h="1531">
                  <a:moveTo>
                    <a:pt x="7054" y="1530"/>
                  </a:moveTo>
                  <a:lnTo>
                    <a:pt x="0" y="1530"/>
                  </a:lnTo>
                  <a:lnTo>
                    <a:pt x="0" y="0"/>
                  </a:lnTo>
                  <a:lnTo>
                    <a:pt x="14110" y="0"/>
                  </a:lnTo>
                  <a:lnTo>
                    <a:pt x="14110" y="1530"/>
                  </a:lnTo>
                  <a:lnTo>
                    <a:pt x="7054" y="1530"/>
                  </a:lnTo>
                </a:path>
              </a:pathLst>
            </a:custGeom>
            <a:solidFill>
              <a:srgbClr val="F0BB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3" name="Freeform 25"/>
            <p:cNvSpPr>
              <a:spLocks noChangeArrowheads="1"/>
            </p:cNvSpPr>
            <p:nvPr/>
          </p:nvSpPr>
          <p:spPr bwMode="auto">
            <a:xfrm>
              <a:off x="6672517" y="2334535"/>
              <a:ext cx="261565" cy="745320"/>
            </a:xfrm>
            <a:custGeom>
              <a:avLst/>
              <a:gdLst>
                <a:gd name="T0" fmla="*/ 818 w 819"/>
                <a:gd name="T1" fmla="*/ 1532 h 2337"/>
                <a:gd name="T2" fmla="*/ 0 w 819"/>
                <a:gd name="T3" fmla="*/ 2336 h 2337"/>
                <a:gd name="T4" fmla="*/ 0 w 819"/>
                <a:gd name="T5" fmla="*/ 806 h 2337"/>
                <a:gd name="T6" fmla="*/ 818 w 819"/>
                <a:gd name="T7" fmla="*/ 0 h 2337"/>
                <a:gd name="T8" fmla="*/ 818 w 819"/>
                <a:gd name="T9" fmla="*/ 1532 h 2337"/>
              </a:gdLst>
              <a:ahLst/>
              <a:cxnLst>
                <a:cxn ang="0">
                  <a:pos x="T0" y="T1"/>
                </a:cxn>
                <a:cxn ang="0">
                  <a:pos x="T2" y="T3"/>
                </a:cxn>
                <a:cxn ang="0">
                  <a:pos x="T4" y="T5"/>
                </a:cxn>
                <a:cxn ang="0">
                  <a:pos x="T6" y="T7"/>
                </a:cxn>
                <a:cxn ang="0">
                  <a:pos x="T8" y="T9"/>
                </a:cxn>
              </a:cxnLst>
              <a:rect l="0" t="0" r="r" b="b"/>
              <a:pathLst>
                <a:path w="819" h="2337">
                  <a:moveTo>
                    <a:pt x="818" y="1532"/>
                  </a:moveTo>
                  <a:lnTo>
                    <a:pt x="0" y="2336"/>
                  </a:lnTo>
                  <a:lnTo>
                    <a:pt x="0" y="806"/>
                  </a:lnTo>
                  <a:lnTo>
                    <a:pt x="818" y="0"/>
                  </a:lnTo>
                  <a:lnTo>
                    <a:pt x="818" y="1532"/>
                  </a:lnTo>
                </a:path>
              </a:pathLst>
            </a:custGeom>
            <a:solidFill>
              <a:srgbClr val="F0BB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4" name="Freeform 26"/>
            <p:cNvSpPr>
              <a:spLocks noChangeArrowheads="1"/>
            </p:cNvSpPr>
            <p:nvPr/>
          </p:nvSpPr>
          <p:spPr bwMode="auto">
            <a:xfrm>
              <a:off x="6672517" y="2873135"/>
              <a:ext cx="261565" cy="579381"/>
            </a:xfrm>
            <a:custGeom>
              <a:avLst/>
              <a:gdLst>
                <a:gd name="T0" fmla="*/ 818 w 819"/>
                <a:gd name="T1" fmla="*/ 1010 h 1817"/>
                <a:gd name="T2" fmla="*/ 0 w 819"/>
                <a:gd name="T3" fmla="*/ 1816 h 1817"/>
                <a:gd name="T4" fmla="*/ 0 w 819"/>
                <a:gd name="T5" fmla="*/ 806 h 1817"/>
                <a:gd name="T6" fmla="*/ 818 w 819"/>
                <a:gd name="T7" fmla="*/ 0 h 1817"/>
                <a:gd name="T8" fmla="*/ 818 w 819"/>
                <a:gd name="T9" fmla="*/ 1010 h 1817"/>
              </a:gdLst>
              <a:ahLst/>
              <a:cxnLst>
                <a:cxn ang="0">
                  <a:pos x="T0" y="T1"/>
                </a:cxn>
                <a:cxn ang="0">
                  <a:pos x="T2" y="T3"/>
                </a:cxn>
                <a:cxn ang="0">
                  <a:pos x="T4" y="T5"/>
                </a:cxn>
                <a:cxn ang="0">
                  <a:pos x="T6" y="T7"/>
                </a:cxn>
                <a:cxn ang="0">
                  <a:pos x="T8" y="T9"/>
                </a:cxn>
              </a:cxnLst>
              <a:rect l="0" t="0" r="r" b="b"/>
              <a:pathLst>
                <a:path w="819" h="1817">
                  <a:moveTo>
                    <a:pt x="818" y="1010"/>
                  </a:moveTo>
                  <a:lnTo>
                    <a:pt x="0" y="1816"/>
                  </a:lnTo>
                  <a:lnTo>
                    <a:pt x="0" y="806"/>
                  </a:lnTo>
                  <a:lnTo>
                    <a:pt x="818" y="0"/>
                  </a:lnTo>
                  <a:lnTo>
                    <a:pt x="818" y="1010"/>
                  </a:lnTo>
                </a:path>
              </a:pathLst>
            </a:custGeom>
            <a:solidFill>
              <a:schemeClr val="tx1">
                <a:lumMod val="65000"/>
                <a:lumOff val="35000"/>
              </a:schemeClr>
            </a:solidFill>
            <a:ln>
              <a:noFill/>
            </a:ln>
            <a:effectLst/>
          </p:spPr>
          <p:txBody>
            <a:bodyPr wrap="none" anchor="ctr"/>
            <a:lstStyle/>
            <a:p>
              <a:endParaRPr lang="en-US"/>
            </a:p>
          </p:txBody>
        </p:sp>
        <p:sp>
          <p:nvSpPr>
            <p:cNvPr id="405" name="Freeform 27"/>
            <p:cNvSpPr>
              <a:spLocks noChangeArrowheads="1"/>
            </p:cNvSpPr>
            <p:nvPr/>
          </p:nvSpPr>
          <p:spPr bwMode="auto">
            <a:xfrm>
              <a:off x="6672517" y="3242982"/>
              <a:ext cx="261565" cy="712976"/>
            </a:xfrm>
            <a:custGeom>
              <a:avLst/>
              <a:gdLst>
                <a:gd name="T0" fmla="*/ 818 w 819"/>
                <a:gd name="T1" fmla="*/ 1432 h 2237"/>
                <a:gd name="T2" fmla="*/ 0 w 819"/>
                <a:gd name="T3" fmla="*/ 2236 h 2237"/>
                <a:gd name="T4" fmla="*/ 0 w 819"/>
                <a:gd name="T5" fmla="*/ 805 h 2237"/>
                <a:gd name="T6" fmla="*/ 818 w 819"/>
                <a:gd name="T7" fmla="*/ 0 h 2237"/>
                <a:gd name="T8" fmla="*/ 818 w 819"/>
                <a:gd name="T9" fmla="*/ 1432 h 2237"/>
              </a:gdLst>
              <a:ahLst/>
              <a:cxnLst>
                <a:cxn ang="0">
                  <a:pos x="T0" y="T1"/>
                </a:cxn>
                <a:cxn ang="0">
                  <a:pos x="T2" y="T3"/>
                </a:cxn>
                <a:cxn ang="0">
                  <a:pos x="T4" y="T5"/>
                </a:cxn>
                <a:cxn ang="0">
                  <a:pos x="T6" y="T7"/>
                </a:cxn>
                <a:cxn ang="0">
                  <a:pos x="T8" y="T9"/>
                </a:cxn>
              </a:cxnLst>
              <a:rect l="0" t="0" r="r" b="b"/>
              <a:pathLst>
                <a:path w="819" h="2237">
                  <a:moveTo>
                    <a:pt x="818" y="1432"/>
                  </a:moveTo>
                  <a:lnTo>
                    <a:pt x="0" y="2236"/>
                  </a:lnTo>
                  <a:lnTo>
                    <a:pt x="0" y="805"/>
                  </a:lnTo>
                  <a:lnTo>
                    <a:pt x="818" y="0"/>
                  </a:lnTo>
                  <a:lnTo>
                    <a:pt x="818" y="1432"/>
                  </a:lnTo>
                </a:path>
              </a:pathLst>
            </a:custGeom>
            <a:solidFill>
              <a:srgbClr val="17B7D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06" name="Group 405"/>
            <p:cNvGrpSpPr/>
            <p:nvPr/>
          </p:nvGrpSpPr>
          <p:grpSpPr>
            <a:xfrm>
              <a:off x="4059678" y="2725477"/>
              <a:ext cx="835321" cy="225002"/>
              <a:chOff x="4370388" y="3606800"/>
              <a:chExt cx="942975" cy="254000"/>
            </a:xfrm>
          </p:grpSpPr>
          <p:sp>
            <p:nvSpPr>
              <p:cNvPr id="1038" name="Freeform 28"/>
              <p:cNvSpPr>
                <a:spLocks noChangeArrowheads="1"/>
              </p:cNvSpPr>
              <p:nvPr/>
            </p:nvSpPr>
            <p:spPr bwMode="auto">
              <a:xfrm>
                <a:off x="4370388" y="3703638"/>
                <a:ext cx="34925" cy="153987"/>
              </a:xfrm>
              <a:custGeom>
                <a:avLst/>
                <a:gdLst>
                  <a:gd name="T0" fmla="*/ 0 w 95"/>
                  <a:gd name="T1" fmla="*/ 0 h 429"/>
                  <a:gd name="T2" fmla="*/ 94 w 95"/>
                  <a:gd name="T3" fmla="*/ 0 h 429"/>
                  <a:gd name="T4" fmla="*/ 94 w 95"/>
                  <a:gd name="T5" fmla="*/ 428 h 429"/>
                  <a:gd name="T6" fmla="*/ 0 w 95"/>
                  <a:gd name="T7" fmla="*/ 428 h 429"/>
                  <a:gd name="T8" fmla="*/ 0 w 95"/>
                  <a:gd name="T9" fmla="*/ 0 h 429"/>
                </a:gdLst>
                <a:ahLst/>
                <a:cxnLst>
                  <a:cxn ang="0">
                    <a:pos x="T0" y="T1"/>
                  </a:cxn>
                  <a:cxn ang="0">
                    <a:pos x="T2" y="T3"/>
                  </a:cxn>
                  <a:cxn ang="0">
                    <a:pos x="T4" y="T5"/>
                  </a:cxn>
                  <a:cxn ang="0">
                    <a:pos x="T6" y="T7"/>
                  </a:cxn>
                  <a:cxn ang="0">
                    <a:pos x="T8" y="T9"/>
                  </a:cxn>
                </a:cxnLst>
                <a:rect l="0" t="0" r="r" b="b"/>
                <a:pathLst>
                  <a:path w="95" h="429">
                    <a:moveTo>
                      <a:pt x="0" y="0"/>
                    </a:moveTo>
                    <a:lnTo>
                      <a:pt x="94" y="0"/>
                    </a:lnTo>
                    <a:lnTo>
                      <a:pt x="94" y="428"/>
                    </a:lnTo>
                    <a:lnTo>
                      <a:pt x="0" y="428"/>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9" name="Freeform 29"/>
              <p:cNvSpPr>
                <a:spLocks noChangeArrowheads="1"/>
              </p:cNvSpPr>
              <p:nvPr/>
            </p:nvSpPr>
            <p:spPr bwMode="auto">
              <a:xfrm>
                <a:off x="4427538" y="3703638"/>
                <a:ext cx="136525" cy="153987"/>
              </a:xfrm>
              <a:custGeom>
                <a:avLst/>
                <a:gdLst>
                  <a:gd name="T0" fmla="*/ 86 w 380"/>
                  <a:gd name="T1" fmla="*/ 0 h 429"/>
                  <a:gd name="T2" fmla="*/ 286 w 380"/>
                  <a:gd name="T3" fmla="*/ 262 h 429"/>
                  <a:gd name="T4" fmla="*/ 286 w 380"/>
                  <a:gd name="T5" fmla="*/ 0 h 429"/>
                  <a:gd name="T6" fmla="*/ 379 w 380"/>
                  <a:gd name="T7" fmla="*/ 0 h 429"/>
                  <a:gd name="T8" fmla="*/ 379 w 380"/>
                  <a:gd name="T9" fmla="*/ 428 h 429"/>
                  <a:gd name="T10" fmla="*/ 300 w 380"/>
                  <a:gd name="T11" fmla="*/ 428 h 429"/>
                  <a:gd name="T12" fmla="*/ 93 w 380"/>
                  <a:gd name="T13" fmla="*/ 156 h 429"/>
                  <a:gd name="T14" fmla="*/ 93 w 380"/>
                  <a:gd name="T15" fmla="*/ 428 h 429"/>
                  <a:gd name="T16" fmla="*/ 0 w 380"/>
                  <a:gd name="T17" fmla="*/ 428 h 429"/>
                  <a:gd name="T18" fmla="*/ 0 w 380"/>
                  <a:gd name="T19" fmla="*/ 0 h 429"/>
                  <a:gd name="T20" fmla="*/ 86 w 380"/>
                  <a:gd name="T21"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429">
                    <a:moveTo>
                      <a:pt x="86" y="0"/>
                    </a:moveTo>
                    <a:lnTo>
                      <a:pt x="286" y="262"/>
                    </a:lnTo>
                    <a:lnTo>
                      <a:pt x="286" y="0"/>
                    </a:lnTo>
                    <a:lnTo>
                      <a:pt x="379" y="0"/>
                    </a:lnTo>
                    <a:lnTo>
                      <a:pt x="379" y="428"/>
                    </a:lnTo>
                    <a:lnTo>
                      <a:pt x="300" y="428"/>
                    </a:lnTo>
                    <a:lnTo>
                      <a:pt x="93" y="156"/>
                    </a:lnTo>
                    <a:lnTo>
                      <a:pt x="93" y="428"/>
                    </a:lnTo>
                    <a:lnTo>
                      <a:pt x="0" y="428"/>
                    </a:lnTo>
                    <a:lnTo>
                      <a:pt x="0" y="0"/>
                    </a:lnTo>
                    <a:lnTo>
                      <a:pt x="86"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0" name="Freeform 30"/>
              <p:cNvSpPr>
                <a:spLocks noChangeArrowheads="1"/>
              </p:cNvSpPr>
              <p:nvPr/>
            </p:nvSpPr>
            <p:spPr bwMode="auto">
              <a:xfrm>
                <a:off x="4575175" y="3702050"/>
                <a:ext cx="122238" cy="158750"/>
              </a:xfrm>
              <a:custGeom>
                <a:avLst/>
                <a:gdLst>
                  <a:gd name="T0" fmla="*/ 0 w 339"/>
                  <a:gd name="T1" fmla="*/ 370 h 439"/>
                  <a:gd name="T2" fmla="*/ 56 w 339"/>
                  <a:gd name="T3" fmla="*/ 304 h 439"/>
                  <a:gd name="T4" fmla="*/ 184 w 339"/>
                  <a:gd name="T5" fmla="*/ 355 h 439"/>
                  <a:gd name="T6" fmla="*/ 245 w 339"/>
                  <a:gd name="T7" fmla="*/ 315 h 439"/>
                  <a:gd name="T8" fmla="*/ 245 w 339"/>
                  <a:gd name="T9" fmla="*/ 313 h 439"/>
                  <a:gd name="T10" fmla="*/ 159 w 339"/>
                  <a:gd name="T11" fmla="*/ 259 h 439"/>
                  <a:gd name="T12" fmla="*/ 19 w 339"/>
                  <a:gd name="T13" fmla="*/ 129 h 439"/>
                  <a:gd name="T14" fmla="*/ 19 w 339"/>
                  <a:gd name="T15" fmla="*/ 129 h 439"/>
                  <a:gd name="T16" fmla="*/ 167 w 339"/>
                  <a:gd name="T17" fmla="*/ 0 h 439"/>
                  <a:gd name="T18" fmla="*/ 325 w 339"/>
                  <a:gd name="T19" fmla="*/ 54 h 439"/>
                  <a:gd name="T20" fmla="*/ 277 w 339"/>
                  <a:gd name="T21" fmla="*/ 125 h 439"/>
                  <a:gd name="T22" fmla="*/ 166 w 339"/>
                  <a:gd name="T23" fmla="*/ 83 h 439"/>
                  <a:gd name="T24" fmla="*/ 111 w 339"/>
                  <a:gd name="T25" fmla="*/ 119 h 439"/>
                  <a:gd name="T26" fmla="*/ 111 w 339"/>
                  <a:gd name="T27" fmla="*/ 120 h 439"/>
                  <a:gd name="T28" fmla="*/ 203 w 339"/>
                  <a:gd name="T29" fmla="*/ 177 h 439"/>
                  <a:gd name="T30" fmla="*/ 338 w 339"/>
                  <a:gd name="T31" fmla="*/ 305 h 439"/>
                  <a:gd name="T32" fmla="*/ 338 w 339"/>
                  <a:gd name="T33" fmla="*/ 306 h 439"/>
                  <a:gd name="T34" fmla="*/ 182 w 339"/>
                  <a:gd name="T35" fmla="*/ 438 h 439"/>
                  <a:gd name="T36" fmla="*/ 0 w 339"/>
                  <a:gd name="T37" fmla="*/ 37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39">
                    <a:moveTo>
                      <a:pt x="0" y="370"/>
                    </a:moveTo>
                    <a:lnTo>
                      <a:pt x="56" y="304"/>
                    </a:lnTo>
                    <a:cubicBezTo>
                      <a:pt x="95" y="335"/>
                      <a:pt x="135" y="355"/>
                      <a:pt x="184" y="355"/>
                    </a:cubicBezTo>
                    <a:cubicBezTo>
                      <a:pt x="222" y="355"/>
                      <a:pt x="245" y="340"/>
                      <a:pt x="245" y="315"/>
                    </a:cubicBezTo>
                    <a:lnTo>
                      <a:pt x="245" y="313"/>
                    </a:lnTo>
                    <a:cubicBezTo>
                      <a:pt x="245" y="290"/>
                      <a:pt x="231" y="279"/>
                      <a:pt x="159" y="259"/>
                    </a:cubicBezTo>
                    <a:cubicBezTo>
                      <a:pt x="74" y="238"/>
                      <a:pt x="19" y="213"/>
                      <a:pt x="19" y="129"/>
                    </a:cubicBezTo>
                    <a:lnTo>
                      <a:pt x="19" y="129"/>
                    </a:lnTo>
                    <a:cubicBezTo>
                      <a:pt x="19" y="51"/>
                      <a:pt x="80" y="0"/>
                      <a:pt x="167" y="0"/>
                    </a:cubicBezTo>
                    <a:cubicBezTo>
                      <a:pt x="229" y="0"/>
                      <a:pt x="282" y="19"/>
                      <a:pt x="325" y="54"/>
                    </a:cubicBezTo>
                    <a:lnTo>
                      <a:pt x="277" y="125"/>
                    </a:lnTo>
                    <a:cubicBezTo>
                      <a:pt x="239" y="98"/>
                      <a:pt x="202" y="83"/>
                      <a:pt x="166" y="83"/>
                    </a:cubicBezTo>
                    <a:cubicBezTo>
                      <a:pt x="130" y="83"/>
                      <a:pt x="111" y="100"/>
                      <a:pt x="111" y="119"/>
                    </a:cubicBezTo>
                    <a:lnTo>
                      <a:pt x="111" y="120"/>
                    </a:lnTo>
                    <a:cubicBezTo>
                      <a:pt x="111" y="150"/>
                      <a:pt x="130" y="158"/>
                      <a:pt x="203" y="177"/>
                    </a:cubicBezTo>
                    <a:cubicBezTo>
                      <a:pt x="289" y="199"/>
                      <a:pt x="338" y="230"/>
                      <a:pt x="338" y="305"/>
                    </a:cubicBezTo>
                    <a:lnTo>
                      <a:pt x="338" y="306"/>
                    </a:lnTo>
                    <a:cubicBezTo>
                      <a:pt x="338" y="391"/>
                      <a:pt x="274" y="438"/>
                      <a:pt x="182" y="438"/>
                    </a:cubicBezTo>
                    <a:cubicBezTo>
                      <a:pt x="117" y="438"/>
                      <a:pt x="52" y="416"/>
                      <a:pt x="0" y="37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1" name="Freeform 31"/>
              <p:cNvSpPr>
                <a:spLocks noChangeArrowheads="1"/>
              </p:cNvSpPr>
              <p:nvPr/>
            </p:nvSpPr>
            <p:spPr bwMode="auto">
              <a:xfrm>
                <a:off x="4711700" y="3703638"/>
                <a:ext cx="34925" cy="153987"/>
              </a:xfrm>
              <a:custGeom>
                <a:avLst/>
                <a:gdLst>
                  <a:gd name="T0" fmla="*/ 0 w 95"/>
                  <a:gd name="T1" fmla="*/ 0 h 429"/>
                  <a:gd name="T2" fmla="*/ 94 w 95"/>
                  <a:gd name="T3" fmla="*/ 0 h 429"/>
                  <a:gd name="T4" fmla="*/ 94 w 95"/>
                  <a:gd name="T5" fmla="*/ 428 h 429"/>
                  <a:gd name="T6" fmla="*/ 0 w 95"/>
                  <a:gd name="T7" fmla="*/ 428 h 429"/>
                  <a:gd name="T8" fmla="*/ 0 w 95"/>
                  <a:gd name="T9" fmla="*/ 0 h 429"/>
                </a:gdLst>
                <a:ahLst/>
                <a:cxnLst>
                  <a:cxn ang="0">
                    <a:pos x="T0" y="T1"/>
                  </a:cxn>
                  <a:cxn ang="0">
                    <a:pos x="T2" y="T3"/>
                  </a:cxn>
                  <a:cxn ang="0">
                    <a:pos x="T4" y="T5"/>
                  </a:cxn>
                  <a:cxn ang="0">
                    <a:pos x="T6" y="T7"/>
                  </a:cxn>
                  <a:cxn ang="0">
                    <a:pos x="T8" y="T9"/>
                  </a:cxn>
                </a:cxnLst>
                <a:rect l="0" t="0" r="r" b="b"/>
                <a:pathLst>
                  <a:path w="95" h="429">
                    <a:moveTo>
                      <a:pt x="0" y="0"/>
                    </a:moveTo>
                    <a:lnTo>
                      <a:pt x="94" y="0"/>
                    </a:lnTo>
                    <a:lnTo>
                      <a:pt x="94" y="428"/>
                    </a:lnTo>
                    <a:lnTo>
                      <a:pt x="0" y="428"/>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2" name="Freeform 32"/>
              <p:cNvSpPr>
                <a:spLocks noChangeArrowheads="1"/>
              </p:cNvSpPr>
              <p:nvPr/>
            </p:nvSpPr>
            <p:spPr bwMode="auto">
              <a:xfrm>
                <a:off x="4762500" y="3700463"/>
                <a:ext cx="146050" cy="158750"/>
              </a:xfrm>
              <a:custGeom>
                <a:avLst/>
                <a:gdLst>
                  <a:gd name="T0" fmla="*/ 0 w 406"/>
                  <a:gd name="T1" fmla="*/ 222 h 442"/>
                  <a:gd name="T2" fmla="*/ 0 w 406"/>
                  <a:gd name="T3" fmla="*/ 221 h 442"/>
                  <a:gd name="T4" fmla="*/ 223 w 406"/>
                  <a:gd name="T5" fmla="*/ 0 h 442"/>
                  <a:gd name="T6" fmla="*/ 390 w 406"/>
                  <a:gd name="T7" fmla="*/ 59 h 442"/>
                  <a:gd name="T8" fmla="*/ 332 w 406"/>
                  <a:gd name="T9" fmla="*/ 131 h 442"/>
                  <a:gd name="T10" fmla="*/ 219 w 406"/>
                  <a:gd name="T11" fmla="*/ 86 h 442"/>
                  <a:gd name="T12" fmla="*/ 97 w 406"/>
                  <a:gd name="T13" fmla="*/ 220 h 442"/>
                  <a:gd name="T14" fmla="*/ 97 w 406"/>
                  <a:gd name="T15" fmla="*/ 221 h 442"/>
                  <a:gd name="T16" fmla="*/ 226 w 406"/>
                  <a:gd name="T17" fmla="*/ 355 h 442"/>
                  <a:gd name="T18" fmla="*/ 315 w 406"/>
                  <a:gd name="T19" fmla="*/ 331 h 442"/>
                  <a:gd name="T20" fmla="*/ 315 w 406"/>
                  <a:gd name="T21" fmla="*/ 269 h 442"/>
                  <a:gd name="T22" fmla="*/ 221 w 406"/>
                  <a:gd name="T23" fmla="*/ 269 h 442"/>
                  <a:gd name="T24" fmla="*/ 221 w 406"/>
                  <a:gd name="T25" fmla="*/ 189 h 442"/>
                  <a:gd name="T26" fmla="*/ 405 w 406"/>
                  <a:gd name="T27" fmla="*/ 189 h 442"/>
                  <a:gd name="T28" fmla="*/ 405 w 406"/>
                  <a:gd name="T29" fmla="*/ 374 h 442"/>
                  <a:gd name="T30" fmla="*/ 223 w 406"/>
                  <a:gd name="T31" fmla="*/ 441 h 442"/>
                  <a:gd name="T32" fmla="*/ 0 w 406"/>
                  <a:gd name="T33" fmla="*/ 22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6" h="442">
                    <a:moveTo>
                      <a:pt x="0" y="222"/>
                    </a:moveTo>
                    <a:lnTo>
                      <a:pt x="0" y="221"/>
                    </a:lnTo>
                    <a:cubicBezTo>
                      <a:pt x="0" y="100"/>
                      <a:pt x="94" y="0"/>
                      <a:pt x="223" y="0"/>
                    </a:cubicBezTo>
                    <a:cubicBezTo>
                      <a:pt x="300" y="0"/>
                      <a:pt x="346" y="21"/>
                      <a:pt x="390" y="59"/>
                    </a:cubicBezTo>
                    <a:lnTo>
                      <a:pt x="332" y="131"/>
                    </a:lnTo>
                    <a:cubicBezTo>
                      <a:pt x="298" y="103"/>
                      <a:pt x="269" y="86"/>
                      <a:pt x="219" y="86"/>
                    </a:cubicBezTo>
                    <a:cubicBezTo>
                      <a:pt x="151" y="86"/>
                      <a:pt x="97" y="147"/>
                      <a:pt x="97" y="220"/>
                    </a:cubicBezTo>
                    <a:lnTo>
                      <a:pt x="97" y="221"/>
                    </a:lnTo>
                    <a:cubicBezTo>
                      <a:pt x="97" y="299"/>
                      <a:pt x="151" y="355"/>
                      <a:pt x="226" y="355"/>
                    </a:cubicBezTo>
                    <a:cubicBezTo>
                      <a:pt x="261" y="355"/>
                      <a:pt x="291" y="347"/>
                      <a:pt x="315" y="331"/>
                    </a:cubicBezTo>
                    <a:lnTo>
                      <a:pt x="315" y="269"/>
                    </a:lnTo>
                    <a:lnTo>
                      <a:pt x="221" y="269"/>
                    </a:lnTo>
                    <a:lnTo>
                      <a:pt x="221" y="189"/>
                    </a:lnTo>
                    <a:lnTo>
                      <a:pt x="405" y="189"/>
                    </a:lnTo>
                    <a:lnTo>
                      <a:pt x="405" y="374"/>
                    </a:lnTo>
                    <a:cubicBezTo>
                      <a:pt x="362" y="411"/>
                      <a:pt x="301" y="441"/>
                      <a:pt x="223" y="441"/>
                    </a:cubicBezTo>
                    <a:cubicBezTo>
                      <a:pt x="90" y="441"/>
                      <a:pt x="0" y="349"/>
                      <a:pt x="0" y="222"/>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3" name="Freeform 33"/>
              <p:cNvSpPr>
                <a:spLocks noChangeArrowheads="1"/>
              </p:cNvSpPr>
              <p:nvPr/>
            </p:nvSpPr>
            <p:spPr bwMode="auto">
              <a:xfrm>
                <a:off x="4926013" y="3703638"/>
                <a:ext cx="130175" cy="153987"/>
              </a:xfrm>
              <a:custGeom>
                <a:avLst/>
                <a:gdLst>
                  <a:gd name="T0" fmla="*/ 0 w 361"/>
                  <a:gd name="T1" fmla="*/ 0 h 429"/>
                  <a:gd name="T2" fmla="*/ 94 w 361"/>
                  <a:gd name="T3" fmla="*/ 0 h 429"/>
                  <a:gd name="T4" fmla="*/ 94 w 361"/>
                  <a:gd name="T5" fmla="*/ 170 h 429"/>
                  <a:gd name="T6" fmla="*/ 266 w 361"/>
                  <a:gd name="T7" fmla="*/ 170 h 429"/>
                  <a:gd name="T8" fmla="*/ 266 w 361"/>
                  <a:gd name="T9" fmla="*/ 0 h 429"/>
                  <a:gd name="T10" fmla="*/ 360 w 361"/>
                  <a:gd name="T11" fmla="*/ 0 h 429"/>
                  <a:gd name="T12" fmla="*/ 360 w 361"/>
                  <a:gd name="T13" fmla="*/ 428 h 429"/>
                  <a:gd name="T14" fmla="*/ 266 w 361"/>
                  <a:gd name="T15" fmla="*/ 428 h 429"/>
                  <a:gd name="T16" fmla="*/ 266 w 361"/>
                  <a:gd name="T17" fmla="*/ 256 h 429"/>
                  <a:gd name="T18" fmla="*/ 94 w 361"/>
                  <a:gd name="T19" fmla="*/ 256 h 429"/>
                  <a:gd name="T20" fmla="*/ 94 w 361"/>
                  <a:gd name="T21" fmla="*/ 428 h 429"/>
                  <a:gd name="T22" fmla="*/ 0 w 361"/>
                  <a:gd name="T23" fmla="*/ 428 h 429"/>
                  <a:gd name="T24" fmla="*/ 0 w 361"/>
                  <a:gd name="T2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1" h="429">
                    <a:moveTo>
                      <a:pt x="0" y="0"/>
                    </a:moveTo>
                    <a:lnTo>
                      <a:pt x="94" y="0"/>
                    </a:lnTo>
                    <a:lnTo>
                      <a:pt x="94" y="170"/>
                    </a:lnTo>
                    <a:lnTo>
                      <a:pt x="266" y="170"/>
                    </a:lnTo>
                    <a:lnTo>
                      <a:pt x="266" y="0"/>
                    </a:lnTo>
                    <a:lnTo>
                      <a:pt x="360" y="0"/>
                    </a:lnTo>
                    <a:lnTo>
                      <a:pt x="360" y="428"/>
                    </a:lnTo>
                    <a:lnTo>
                      <a:pt x="266" y="428"/>
                    </a:lnTo>
                    <a:lnTo>
                      <a:pt x="266" y="256"/>
                    </a:lnTo>
                    <a:lnTo>
                      <a:pt x="94" y="256"/>
                    </a:lnTo>
                    <a:lnTo>
                      <a:pt x="94" y="428"/>
                    </a:lnTo>
                    <a:lnTo>
                      <a:pt x="0" y="428"/>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4" name="Freeform 34"/>
              <p:cNvSpPr>
                <a:spLocks noChangeArrowheads="1"/>
              </p:cNvSpPr>
              <p:nvPr/>
            </p:nvSpPr>
            <p:spPr bwMode="auto">
              <a:xfrm>
                <a:off x="5067300" y="3703638"/>
                <a:ext cx="127000" cy="153987"/>
              </a:xfrm>
              <a:custGeom>
                <a:avLst/>
                <a:gdLst>
                  <a:gd name="T0" fmla="*/ 0 w 354"/>
                  <a:gd name="T1" fmla="*/ 88 h 429"/>
                  <a:gd name="T2" fmla="*/ 0 w 354"/>
                  <a:gd name="T3" fmla="*/ 0 h 429"/>
                  <a:gd name="T4" fmla="*/ 353 w 354"/>
                  <a:gd name="T5" fmla="*/ 0 h 429"/>
                  <a:gd name="T6" fmla="*/ 353 w 354"/>
                  <a:gd name="T7" fmla="*/ 88 h 429"/>
                  <a:gd name="T8" fmla="*/ 223 w 354"/>
                  <a:gd name="T9" fmla="*/ 88 h 429"/>
                  <a:gd name="T10" fmla="*/ 223 w 354"/>
                  <a:gd name="T11" fmla="*/ 428 h 429"/>
                  <a:gd name="T12" fmla="*/ 130 w 354"/>
                  <a:gd name="T13" fmla="*/ 428 h 429"/>
                  <a:gd name="T14" fmla="*/ 130 w 354"/>
                  <a:gd name="T15" fmla="*/ 88 h 429"/>
                  <a:gd name="T16" fmla="*/ 0 w 354"/>
                  <a:gd name="T17" fmla="*/ 8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429">
                    <a:moveTo>
                      <a:pt x="0" y="88"/>
                    </a:moveTo>
                    <a:lnTo>
                      <a:pt x="0" y="0"/>
                    </a:lnTo>
                    <a:lnTo>
                      <a:pt x="353" y="0"/>
                    </a:lnTo>
                    <a:lnTo>
                      <a:pt x="353" y="88"/>
                    </a:lnTo>
                    <a:lnTo>
                      <a:pt x="223" y="88"/>
                    </a:lnTo>
                    <a:lnTo>
                      <a:pt x="223" y="428"/>
                    </a:lnTo>
                    <a:lnTo>
                      <a:pt x="130" y="428"/>
                    </a:lnTo>
                    <a:lnTo>
                      <a:pt x="130" y="88"/>
                    </a:lnTo>
                    <a:lnTo>
                      <a:pt x="0" y="8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5" name="Freeform 35"/>
              <p:cNvSpPr>
                <a:spLocks noChangeArrowheads="1"/>
              </p:cNvSpPr>
              <p:nvPr/>
            </p:nvSpPr>
            <p:spPr bwMode="auto">
              <a:xfrm>
                <a:off x="5191125" y="3702050"/>
                <a:ext cx="122238" cy="158750"/>
              </a:xfrm>
              <a:custGeom>
                <a:avLst/>
                <a:gdLst>
                  <a:gd name="T0" fmla="*/ 0 w 338"/>
                  <a:gd name="T1" fmla="*/ 370 h 439"/>
                  <a:gd name="T2" fmla="*/ 55 w 338"/>
                  <a:gd name="T3" fmla="*/ 304 h 439"/>
                  <a:gd name="T4" fmla="*/ 182 w 338"/>
                  <a:gd name="T5" fmla="*/ 355 h 439"/>
                  <a:gd name="T6" fmla="*/ 244 w 338"/>
                  <a:gd name="T7" fmla="*/ 315 h 439"/>
                  <a:gd name="T8" fmla="*/ 244 w 338"/>
                  <a:gd name="T9" fmla="*/ 313 h 439"/>
                  <a:gd name="T10" fmla="*/ 158 w 338"/>
                  <a:gd name="T11" fmla="*/ 259 h 439"/>
                  <a:gd name="T12" fmla="*/ 17 w 338"/>
                  <a:gd name="T13" fmla="*/ 129 h 439"/>
                  <a:gd name="T14" fmla="*/ 17 w 338"/>
                  <a:gd name="T15" fmla="*/ 129 h 439"/>
                  <a:gd name="T16" fmla="*/ 165 w 338"/>
                  <a:gd name="T17" fmla="*/ 0 h 439"/>
                  <a:gd name="T18" fmla="*/ 325 w 338"/>
                  <a:gd name="T19" fmla="*/ 54 h 439"/>
                  <a:gd name="T20" fmla="*/ 275 w 338"/>
                  <a:gd name="T21" fmla="*/ 125 h 439"/>
                  <a:gd name="T22" fmla="*/ 165 w 338"/>
                  <a:gd name="T23" fmla="*/ 83 h 439"/>
                  <a:gd name="T24" fmla="*/ 110 w 338"/>
                  <a:gd name="T25" fmla="*/ 119 h 439"/>
                  <a:gd name="T26" fmla="*/ 110 w 338"/>
                  <a:gd name="T27" fmla="*/ 120 h 439"/>
                  <a:gd name="T28" fmla="*/ 201 w 338"/>
                  <a:gd name="T29" fmla="*/ 177 h 439"/>
                  <a:gd name="T30" fmla="*/ 337 w 338"/>
                  <a:gd name="T31" fmla="*/ 305 h 439"/>
                  <a:gd name="T32" fmla="*/ 337 w 338"/>
                  <a:gd name="T33" fmla="*/ 306 h 439"/>
                  <a:gd name="T34" fmla="*/ 180 w 338"/>
                  <a:gd name="T35" fmla="*/ 438 h 439"/>
                  <a:gd name="T36" fmla="*/ 0 w 338"/>
                  <a:gd name="T37" fmla="*/ 37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439">
                    <a:moveTo>
                      <a:pt x="0" y="370"/>
                    </a:moveTo>
                    <a:lnTo>
                      <a:pt x="55" y="304"/>
                    </a:lnTo>
                    <a:cubicBezTo>
                      <a:pt x="93" y="335"/>
                      <a:pt x="133" y="355"/>
                      <a:pt x="182" y="355"/>
                    </a:cubicBezTo>
                    <a:cubicBezTo>
                      <a:pt x="221" y="355"/>
                      <a:pt x="244" y="340"/>
                      <a:pt x="244" y="315"/>
                    </a:cubicBezTo>
                    <a:lnTo>
                      <a:pt x="244" y="313"/>
                    </a:lnTo>
                    <a:cubicBezTo>
                      <a:pt x="244" y="290"/>
                      <a:pt x="229" y="279"/>
                      <a:pt x="158" y="259"/>
                    </a:cubicBezTo>
                    <a:cubicBezTo>
                      <a:pt x="72" y="238"/>
                      <a:pt x="17" y="213"/>
                      <a:pt x="17" y="129"/>
                    </a:cubicBezTo>
                    <a:lnTo>
                      <a:pt x="17" y="129"/>
                    </a:lnTo>
                    <a:cubicBezTo>
                      <a:pt x="17" y="51"/>
                      <a:pt x="79" y="0"/>
                      <a:pt x="165" y="0"/>
                    </a:cubicBezTo>
                    <a:cubicBezTo>
                      <a:pt x="227" y="0"/>
                      <a:pt x="280" y="19"/>
                      <a:pt x="325" y="54"/>
                    </a:cubicBezTo>
                    <a:lnTo>
                      <a:pt x="275" y="125"/>
                    </a:lnTo>
                    <a:cubicBezTo>
                      <a:pt x="237" y="98"/>
                      <a:pt x="200" y="83"/>
                      <a:pt x="165" y="83"/>
                    </a:cubicBezTo>
                    <a:cubicBezTo>
                      <a:pt x="129" y="83"/>
                      <a:pt x="110" y="100"/>
                      <a:pt x="110" y="119"/>
                    </a:cubicBezTo>
                    <a:lnTo>
                      <a:pt x="110" y="120"/>
                    </a:lnTo>
                    <a:cubicBezTo>
                      <a:pt x="110" y="150"/>
                      <a:pt x="128" y="158"/>
                      <a:pt x="201" y="177"/>
                    </a:cubicBezTo>
                    <a:cubicBezTo>
                      <a:pt x="289" y="199"/>
                      <a:pt x="337" y="230"/>
                      <a:pt x="337" y="305"/>
                    </a:cubicBezTo>
                    <a:lnTo>
                      <a:pt x="337" y="306"/>
                    </a:lnTo>
                    <a:cubicBezTo>
                      <a:pt x="337" y="391"/>
                      <a:pt x="272" y="438"/>
                      <a:pt x="180" y="438"/>
                    </a:cubicBezTo>
                    <a:cubicBezTo>
                      <a:pt x="115" y="438"/>
                      <a:pt x="51" y="416"/>
                      <a:pt x="0" y="37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6" name="Freeform 36"/>
              <p:cNvSpPr>
                <a:spLocks noChangeArrowheads="1"/>
              </p:cNvSpPr>
              <p:nvPr/>
            </p:nvSpPr>
            <p:spPr bwMode="auto">
              <a:xfrm>
                <a:off x="4373563" y="3609975"/>
                <a:ext cx="49212" cy="73025"/>
              </a:xfrm>
              <a:custGeom>
                <a:avLst/>
                <a:gdLst>
                  <a:gd name="T0" fmla="*/ 102 w 137"/>
                  <a:gd name="T1" fmla="*/ 201 h 202"/>
                  <a:gd name="T2" fmla="*/ 56 w 137"/>
                  <a:gd name="T3" fmla="*/ 107 h 202"/>
                  <a:gd name="T4" fmla="*/ 31 w 137"/>
                  <a:gd name="T5" fmla="*/ 47 h 202"/>
                  <a:gd name="T6" fmla="*/ 30 w 137"/>
                  <a:gd name="T7" fmla="*/ 49 h 202"/>
                  <a:gd name="T8" fmla="*/ 32 w 137"/>
                  <a:gd name="T9" fmla="*/ 104 h 202"/>
                  <a:gd name="T10" fmla="*/ 34 w 137"/>
                  <a:gd name="T11" fmla="*/ 201 h 202"/>
                  <a:gd name="T12" fmla="*/ 0 w 137"/>
                  <a:gd name="T13" fmla="*/ 201 h 202"/>
                  <a:gd name="T14" fmla="*/ 0 w 137"/>
                  <a:gd name="T15" fmla="*/ 0 h 202"/>
                  <a:gd name="T16" fmla="*/ 38 w 137"/>
                  <a:gd name="T17" fmla="*/ 0 h 202"/>
                  <a:gd name="T18" fmla="*/ 86 w 137"/>
                  <a:gd name="T19" fmla="*/ 99 h 202"/>
                  <a:gd name="T20" fmla="*/ 107 w 137"/>
                  <a:gd name="T21" fmla="*/ 150 h 202"/>
                  <a:gd name="T22" fmla="*/ 109 w 137"/>
                  <a:gd name="T23" fmla="*/ 150 h 202"/>
                  <a:gd name="T24" fmla="*/ 106 w 137"/>
                  <a:gd name="T25" fmla="*/ 92 h 202"/>
                  <a:gd name="T26" fmla="*/ 104 w 137"/>
                  <a:gd name="T27" fmla="*/ 0 h 202"/>
                  <a:gd name="T28" fmla="*/ 136 w 137"/>
                  <a:gd name="T29" fmla="*/ 0 h 202"/>
                  <a:gd name="T30" fmla="*/ 136 w 137"/>
                  <a:gd name="T31" fmla="*/ 201 h 202"/>
                  <a:gd name="T32" fmla="*/ 102 w 137"/>
                  <a:gd name="T33" fmla="*/ 2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202">
                    <a:moveTo>
                      <a:pt x="102" y="201"/>
                    </a:moveTo>
                    <a:lnTo>
                      <a:pt x="56" y="107"/>
                    </a:lnTo>
                    <a:cubicBezTo>
                      <a:pt x="46" y="85"/>
                      <a:pt x="35" y="60"/>
                      <a:pt x="31" y="47"/>
                    </a:cubicBezTo>
                    <a:lnTo>
                      <a:pt x="30" y="49"/>
                    </a:lnTo>
                    <a:cubicBezTo>
                      <a:pt x="31" y="65"/>
                      <a:pt x="32" y="86"/>
                      <a:pt x="32" y="104"/>
                    </a:cubicBezTo>
                    <a:lnTo>
                      <a:pt x="34" y="201"/>
                    </a:lnTo>
                    <a:lnTo>
                      <a:pt x="0" y="201"/>
                    </a:lnTo>
                    <a:lnTo>
                      <a:pt x="0" y="0"/>
                    </a:lnTo>
                    <a:lnTo>
                      <a:pt x="38" y="0"/>
                    </a:lnTo>
                    <a:lnTo>
                      <a:pt x="86" y="99"/>
                    </a:lnTo>
                    <a:cubicBezTo>
                      <a:pt x="96" y="117"/>
                      <a:pt x="104" y="142"/>
                      <a:pt x="107" y="150"/>
                    </a:cubicBezTo>
                    <a:lnTo>
                      <a:pt x="109" y="150"/>
                    </a:lnTo>
                    <a:cubicBezTo>
                      <a:pt x="107" y="139"/>
                      <a:pt x="106" y="110"/>
                      <a:pt x="106" y="92"/>
                    </a:cubicBezTo>
                    <a:lnTo>
                      <a:pt x="104" y="0"/>
                    </a:lnTo>
                    <a:lnTo>
                      <a:pt x="136" y="0"/>
                    </a:lnTo>
                    <a:lnTo>
                      <a:pt x="136" y="201"/>
                    </a:lnTo>
                    <a:lnTo>
                      <a:pt x="102" y="20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7" name="Freeform 37"/>
              <p:cNvSpPr>
                <a:spLocks noChangeArrowheads="1"/>
              </p:cNvSpPr>
              <p:nvPr/>
            </p:nvSpPr>
            <p:spPr bwMode="auto">
              <a:xfrm>
                <a:off x="4432300" y="3629025"/>
                <a:ext cx="44450" cy="55563"/>
              </a:xfrm>
              <a:custGeom>
                <a:avLst/>
                <a:gdLst>
                  <a:gd name="T0" fmla="*/ 36 w 125"/>
                  <a:gd name="T1" fmla="*/ 87 h 155"/>
                  <a:gd name="T2" fmla="*/ 72 w 125"/>
                  <a:gd name="T3" fmla="*/ 129 h 155"/>
                  <a:gd name="T4" fmla="*/ 109 w 125"/>
                  <a:gd name="T5" fmla="*/ 115 h 155"/>
                  <a:gd name="T6" fmla="*/ 121 w 125"/>
                  <a:gd name="T7" fmla="*/ 134 h 155"/>
                  <a:gd name="T8" fmla="*/ 68 w 125"/>
                  <a:gd name="T9" fmla="*/ 154 h 155"/>
                  <a:gd name="T10" fmla="*/ 0 w 125"/>
                  <a:gd name="T11" fmla="*/ 76 h 155"/>
                  <a:gd name="T12" fmla="*/ 18 w 125"/>
                  <a:gd name="T13" fmla="*/ 19 h 155"/>
                  <a:gd name="T14" fmla="*/ 64 w 125"/>
                  <a:gd name="T15" fmla="*/ 0 h 155"/>
                  <a:gd name="T16" fmla="*/ 104 w 125"/>
                  <a:gd name="T17" fmla="*/ 13 h 155"/>
                  <a:gd name="T18" fmla="*/ 124 w 125"/>
                  <a:gd name="T19" fmla="*/ 79 h 155"/>
                  <a:gd name="T20" fmla="*/ 124 w 125"/>
                  <a:gd name="T21" fmla="*/ 84 h 155"/>
                  <a:gd name="T22" fmla="*/ 36 w 125"/>
                  <a:gd name="T23" fmla="*/ 84 h 155"/>
                  <a:gd name="T24" fmla="*/ 36 w 125"/>
                  <a:gd name="T25" fmla="*/ 87 h 155"/>
                  <a:gd name="T26" fmla="*/ 64 w 125"/>
                  <a:gd name="T27" fmla="*/ 23 h 155"/>
                  <a:gd name="T28" fmla="*/ 36 w 125"/>
                  <a:gd name="T29" fmla="*/ 61 h 155"/>
                  <a:gd name="T30" fmla="*/ 91 w 125"/>
                  <a:gd name="T31" fmla="*/ 61 h 155"/>
                  <a:gd name="T32" fmla="*/ 64 w 125"/>
                  <a:gd name="T33" fmla="*/ 2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5">
                    <a:moveTo>
                      <a:pt x="36" y="87"/>
                    </a:moveTo>
                    <a:cubicBezTo>
                      <a:pt x="36" y="108"/>
                      <a:pt x="43" y="129"/>
                      <a:pt x="72" y="129"/>
                    </a:cubicBezTo>
                    <a:cubicBezTo>
                      <a:pt x="86" y="129"/>
                      <a:pt x="97" y="124"/>
                      <a:pt x="109" y="115"/>
                    </a:cubicBezTo>
                    <a:lnTo>
                      <a:pt x="121" y="134"/>
                    </a:lnTo>
                    <a:cubicBezTo>
                      <a:pt x="106" y="147"/>
                      <a:pt x="88" y="154"/>
                      <a:pt x="68" y="154"/>
                    </a:cubicBezTo>
                    <a:cubicBezTo>
                      <a:pt x="27" y="154"/>
                      <a:pt x="0" y="123"/>
                      <a:pt x="0" y="76"/>
                    </a:cubicBezTo>
                    <a:cubicBezTo>
                      <a:pt x="0" y="51"/>
                      <a:pt x="6" y="33"/>
                      <a:pt x="18" y="19"/>
                    </a:cubicBezTo>
                    <a:cubicBezTo>
                      <a:pt x="31" y="5"/>
                      <a:pt x="45" y="0"/>
                      <a:pt x="64" y="0"/>
                    </a:cubicBezTo>
                    <a:cubicBezTo>
                      <a:pt x="78" y="0"/>
                      <a:pt x="92" y="2"/>
                      <a:pt x="104" y="13"/>
                    </a:cubicBezTo>
                    <a:cubicBezTo>
                      <a:pt x="117" y="26"/>
                      <a:pt x="124" y="44"/>
                      <a:pt x="124" y="79"/>
                    </a:cubicBezTo>
                    <a:lnTo>
                      <a:pt x="124" y="84"/>
                    </a:lnTo>
                    <a:lnTo>
                      <a:pt x="36" y="84"/>
                    </a:lnTo>
                    <a:lnTo>
                      <a:pt x="36" y="87"/>
                    </a:lnTo>
                    <a:close/>
                    <a:moveTo>
                      <a:pt x="64" y="23"/>
                    </a:moveTo>
                    <a:cubicBezTo>
                      <a:pt x="46" y="23"/>
                      <a:pt x="36" y="37"/>
                      <a:pt x="36" y="61"/>
                    </a:cubicBezTo>
                    <a:lnTo>
                      <a:pt x="91" y="61"/>
                    </a:lnTo>
                    <a:cubicBezTo>
                      <a:pt x="91" y="37"/>
                      <a:pt x="79" y="23"/>
                      <a:pt x="64" y="23"/>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8" name="Freeform 38"/>
              <p:cNvSpPr>
                <a:spLocks noChangeArrowheads="1"/>
              </p:cNvSpPr>
              <p:nvPr/>
            </p:nvSpPr>
            <p:spPr bwMode="auto">
              <a:xfrm>
                <a:off x="4481513" y="3629025"/>
                <a:ext cx="71437" cy="53975"/>
              </a:xfrm>
              <a:custGeom>
                <a:avLst/>
                <a:gdLst>
                  <a:gd name="T0" fmla="*/ 156 w 199"/>
                  <a:gd name="T1" fmla="*/ 151 h 152"/>
                  <a:gd name="T2" fmla="*/ 126 w 199"/>
                  <a:gd name="T3" fmla="*/ 151 h 152"/>
                  <a:gd name="T4" fmla="*/ 108 w 199"/>
                  <a:gd name="T5" fmla="*/ 83 h 152"/>
                  <a:gd name="T6" fmla="*/ 98 w 199"/>
                  <a:gd name="T7" fmla="*/ 43 h 152"/>
                  <a:gd name="T8" fmla="*/ 98 w 199"/>
                  <a:gd name="T9" fmla="*/ 43 h 152"/>
                  <a:gd name="T10" fmla="*/ 88 w 199"/>
                  <a:gd name="T11" fmla="*/ 84 h 152"/>
                  <a:gd name="T12" fmla="*/ 70 w 199"/>
                  <a:gd name="T13" fmla="*/ 151 h 152"/>
                  <a:gd name="T14" fmla="*/ 40 w 199"/>
                  <a:gd name="T15" fmla="*/ 151 h 152"/>
                  <a:gd name="T16" fmla="*/ 0 w 199"/>
                  <a:gd name="T17" fmla="*/ 4 h 152"/>
                  <a:gd name="T18" fmla="*/ 32 w 199"/>
                  <a:gd name="T19" fmla="*/ 0 h 152"/>
                  <a:gd name="T20" fmla="*/ 48 w 199"/>
                  <a:gd name="T21" fmla="*/ 72 h 152"/>
                  <a:gd name="T22" fmla="*/ 55 w 199"/>
                  <a:gd name="T23" fmla="*/ 111 h 152"/>
                  <a:gd name="T24" fmla="*/ 57 w 199"/>
                  <a:gd name="T25" fmla="*/ 111 h 152"/>
                  <a:gd name="T26" fmla="*/ 65 w 199"/>
                  <a:gd name="T27" fmla="*/ 70 h 152"/>
                  <a:gd name="T28" fmla="*/ 84 w 199"/>
                  <a:gd name="T29" fmla="*/ 2 h 152"/>
                  <a:gd name="T30" fmla="*/ 115 w 199"/>
                  <a:gd name="T31" fmla="*/ 2 h 152"/>
                  <a:gd name="T32" fmla="*/ 131 w 199"/>
                  <a:gd name="T33" fmla="*/ 69 h 152"/>
                  <a:gd name="T34" fmla="*/ 141 w 199"/>
                  <a:gd name="T35" fmla="*/ 111 h 152"/>
                  <a:gd name="T36" fmla="*/ 141 w 199"/>
                  <a:gd name="T37" fmla="*/ 111 h 152"/>
                  <a:gd name="T38" fmla="*/ 150 w 199"/>
                  <a:gd name="T39" fmla="*/ 70 h 152"/>
                  <a:gd name="T40" fmla="*/ 165 w 199"/>
                  <a:gd name="T41" fmla="*/ 2 h 152"/>
                  <a:gd name="T42" fmla="*/ 198 w 199"/>
                  <a:gd name="T43" fmla="*/ 2 h 152"/>
                  <a:gd name="T44" fmla="*/ 156 w 199"/>
                  <a:gd name="T45"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9" h="152">
                    <a:moveTo>
                      <a:pt x="156" y="151"/>
                    </a:moveTo>
                    <a:lnTo>
                      <a:pt x="126" y="151"/>
                    </a:lnTo>
                    <a:lnTo>
                      <a:pt x="108" y="83"/>
                    </a:lnTo>
                    <a:cubicBezTo>
                      <a:pt x="104" y="65"/>
                      <a:pt x="98" y="43"/>
                      <a:pt x="98" y="43"/>
                    </a:cubicBezTo>
                    <a:lnTo>
                      <a:pt x="98" y="43"/>
                    </a:lnTo>
                    <a:cubicBezTo>
                      <a:pt x="98" y="43"/>
                      <a:pt x="95" y="56"/>
                      <a:pt x="88" y="84"/>
                    </a:cubicBezTo>
                    <a:lnTo>
                      <a:pt x="70" y="151"/>
                    </a:lnTo>
                    <a:lnTo>
                      <a:pt x="40" y="151"/>
                    </a:lnTo>
                    <a:lnTo>
                      <a:pt x="0" y="4"/>
                    </a:lnTo>
                    <a:lnTo>
                      <a:pt x="32" y="0"/>
                    </a:lnTo>
                    <a:lnTo>
                      <a:pt x="48" y="72"/>
                    </a:lnTo>
                    <a:cubicBezTo>
                      <a:pt x="52" y="90"/>
                      <a:pt x="55" y="111"/>
                      <a:pt x="55" y="111"/>
                    </a:cubicBezTo>
                    <a:lnTo>
                      <a:pt x="57" y="111"/>
                    </a:lnTo>
                    <a:cubicBezTo>
                      <a:pt x="57" y="111"/>
                      <a:pt x="59" y="91"/>
                      <a:pt x="65" y="70"/>
                    </a:cubicBezTo>
                    <a:lnTo>
                      <a:pt x="84" y="2"/>
                    </a:lnTo>
                    <a:lnTo>
                      <a:pt x="115" y="2"/>
                    </a:lnTo>
                    <a:lnTo>
                      <a:pt x="131" y="69"/>
                    </a:lnTo>
                    <a:cubicBezTo>
                      <a:pt x="138" y="93"/>
                      <a:pt x="141" y="111"/>
                      <a:pt x="141" y="111"/>
                    </a:cubicBezTo>
                    <a:lnTo>
                      <a:pt x="141" y="111"/>
                    </a:lnTo>
                    <a:cubicBezTo>
                      <a:pt x="141" y="111"/>
                      <a:pt x="145" y="88"/>
                      <a:pt x="150" y="70"/>
                    </a:cubicBezTo>
                    <a:lnTo>
                      <a:pt x="165" y="2"/>
                    </a:lnTo>
                    <a:lnTo>
                      <a:pt x="198" y="2"/>
                    </a:lnTo>
                    <a:lnTo>
                      <a:pt x="156" y="15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9" name="Freeform 39"/>
              <p:cNvSpPr>
                <a:spLocks noChangeArrowheads="1"/>
              </p:cNvSpPr>
              <p:nvPr/>
            </p:nvSpPr>
            <p:spPr bwMode="auto">
              <a:xfrm>
                <a:off x="4583113" y="3609975"/>
                <a:ext cx="50800" cy="73025"/>
              </a:xfrm>
              <a:custGeom>
                <a:avLst/>
                <a:gdLst>
                  <a:gd name="T0" fmla="*/ 99 w 140"/>
                  <a:gd name="T1" fmla="*/ 201 h 202"/>
                  <a:gd name="T2" fmla="*/ 81 w 140"/>
                  <a:gd name="T3" fmla="*/ 171 h 202"/>
                  <a:gd name="T4" fmla="*/ 48 w 140"/>
                  <a:gd name="T5" fmla="*/ 121 h 202"/>
                  <a:gd name="T6" fmla="*/ 34 w 140"/>
                  <a:gd name="T7" fmla="*/ 114 h 202"/>
                  <a:gd name="T8" fmla="*/ 34 w 140"/>
                  <a:gd name="T9" fmla="*/ 201 h 202"/>
                  <a:gd name="T10" fmla="*/ 0 w 140"/>
                  <a:gd name="T11" fmla="*/ 201 h 202"/>
                  <a:gd name="T12" fmla="*/ 0 w 140"/>
                  <a:gd name="T13" fmla="*/ 0 h 202"/>
                  <a:gd name="T14" fmla="*/ 63 w 140"/>
                  <a:gd name="T15" fmla="*/ 0 h 202"/>
                  <a:gd name="T16" fmla="*/ 128 w 140"/>
                  <a:gd name="T17" fmla="*/ 59 h 202"/>
                  <a:gd name="T18" fmla="*/ 78 w 140"/>
                  <a:gd name="T19" fmla="*/ 113 h 202"/>
                  <a:gd name="T20" fmla="*/ 109 w 140"/>
                  <a:gd name="T21" fmla="*/ 153 h 202"/>
                  <a:gd name="T22" fmla="*/ 139 w 140"/>
                  <a:gd name="T23" fmla="*/ 201 h 202"/>
                  <a:gd name="T24" fmla="*/ 99 w 140"/>
                  <a:gd name="T25" fmla="*/ 201 h 202"/>
                  <a:gd name="T26" fmla="*/ 52 w 140"/>
                  <a:gd name="T27" fmla="*/ 28 h 202"/>
                  <a:gd name="T28" fmla="*/ 34 w 140"/>
                  <a:gd name="T29" fmla="*/ 28 h 202"/>
                  <a:gd name="T30" fmla="*/ 34 w 140"/>
                  <a:gd name="T31" fmla="*/ 90 h 202"/>
                  <a:gd name="T32" fmla="*/ 52 w 140"/>
                  <a:gd name="T33" fmla="*/ 90 h 202"/>
                  <a:gd name="T34" fmla="*/ 84 w 140"/>
                  <a:gd name="T35" fmla="*/ 82 h 202"/>
                  <a:gd name="T36" fmla="*/ 93 w 140"/>
                  <a:gd name="T37" fmla="*/ 59 h 202"/>
                  <a:gd name="T38" fmla="*/ 52 w 140"/>
                  <a:gd name="T39" fmla="*/ 2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202">
                    <a:moveTo>
                      <a:pt x="99" y="201"/>
                    </a:moveTo>
                    <a:lnTo>
                      <a:pt x="81" y="171"/>
                    </a:lnTo>
                    <a:cubicBezTo>
                      <a:pt x="67" y="146"/>
                      <a:pt x="59" y="132"/>
                      <a:pt x="48" y="121"/>
                    </a:cubicBezTo>
                    <a:cubicBezTo>
                      <a:pt x="43" y="117"/>
                      <a:pt x="41" y="115"/>
                      <a:pt x="34" y="114"/>
                    </a:cubicBezTo>
                    <a:lnTo>
                      <a:pt x="34" y="201"/>
                    </a:lnTo>
                    <a:lnTo>
                      <a:pt x="0" y="201"/>
                    </a:lnTo>
                    <a:lnTo>
                      <a:pt x="0" y="0"/>
                    </a:lnTo>
                    <a:lnTo>
                      <a:pt x="63" y="0"/>
                    </a:lnTo>
                    <a:cubicBezTo>
                      <a:pt x="107" y="0"/>
                      <a:pt x="128" y="27"/>
                      <a:pt x="128" y="59"/>
                    </a:cubicBezTo>
                    <a:cubicBezTo>
                      <a:pt x="128" y="86"/>
                      <a:pt x="110" y="113"/>
                      <a:pt x="78" y="113"/>
                    </a:cubicBezTo>
                    <a:cubicBezTo>
                      <a:pt x="85" y="117"/>
                      <a:pt x="99" y="136"/>
                      <a:pt x="109" y="153"/>
                    </a:cubicBezTo>
                    <a:lnTo>
                      <a:pt x="139" y="201"/>
                    </a:lnTo>
                    <a:lnTo>
                      <a:pt x="99" y="201"/>
                    </a:lnTo>
                    <a:close/>
                    <a:moveTo>
                      <a:pt x="52" y="28"/>
                    </a:moveTo>
                    <a:lnTo>
                      <a:pt x="34" y="28"/>
                    </a:lnTo>
                    <a:lnTo>
                      <a:pt x="34" y="90"/>
                    </a:lnTo>
                    <a:lnTo>
                      <a:pt x="52" y="90"/>
                    </a:lnTo>
                    <a:cubicBezTo>
                      <a:pt x="68" y="90"/>
                      <a:pt x="78" y="89"/>
                      <a:pt x="84" y="82"/>
                    </a:cubicBezTo>
                    <a:cubicBezTo>
                      <a:pt x="89" y="77"/>
                      <a:pt x="93" y="68"/>
                      <a:pt x="93" y="59"/>
                    </a:cubicBezTo>
                    <a:cubicBezTo>
                      <a:pt x="93" y="38"/>
                      <a:pt x="82" y="28"/>
                      <a:pt x="52" y="2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0" name="Freeform 40"/>
              <p:cNvSpPr>
                <a:spLocks noChangeArrowheads="1"/>
              </p:cNvSpPr>
              <p:nvPr/>
            </p:nvSpPr>
            <p:spPr bwMode="auto">
              <a:xfrm>
                <a:off x="4637088" y="3629025"/>
                <a:ext cx="44450" cy="55563"/>
              </a:xfrm>
              <a:custGeom>
                <a:avLst/>
                <a:gdLst>
                  <a:gd name="T0" fmla="*/ 34 w 124"/>
                  <a:gd name="T1" fmla="*/ 87 h 155"/>
                  <a:gd name="T2" fmla="*/ 72 w 124"/>
                  <a:gd name="T3" fmla="*/ 129 h 155"/>
                  <a:gd name="T4" fmla="*/ 108 w 124"/>
                  <a:gd name="T5" fmla="*/ 115 h 155"/>
                  <a:gd name="T6" fmla="*/ 120 w 124"/>
                  <a:gd name="T7" fmla="*/ 134 h 155"/>
                  <a:gd name="T8" fmla="*/ 67 w 124"/>
                  <a:gd name="T9" fmla="*/ 154 h 155"/>
                  <a:gd name="T10" fmla="*/ 0 w 124"/>
                  <a:gd name="T11" fmla="*/ 76 h 155"/>
                  <a:gd name="T12" fmla="*/ 18 w 124"/>
                  <a:gd name="T13" fmla="*/ 19 h 155"/>
                  <a:gd name="T14" fmla="*/ 63 w 124"/>
                  <a:gd name="T15" fmla="*/ 0 h 155"/>
                  <a:gd name="T16" fmla="*/ 104 w 124"/>
                  <a:gd name="T17" fmla="*/ 13 h 155"/>
                  <a:gd name="T18" fmla="*/ 123 w 124"/>
                  <a:gd name="T19" fmla="*/ 79 h 155"/>
                  <a:gd name="T20" fmla="*/ 123 w 124"/>
                  <a:gd name="T21" fmla="*/ 84 h 155"/>
                  <a:gd name="T22" fmla="*/ 34 w 124"/>
                  <a:gd name="T23" fmla="*/ 84 h 155"/>
                  <a:gd name="T24" fmla="*/ 34 w 124"/>
                  <a:gd name="T25" fmla="*/ 87 h 155"/>
                  <a:gd name="T26" fmla="*/ 63 w 124"/>
                  <a:gd name="T27" fmla="*/ 23 h 155"/>
                  <a:gd name="T28" fmla="*/ 36 w 124"/>
                  <a:gd name="T29" fmla="*/ 61 h 155"/>
                  <a:gd name="T30" fmla="*/ 90 w 124"/>
                  <a:gd name="T31" fmla="*/ 61 h 155"/>
                  <a:gd name="T32" fmla="*/ 63 w 124"/>
                  <a:gd name="T33" fmla="*/ 2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5">
                    <a:moveTo>
                      <a:pt x="34" y="87"/>
                    </a:moveTo>
                    <a:cubicBezTo>
                      <a:pt x="34" y="108"/>
                      <a:pt x="43" y="129"/>
                      <a:pt x="72" y="129"/>
                    </a:cubicBezTo>
                    <a:cubicBezTo>
                      <a:pt x="84" y="129"/>
                      <a:pt x="97" y="124"/>
                      <a:pt x="108" y="115"/>
                    </a:cubicBezTo>
                    <a:lnTo>
                      <a:pt x="120" y="134"/>
                    </a:lnTo>
                    <a:cubicBezTo>
                      <a:pt x="105" y="147"/>
                      <a:pt x="87" y="154"/>
                      <a:pt x="67" y="154"/>
                    </a:cubicBezTo>
                    <a:cubicBezTo>
                      <a:pt x="26" y="154"/>
                      <a:pt x="0" y="123"/>
                      <a:pt x="0" y="76"/>
                    </a:cubicBezTo>
                    <a:cubicBezTo>
                      <a:pt x="0" y="51"/>
                      <a:pt x="5" y="33"/>
                      <a:pt x="18" y="19"/>
                    </a:cubicBezTo>
                    <a:cubicBezTo>
                      <a:pt x="30" y="5"/>
                      <a:pt x="44" y="0"/>
                      <a:pt x="63" y="0"/>
                    </a:cubicBezTo>
                    <a:cubicBezTo>
                      <a:pt x="77" y="0"/>
                      <a:pt x="91" y="2"/>
                      <a:pt x="104" y="13"/>
                    </a:cubicBezTo>
                    <a:cubicBezTo>
                      <a:pt x="116" y="26"/>
                      <a:pt x="123" y="44"/>
                      <a:pt x="123" y="79"/>
                    </a:cubicBezTo>
                    <a:lnTo>
                      <a:pt x="123" y="84"/>
                    </a:lnTo>
                    <a:lnTo>
                      <a:pt x="34" y="84"/>
                    </a:lnTo>
                    <a:lnTo>
                      <a:pt x="34" y="87"/>
                    </a:lnTo>
                    <a:close/>
                    <a:moveTo>
                      <a:pt x="63" y="23"/>
                    </a:moveTo>
                    <a:cubicBezTo>
                      <a:pt x="45" y="23"/>
                      <a:pt x="36" y="37"/>
                      <a:pt x="36" y="61"/>
                    </a:cubicBezTo>
                    <a:lnTo>
                      <a:pt x="90" y="61"/>
                    </a:lnTo>
                    <a:cubicBezTo>
                      <a:pt x="90" y="37"/>
                      <a:pt x="79" y="23"/>
                      <a:pt x="63" y="23"/>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1" name="Freeform 41"/>
              <p:cNvSpPr>
                <a:spLocks noChangeArrowheads="1"/>
              </p:cNvSpPr>
              <p:nvPr/>
            </p:nvSpPr>
            <p:spPr bwMode="auto">
              <a:xfrm>
                <a:off x="4691063" y="3606800"/>
                <a:ext cx="19050" cy="77788"/>
              </a:xfrm>
              <a:custGeom>
                <a:avLst/>
                <a:gdLst>
                  <a:gd name="T0" fmla="*/ 35 w 55"/>
                  <a:gd name="T1" fmla="*/ 216 h 217"/>
                  <a:gd name="T2" fmla="*/ 3 w 55"/>
                  <a:gd name="T3" fmla="*/ 175 h 217"/>
                  <a:gd name="T4" fmla="*/ 3 w 55"/>
                  <a:gd name="T5" fmla="*/ 50 h 217"/>
                  <a:gd name="T6" fmla="*/ 0 w 55"/>
                  <a:gd name="T7" fmla="*/ 7 h 217"/>
                  <a:gd name="T8" fmla="*/ 32 w 55"/>
                  <a:gd name="T9" fmla="*/ 0 h 217"/>
                  <a:gd name="T10" fmla="*/ 35 w 55"/>
                  <a:gd name="T11" fmla="*/ 40 h 217"/>
                  <a:gd name="T12" fmla="*/ 35 w 55"/>
                  <a:gd name="T13" fmla="*/ 165 h 217"/>
                  <a:gd name="T14" fmla="*/ 37 w 55"/>
                  <a:gd name="T15" fmla="*/ 191 h 217"/>
                  <a:gd name="T16" fmla="*/ 49 w 55"/>
                  <a:gd name="T17" fmla="*/ 194 h 217"/>
                  <a:gd name="T18" fmla="*/ 54 w 55"/>
                  <a:gd name="T19" fmla="*/ 213 h 217"/>
                  <a:gd name="T20" fmla="*/ 35 w 55"/>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217">
                    <a:moveTo>
                      <a:pt x="35" y="216"/>
                    </a:moveTo>
                    <a:cubicBezTo>
                      <a:pt x="3" y="216"/>
                      <a:pt x="3" y="187"/>
                      <a:pt x="3" y="175"/>
                    </a:cubicBezTo>
                    <a:lnTo>
                      <a:pt x="3" y="50"/>
                    </a:lnTo>
                    <a:cubicBezTo>
                      <a:pt x="3" y="30"/>
                      <a:pt x="1" y="19"/>
                      <a:pt x="0" y="7"/>
                    </a:cubicBezTo>
                    <a:lnTo>
                      <a:pt x="32" y="0"/>
                    </a:lnTo>
                    <a:cubicBezTo>
                      <a:pt x="35" y="8"/>
                      <a:pt x="35" y="21"/>
                      <a:pt x="35" y="40"/>
                    </a:cubicBezTo>
                    <a:lnTo>
                      <a:pt x="35" y="165"/>
                    </a:lnTo>
                    <a:cubicBezTo>
                      <a:pt x="35" y="184"/>
                      <a:pt x="36" y="187"/>
                      <a:pt x="37" y="191"/>
                    </a:cubicBezTo>
                    <a:cubicBezTo>
                      <a:pt x="40" y="194"/>
                      <a:pt x="44" y="195"/>
                      <a:pt x="49" y="194"/>
                    </a:cubicBezTo>
                    <a:lnTo>
                      <a:pt x="54" y="213"/>
                    </a:lnTo>
                    <a:cubicBezTo>
                      <a:pt x="49" y="216"/>
                      <a:pt x="42" y="216"/>
                      <a:pt x="35" y="216"/>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2" name="Freeform 42"/>
              <p:cNvSpPr>
                <a:spLocks noChangeArrowheads="1"/>
              </p:cNvSpPr>
              <p:nvPr/>
            </p:nvSpPr>
            <p:spPr bwMode="auto">
              <a:xfrm>
                <a:off x="4714875" y="3606800"/>
                <a:ext cx="15875" cy="76200"/>
              </a:xfrm>
              <a:custGeom>
                <a:avLst/>
                <a:gdLst>
                  <a:gd name="T0" fmla="*/ 21 w 43"/>
                  <a:gd name="T1" fmla="*/ 43 h 213"/>
                  <a:gd name="T2" fmla="*/ 0 w 43"/>
                  <a:gd name="T3" fmla="*/ 22 h 213"/>
                  <a:gd name="T4" fmla="*/ 21 w 43"/>
                  <a:gd name="T5" fmla="*/ 0 h 213"/>
                  <a:gd name="T6" fmla="*/ 42 w 43"/>
                  <a:gd name="T7" fmla="*/ 22 h 213"/>
                  <a:gd name="T8" fmla="*/ 21 w 43"/>
                  <a:gd name="T9" fmla="*/ 43 h 213"/>
                  <a:gd name="T10" fmla="*/ 4 w 43"/>
                  <a:gd name="T11" fmla="*/ 68 h 213"/>
                  <a:gd name="T12" fmla="*/ 38 w 43"/>
                  <a:gd name="T13" fmla="*/ 61 h 213"/>
                  <a:gd name="T14" fmla="*/ 38 w 43"/>
                  <a:gd name="T15" fmla="*/ 212 h 213"/>
                  <a:gd name="T16" fmla="*/ 4 w 43"/>
                  <a:gd name="T17" fmla="*/ 212 h 213"/>
                  <a:gd name="T18" fmla="*/ 4 w 43"/>
                  <a:gd name="T19" fmla="*/ 6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213">
                    <a:moveTo>
                      <a:pt x="21" y="43"/>
                    </a:moveTo>
                    <a:cubicBezTo>
                      <a:pt x="10" y="43"/>
                      <a:pt x="0" y="33"/>
                      <a:pt x="0" y="22"/>
                    </a:cubicBezTo>
                    <a:cubicBezTo>
                      <a:pt x="0" y="10"/>
                      <a:pt x="10" y="0"/>
                      <a:pt x="21" y="0"/>
                    </a:cubicBezTo>
                    <a:cubicBezTo>
                      <a:pt x="34" y="0"/>
                      <a:pt x="42" y="10"/>
                      <a:pt x="42" y="22"/>
                    </a:cubicBezTo>
                    <a:cubicBezTo>
                      <a:pt x="42" y="33"/>
                      <a:pt x="34" y="43"/>
                      <a:pt x="21" y="43"/>
                    </a:cubicBezTo>
                    <a:close/>
                    <a:moveTo>
                      <a:pt x="4" y="68"/>
                    </a:moveTo>
                    <a:lnTo>
                      <a:pt x="38" y="61"/>
                    </a:lnTo>
                    <a:lnTo>
                      <a:pt x="38" y="212"/>
                    </a:lnTo>
                    <a:lnTo>
                      <a:pt x="4" y="212"/>
                    </a:lnTo>
                    <a:lnTo>
                      <a:pt x="4" y="68"/>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3" name="Freeform 43"/>
              <p:cNvSpPr>
                <a:spLocks noChangeArrowheads="1"/>
              </p:cNvSpPr>
              <p:nvPr/>
            </p:nvSpPr>
            <p:spPr bwMode="auto">
              <a:xfrm>
                <a:off x="4738688" y="3629025"/>
                <a:ext cx="39687" cy="57150"/>
              </a:xfrm>
              <a:custGeom>
                <a:avLst/>
                <a:gdLst>
                  <a:gd name="T0" fmla="*/ 62 w 110"/>
                  <a:gd name="T1" fmla="*/ 156 h 157"/>
                  <a:gd name="T2" fmla="*/ 0 w 110"/>
                  <a:gd name="T3" fmla="*/ 79 h 157"/>
                  <a:gd name="T4" fmla="*/ 64 w 110"/>
                  <a:gd name="T5" fmla="*/ 0 h 157"/>
                  <a:gd name="T6" fmla="*/ 105 w 110"/>
                  <a:gd name="T7" fmla="*/ 17 h 157"/>
                  <a:gd name="T8" fmla="*/ 89 w 110"/>
                  <a:gd name="T9" fmla="*/ 38 h 157"/>
                  <a:gd name="T10" fmla="*/ 64 w 110"/>
                  <a:gd name="T11" fmla="*/ 27 h 157"/>
                  <a:gd name="T12" fmla="*/ 42 w 110"/>
                  <a:gd name="T13" fmla="*/ 42 h 157"/>
                  <a:gd name="T14" fmla="*/ 35 w 110"/>
                  <a:gd name="T15" fmla="*/ 82 h 157"/>
                  <a:gd name="T16" fmla="*/ 44 w 110"/>
                  <a:gd name="T17" fmla="*/ 122 h 157"/>
                  <a:gd name="T18" fmla="*/ 64 w 110"/>
                  <a:gd name="T19" fmla="*/ 131 h 157"/>
                  <a:gd name="T20" fmla="*/ 94 w 110"/>
                  <a:gd name="T21" fmla="*/ 117 h 157"/>
                  <a:gd name="T22" fmla="*/ 109 w 110"/>
                  <a:gd name="T23" fmla="*/ 136 h 157"/>
                  <a:gd name="T24" fmla="*/ 62 w 110"/>
                  <a:gd name="T25"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57">
                    <a:moveTo>
                      <a:pt x="62" y="156"/>
                    </a:moveTo>
                    <a:cubicBezTo>
                      <a:pt x="22" y="156"/>
                      <a:pt x="0" y="128"/>
                      <a:pt x="0" y="79"/>
                    </a:cubicBezTo>
                    <a:cubicBezTo>
                      <a:pt x="0" y="27"/>
                      <a:pt x="32" y="0"/>
                      <a:pt x="64" y="0"/>
                    </a:cubicBezTo>
                    <a:cubicBezTo>
                      <a:pt x="80" y="0"/>
                      <a:pt x="91" y="4"/>
                      <a:pt x="105" y="17"/>
                    </a:cubicBezTo>
                    <a:lnTo>
                      <a:pt x="89" y="38"/>
                    </a:lnTo>
                    <a:cubicBezTo>
                      <a:pt x="80" y="29"/>
                      <a:pt x="73" y="27"/>
                      <a:pt x="64" y="27"/>
                    </a:cubicBezTo>
                    <a:cubicBezTo>
                      <a:pt x="54" y="27"/>
                      <a:pt x="46" y="32"/>
                      <a:pt x="42" y="42"/>
                    </a:cubicBezTo>
                    <a:cubicBezTo>
                      <a:pt x="37" y="50"/>
                      <a:pt x="35" y="64"/>
                      <a:pt x="35" y="82"/>
                    </a:cubicBezTo>
                    <a:cubicBezTo>
                      <a:pt x="35" y="103"/>
                      <a:pt x="39" y="115"/>
                      <a:pt x="44" y="122"/>
                    </a:cubicBezTo>
                    <a:cubicBezTo>
                      <a:pt x="50" y="128"/>
                      <a:pt x="57" y="131"/>
                      <a:pt x="64" y="131"/>
                    </a:cubicBezTo>
                    <a:cubicBezTo>
                      <a:pt x="75" y="131"/>
                      <a:pt x="85" y="126"/>
                      <a:pt x="94" y="117"/>
                    </a:cubicBezTo>
                    <a:lnTo>
                      <a:pt x="109" y="136"/>
                    </a:lnTo>
                    <a:cubicBezTo>
                      <a:pt x="96" y="149"/>
                      <a:pt x="82" y="156"/>
                      <a:pt x="62" y="156"/>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4" name="Freeform 44"/>
              <p:cNvSpPr>
                <a:spLocks noChangeArrowheads="1"/>
              </p:cNvSpPr>
              <p:nvPr/>
            </p:nvSpPr>
            <p:spPr bwMode="auto">
              <a:xfrm>
                <a:off x="4781550" y="3668713"/>
                <a:ext cx="15875" cy="15875"/>
              </a:xfrm>
              <a:custGeom>
                <a:avLst/>
                <a:gdLst>
                  <a:gd name="T0" fmla="*/ 21 w 44"/>
                  <a:gd name="T1" fmla="*/ 43 h 44"/>
                  <a:gd name="T2" fmla="*/ 0 w 44"/>
                  <a:gd name="T3" fmla="*/ 22 h 44"/>
                  <a:gd name="T4" fmla="*/ 21 w 44"/>
                  <a:gd name="T5" fmla="*/ 0 h 44"/>
                  <a:gd name="T6" fmla="*/ 43 w 44"/>
                  <a:gd name="T7" fmla="*/ 22 h 44"/>
                  <a:gd name="T8" fmla="*/ 21 w 44"/>
                  <a:gd name="T9" fmla="*/ 43 h 44"/>
                  <a:gd name="T10" fmla="*/ 21 w 44"/>
                  <a:gd name="T11" fmla="*/ 4 h 44"/>
                  <a:gd name="T12" fmla="*/ 4 w 44"/>
                  <a:gd name="T13" fmla="*/ 22 h 44"/>
                  <a:gd name="T14" fmla="*/ 21 w 44"/>
                  <a:gd name="T15" fmla="*/ 39 h 44"/>
                  <a:gd name="T16" fmla="*/ 38 w 44"/>
                  <a:gd name="T17" fmla="*/ 22 h 44"/>
                  <a:gd name="T18" fmla="*/ 21 w 44"/>
                  <a:gd name="T19" fmla="*/ 4 h 44"/>
                  <a:gd name="T20" fmla="*/ 25 w 44"/>
                  <a:gd name="T21" fmla="*/ 33 h 44"/>
                  <a:gd name="T22" fmla="*/ 24 w 44"/>
                  <a:gd name="T23" fmla="*/ 31 h 44"/>
                  <a:gd name="T24" fmla="*/ 19 w 44"/>
                  <a:gd name="T25" fmla="*/ 24 h 44"/>
                  <a:gd name="T26" fmla="*/ 18 w 44"/>
                  <a:gd name="T27" fmla="*/ 24 h 44"/>
                  <a:gd name="T28" fmla="*/ 18 w 44"/>
                  <a:gd name="T29" fmla="*/ 33 h 44"/>
                  <a:gd name="T30" fmla="*/ 14 w 44"/>
                  <a:gd name="T31" fmla="*/ 33 h 44"/>
                  <a:gd name="T32" fmla="*/ 14 w 44"/>
                  <a:gd name="T33" fmla="*/ 10 h 44"/>
                  <a:gd name="T34" fmla="*/ 22 w 44"/>
                  <a:gd name="T35" fmla="*/ 10 h 44"/>
                  <a:gd name="T36" fmla="*/ 31 w 44"/>
                  <a:gd name="T37" fmla="*/ 17 h 44"/>
                  <a:gd name="T38" fmla="*/ 25 w 44"/>
                  <a:gd name="T39" fmla="*/ 24 h 44"/>
                  <a:gd name="T40" fmla="*/ 25 w 44"/>
                  <a:gd name="T41" fmla="*/ 25 h 44"/>
                  <a:gd name="T42" fmla="*/ 32 w 44"/>
                  <a:gd name="T43" fmla="*/ 33 h 44"/>
                  <a:gd name="T44" fmla="*/ 25 w 44"/>
                  <a:gd name="T45" fmla="*/ 33 h 44"/>
                  <a:gd name="T46" fmla="*/ 24 w 44"/>
                  <a:gd name="T47" fmla="*/ 14 h 44"/>
                  <a:gd name="T48" fmla="*/ 21 w 44"/>
                  <a:gd name="T49" fmla="*/ 14 h 44"/>
                  <a:gd name="T50" fmla="*/ 18 w 44"/>
                  <a:gd name="T51" fmla="*/ 14 h 44"/>
                  <a:gd name="T52" fmla="*/ 18 w 44"/>
                  <a:gd name="T53" fmla="*/ 21 h 44"/>
                  <a:gd name="T54" fmla="*/ 21 w 44"/>
                  <a:gd name="T55" fmla="*/ 21 h 44"/>
                  <a:gd name="T56" fmla="*/ 24 w 44"/>
                  <a:gd name="T57" fmla="*/ 20 h 44"/>
                  <a:gd name="T58" fmla="*/ 25 w 44"/>
                  <a:gd name="T59" fmla="*/ 17 h 44"/>
                  <a:gd name="T60" fmla="*/ 24 w 44"/>
                  <a:gd name="T61"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44">
                    <a:moveTo>
                      <a:pt x="21" y="43"/>
                    </a:moveTo>
                    <a:cubicBezTo>
                      <a:pt x="10" y="43"/>
                      <a:pt x="0" y="35"/>
                      <a:pt x="0" y="22"/>
                    </a:cubicBezTo>
                    <a:cubicBezTo>
                      <a:pt x="0" y="10"/>
                      <a:pt x="9" y="0"/>
                      <a:pt x="21" y="0"/>
                    </a:cubicBezTo>
                    <a:cubicBezTo>
                      <a:pt x="33" y="0"/>
                      <a:pt x="43" y="10"/>
                      <a:pt x="43" y="22"/>
                    </a:cubicBezTo>
                    <a:cubicBezTo>
                      <a:pt x="43" y="35"/>
                      <a:pt x="33" y="43"/>
                      <a:pt x="21" y="43"/>
                    </a:cubicBezTo>
                    <a:close/>
                    <a:moveTo>
                      <a:pt x="21" y="4"/>
                    </a:moveTo>
                    <a:cubicBezTo>
                      <a:pt x="13" y="4"/>
                      <a:pt x="4" y="13"/>
                      <a:pt x="4" y="22"/>
                    </a:cubicBezTo>
                    <a:cubicBezTo>
                      <a:pt x="4" y="32"/>
                      <a:pt x="12" y="39"/>
                      <a:pt x="21" y="39"/>
                    </a:cubicBezTo>
                    <a:cubicBezTo>
                      <a:pt x="30" y="39"/>
                      <a:pt x="38" y="32"/>
                      <a:pt x="38" y="22"/>
                    </a:cubicBezTo>
                    <a:cubicBezTo>
                      <a:pt x="38" y="13"/>
                      <a:pt x="31" y="4"/>
                      <a:pt x="21" y="4"/>
                    </a:cubicBezTo>
                    <a:close/>
                    <a:moveTo>
                      <a:pt x="25" y="33"/>
                    </a:moveTo>
                    <a:cubicBezTo>
                      <a:pt x="25" y="32"/>
                      <a:pt x="24" y="32"/>
                      <a:pt x="24" y="31"/>
                    </a:cubicBezTo>
                    <a:cubicBezTo>
                      <a:pt x="21" y="25"/>
                      <a:pt x="21" y="25"/>
                      <a:pt x="19" y="24"/>
                    </a:cubicBezTo>
                    <a:cubicBezTo>
                      <a:pt x="19" y="24"/>
                      <a:pt x="19" y="24"/>
                      <a:pt x="18" y="24"/>
                    </a:cubicBezTo>
                    <a:lnTo>
                      <a:pt x="18" y="33"/>
                    </a:lnTo>
                    <a:lnTo>
                      <a:pt x="14" y="33"/>
                    </a:lnTo>
                    <a:lnTo>
                      <a:pt x="14" y="10"/>
                    </a:lnTo>
                    <a:lnTo>
                      <a:pt x="22" y="10"/>
                    </a:lnTo>
                    <a:cubicBezTo>
                      <a:pt x="28" y="10"/>
                      <a:pt x="31" y="13"/>
                      <a:pt x="31" y="17"/>
                    </a:cubicBezTo>
                    <a:cubicBezTo>
                      <a:pt x="31" y="21"/>
                      <a:pt x="28" y="24"/>
                      <a:pt x="25" y="24"/>
                    </a:cubicBezTo>
                    <a:cubicBezTo>
                      <a:pt x="25" y="24"/>
                      <a:pt x="25" y="24"/>
                      <a:pt x="25" y="25"/>
                    </a:cubicBezTo>
                    <a:cubicBezTo>
                      <a:pt x="26" y="27"/>
                      <a:pt x="32" y="33"/>
                      <a:pt x="32" y="33"/>
                    </a:cubicBezTo>
                    <a:lnTo>
                      <a:pt x="25" y="33"/>
                    </a:lnTo>
                    <a:close/>
                    <a:moveTo>
                      <a:pt x="24" y="14"/>
                    </a:moveTo>
                    <a:cubicBezTo>
                      <a:pt x="22" y="14"/>
                      <a:pt x="21" y="14"/>
                      <a:pt x="21" y="14"/>
                    </a:cubicBezTo>
                    <a:lnTo>
                      <a:pt x="18" y="14"/>
                    </a:lnTo>
                    <a:lnTo>
                      <a:pt x="18" y="21"/>
                    </a:lnTo>
                    <a:lnTo>
                      <a:pt x="21" y="21"/>
                    </a:lnTo>
                    <a:cubicBezTo>
                      <a:pt x="22" y="21"/>
                      <a:pt x="24" y="20"/>
                      <a:pt x="24" y="20"/>
                    </a:cubicBezTo>
                    <a:cubicBezTo>
                      <a:pt x="25" y="20"/>
                      <a:pt x="25" y="18"/>
                      <a:pt x="25" y="17"/>
                    </a:cubicBezTo>
                    <a:cubicBezTo>
                      <a:pt x="25" y="15"/>
                      <a:pt x="24" y="14"/>
                      <a:pt x="24"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07" name="Freeform 45"/>
            <p:cNvSpPr>
              <a:spLocks noChangeArrowheads="1"/>
            </p:cNvSpPr>
            <p:nvPr/>
          </p:nvSpPr>
          <p:spPr bwMode="auto">
            <a:xfrm>
              <a:off x="5174845" y="3131887"/>
              <a:ext cx="1497671" cy="322034"/>
            </a:xfrm>
            <a:custGeom>
              <a:avLst/>
              <a:gdLst>
                <a:gd name="T0" fmla="*/ 2319 w 4640"/>
                <a:gd name="T1" fmla="*/ 1010 h 1011"/>
                <a:gd name="T2" fmla="*/ 0 w 4640"/>
                <a:gd name="T3" fmla="*/ 1010 h 1011"/>
                <a:gd name="T4" fmla="*/ 0 w 4640"/>
                <a:gd name="T5" fmla="*/ 0 h 1011"/>
                <a:gd name="T6" fmla="*/ 4639 w 4640"/>
                <a:gd name="T7" fmla="*/ 0 h 1011"/>
                <a:gd name="T8" fmla="*/ 4639 w 4640"/>
                <a:gd name="T9" fmla="*/ 1010 h 1011"/>
                <a:gd name="T10" fmla="*/ 2319 w 4640"/>
                <a:gd name="T11" fmla="*/ 1010 h 1011"/>
              </a:gdLst>
              <a:ahLst/>
              <a:cxnLst>
                <a:cxn ang="0">
                  <a:pos x="T0" y="T1"/>
                </a:cxn>
                <a:cxn ang="0">
                  <a:pos x="T2" y="T3"/>
                </a:cxn>
                <a:cxn ang="0">
                  <a:pos x="T4" y="T5"/>
                </a:cxn>
                <a:cxn ang="0">
                  <a:pos x="T6" y="T7"/>
                </a:cxn>
                <a:cxn ang="0">
                  <a:pos x="T8" y="T9"/>
                </a:cxn>
                <a:cxn ang="0">
                  <a:pos x="T10" y="T11"/>
                </a:cxn>
              </a:cxnLst>
              <a:rect l="0" t="0" r="r" b="b"/>
              <a:pathLst>
                <a:path w="4640" h="1011">
                  <a:moveTo>
                    <a:pt x="2319" y="1010"/>
                  </a:moveTo>
                  <a:lnTo>
                    <a:pt x="0" y="1010"/>
                  </a:lnTo>
                  <a:lnTo>
                    <a:pt x="0" y="0"/>
                  </a:lnTo>
                  <a:lnTo>
                    <a:pt x="4639" y="0"/>
                  </a:lnTo>
                  <a:lnTo>
                    <a:pt x="4639" y="1010"/>
                  </a:lnTo>
                  <a:lnTo>
                    <a:pt x="2319" y="1010"/>
                  </a:lnTo>
                </a:path>
              </a:pathLst>
            </a:custGeom>
            <a:solidFill>
              <a:schemeClr val="tx1">
                <a:lumMod val="65000"/>
                <a:lumOff val="35000"/>
              </a:schemeClr>
            </a:solidFill>
            <a:ln>
              <a:noFill/>
            </a:ln>
            <a:effectLst/>
          </p:spPr>
          <p:txBody>
            <a:bodyPr wrap="none" anchor="ctr"/>
            <a:lstStyle/>
            <a:p>
              <a:endParaRPr lang="en-US"/>
            </a:p>
          </p:txBody>
        </p:sp>
        <p:sp>
          <p:nvSpPr>
            <p:cNvPr id="408" name="Freeform 46"/>
            <p:cNvSpPr>
              <a:spLocks noChangeArrowheads="1"/>
            </p:cNvSpPr>
            <p:nvPr/>
          </p:nvSpPr>
          <p:spPr bwMode="auto">
            <a:xfrm>
              <a:off x="3647643" y="3131887"/>
              <a:ext cx="1527202" cy="322034"/>
            </a:xfrm>
            <a:custGeom>
              <a:avLst/>
              <a:gdLst>
                <a:gd name="T0" fmla="*/ 2323 w 4648"/>
                <a:gd name="T1" fmla="*/ 1009 h 1010"/>
                <a:gd name="T2" fmla="*/ 0 w 4648"/>
                <a:gd name="T3" fmla="*/ 1009 h 1010"/>
                <a:gd name="T4" fmla="*/ 0 w 4648"/>
                <a:gd name="T5" fmla="*/ 0 h 1010"/>
                <a:gd name="T6" fmla="*/ 4647 w 4648"/>
                <a:gd name="T7" fmla="*/ 0 h 1010"/>
                <a:gd name="T8" fmla="*/ 4647 w 4648"/>
                <a:gd name="T9" fmla="*/ 1009 h 1010"/>
                <a:gd name="T10" fmla="*/ 2323 w 4648"/>
                <a:gd name="T11" fmla="*/ 1009 h 1010"/>
              </a:gdLst>
              <a:ahLst/>
              <a:cxnLst>
                <a:cxn ang="0">
                  <a:pos x="T0" y="T1"/>
                </a:cxn>
                <a:cxn ang="0">
                  <a:pos x="T2" y="T3"/>
                </a:cxn>
                <a:cxn ang="0">
                  <a:pos x="T4" y="T5"/>
                </a:cxn>
                <a:cxn ang="0">
                  <a:pos x="T6" y="T7"/>
                </a:cxn>
                <a:cxn ang="0">
                  <a:pos x="T8" y="T9"/>
                </a:cxn>
                <a:cxn ang="0">
                  <a:pos x="T10" y="T11"/>
                </a:cxn>
              </a:cxnLst>
              <a:rect l="0" t="0" r="r" b="b"/>
              <a:pathLst>
                <a:path w="4648" h="1010">
                  <a:moveTo>
                    <a:pt x="2323" y="1009"/>
                  </a:moveTo>
                  <a:lnTo>
                    <a:pt x="0" y="1009"/>
                  </a:lnTo>
                  <a:lnTo>
                    <a:pt x="0" y="0"/>
                  </a:lnTo>
                  <a:lnTo>
                    <a:pt x="4647" y="0"/>
                  </a:lnTo>
                  <a:lnTo>
                    <a:pt x="4647" y="1009"/>
                  </a:lnTo>
                  <a:lnTo>
                    <a:pt x="2323" y="1009"/>
                  </a:lnTo>
                </a:path>
              </a:pathLst>
            </a:custGeom>
            <a:solidFill>
              <a:srgbClr val="D3366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 name="Freeform 47"/>
            <p:cNvSpPr>
              <a:spLocks noChangeArrowheads="1"/>
            </p:cNvSpPr>
            <p:nvPr/>
          </p:nvSpPr>
          <p:spPr bwMode="auto">
            <a:xfrm>
              <a:off x="2175284" y="3131887"/>
              <a:ext cx="1475170" cy="322034"/>
            </a:xfrm>
            <a:custGeom>
              <a:avLst/>
              <a:gdLst>
                <a:gd name="T0" fmla="*/ 2283 w 4568"/>
                <a:gd name="T1" fmla="*/ 1010 h 1011"/>
                <a:gd name="T2" fmla="*/ 0 w 4568"/>
                <a:gd name="T3" fmla="*/ 1010 h 1011"/>
                <a:gd name="T4" fmla="*/ 0 w 4568"/>
                <a:gd name="T5" fmla="*/ 0 h 1011"/>
                <a:gd name="T6" fmla="*/ 4567 w 4568"/>
                <a:gd name="T7" fmla="*/ 0 h 1011"/>
                <a:gd name="T8" fmla="*/ 4567 w 4568"/>
                <a:gd name="T9" fmla="*/ 1010 h 1011"/>
                <a:gd name="T10" fmla="*/ 2283 w 4568"/>
                <a:gd name="T11" fmla="*/ 1010 h 1011"/>
              </a:gdLst>
              <a:ahLst/>
              <a:cxnLst>
                <a:cxn ang="0">
                  <a:pos x="T0" y="T1"/>
                </a:cxn>
                <a:cxn ang="0">
                  <a:pos x="T2" y="T3"/>
                </a:cxn>
                <a:cxn ang="0">
                  <a:pos x="T4" y="T5"/>
                </a:cxn>
                <a:cxn ang="0">
                  <a:pos x="T6" y="T7"/>
                </a:cxn>
                <a:cxn ang="0">
                  <a:pos x="T8" y="T9"/>
                </a:cxn>
                <a:cxn ang="0">
                  <a:pos x="T10" y="T11"/>
                </a:cxn>
              </a:cxnLst>
              <a:rect l="0" t="0" r="r" b="b"/>
              <a:pathLst>
                <a:path w="4568" h="1011">
                  <a:moveTo>
                    <a:pt x="2283" y="1010"/>
                  </a:moveTo>
                  <a:lnTo>
                    <a:pt x="0" y="1010"/>
                  </a:lnTo>
                  <a:lnTo>
                    <a:pt x="0" y="0"/>
                  </a:lnTo>
                  <a:lnTo>
                    <a:pt x="4567" y="0"/>
                  </a:lnTo>
                  <a:lnTo>
                    <a:pt x="4567" y="1010"/>
                  </a:lnTo>
                  <a:lnTo>
                    <a:pt x="2283" y="1010"/>
                  </a:lnTo>
                </a:path>
              </a:pathLst>
            </a:custGeom>
            <a:solidFill>
              <a:srgbClr val="C09B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0" name="Freeform 48"/>
            <p:cNvSpPr>
              <a:spLocks noChangeArrowheads="1"/>
            </p:cNvSpPr>
            <p:nvPr/>
          </p:nvSpPr>
          <p:spPr bwMode="auto">
            <a:xfrm>
              <a:off x="2907948" y="3498922"/>
              <a:ext cx="722820" cy="457036"/>
            </a:xfrm>
            <a:custGeom>
              <a:avLst/>
              <a:gdLst>
                <a:gd name="T0" fmla="*/ 1133 w 2268"/>
                <a:gd name="T1" fmla="*/ 1433 h 1434"/>
                <a:gd name="T2" fmla="*/ 0 w 2268"/>
                <a:gd name="T3" fmla="*/ 1433 h 1434"/>
                <a:gd name="T4" fmla="*/ 0 w 2268"/>
                <a:gd name="T5" fmla="*/ 0 h 1434"/>
                <a:gd name="T6" fmla="*/ 2267 w 2268"/>
                <a:gd name="T7" fmla="*/ 0 h 1434"/>
                <a:gd name="T8" fmla="*/ 2267 w 2268"/>
                <a:gd name="T9" fmla="*/ 1433 h 1434"/>
                <a:gd name="T10" fmla="*/ 1133 w 2268"/>
                <a:gd name="T11" fmla="*/ 1433 h 1434"/>
              </a:gdLst>
              <a:ahLst/>
              <a:cxnLst>
                <a:cxn ang="0">
                  <a:pos x="T0" y="T1"/>
                </a:cxn>
                <a:cxn ang="0">
                  <a:pos x="T2" y="T3"/>
                </a:cxn>
                <a:cxn ang="0">
                  <a:pos x="T4" y="T5"/>
                </a:cxn>
                <a:cxn ang="0">
                  <a:pos x="T6" y="T7"/>
                </a:cxn>
                <a:cxn ang="0">
                  <a:pos x="T8" y="T9"/>
                </a:cxn>
                <a:cxn ang="0">
                  <a:pos x="T10" y="T11"/>
                </a:cxn>
              </a:cxnLst>
              <a:rect l="0" t="0" r="r" b="b"/>
              <a:pathLst>
                <a:path w="2268" h="1434">
                  <a:moveTo>
                    <a:pt x="1133" y="1433"/>
                  </a:moveTo>
                  <a:lnTo>
                    <a:pt x="0" y="1433"/>
                  </a:lnTo>
                  <a:lnTo>
                    <a:pt x="0" y="0"/>
                  </a:lnTo>
                  <a:lnTo>
                    <a:pt x="2267" y="0"/>
                  </a:lnTo>
                  <a:lnTo>
                    <a:pt x="2267" y="1433"/>
                  </a:lnTo>
                  <a:lnTo>
                    <a:pt x="1133" y="1433"/>
                  </a:lnTo>
                </a:path>
              </a:pathLst>
            </a:custGeom>
            <a:solidFill>
              <a:srgbClr val="2668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1" name="Freeform 49"/>
            <p:cNvSpPr>
              <a:spLocks noChangeArrowheads="1"/>
            </p:cNvSpPr>
            <p:nvPr/>
          </p:nvSpPr>
          <p:spPr bwMode="auto">
            <a:xfrm>
              <a:off x="2172472" y="3498922"/>
              <a:ext cx="694694" cy="457036"/>
            </a:xfrm>
            <a:custGeom>
              <a:avLst/>
              <a:gdLst>
                <a:gd name="T0" fmla="*/ 1088 w 2178"/>
                <a:gd name="T1" fmla="*/ 1433 h 1434"/>
                <a:gd name="T2" fmla="*/ 0 w 2178"/>
                <a:gd name="T3" fmla="*/ 1433 h 1434"/>
                <a:gd name="T4" fmla="*/ 0 w 2178"/>
                <a:gd name="T5" fmla="*/ 0 h 1434"/>
                <a:gd name="T6" fmla="*/ 2177 w 2178"/>
                <a:gd name="T7" fmla="*/ 0 h 1434"/>
                <a:gd name="T8" fmla="*/ 2177 w 2178"/>
                <a:gd name="T9" fmla="*/ 1433 h 1434"/>
                <a:gd name="T10" fmla="*/ 1088 w 2178"/>
                <a:gd name="T11" fmla="*/ 1433 h 1434"/>
              </a:gdLst>
              <a:ahLst/>
              <a:cxnLst>
                <a:cxn ang="0">
                  <a:pos x="T0" y="T1"/>
                </a:cxn>
                <a:cxn ang="0">
                  <a:pos x="T2" y="T3"/>
                </a:cxn>
                <a:cxn ang="0">
                  <a:pos x="T4" y="T5"/>
                </a:cxn>
                <a:cxn ang="0">
                  <a:pos x="T6" y="T7"/>
                </a:cxn>
                <a:cxn ang="0">
                  <a:pos x="T8" y="T9"/>
                </a:cxn>
                <a:cxn ang="0">
                  <a:pos x="T10" y="T11"/>
                </a:cxn>
              </a:cxnLst>
              <a:rect l="0" t="0" r="r" b="b"/>
              <a:pathLst>
                <a:path w="2178" h="1434">
                  <a:moveTo>
                    <a:pt x="1088" y="1433"/>
                  </a:moveTo>
                  <a:lnTo>
                    <a:pt x="0" y="1433"/>
                  </a:lnTo>
                  <a:lnTo>
                    <a:pt x="0" y="0"/>
                  </a:lnTo>
                  <a:lnTo>
                    <a:pt x="2177" y="0"/>
                  </a:lnTo>
                  <a:lnTo>
                    <a:pt x="2177" y="1433"/>
                  </a:lnTo>
                  <a:lnTo>
                    <a:pt x="1088" y="1433"/>
                  </a:lnTo>
                </a:path>
              </a:pathLst>
            </a:custGeom>
            <a:solidFill>
              <a:srgbClr val="348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2" name="Freeform 50"/>
            <p:cNvSpPr>
              <a:spLocks noChangeArrowheads="1"/>
            </p:cNvSpPr>
            <p:nvPr/>
          </p:nvSpPr>
          <p:spPr bwMode="auto">
            <a:xfrm>
              <a:off x="4435150" y="3498922"/>
              <a:ext cx="714382" cy="457036"/>
            </a:xfrm>
            <a:custGeom>
              <a:avLst/>
              <a:gdLst>
                <a:gd name="T0" fmla="*/ 1120 w 2241"/>
                <a:gd name="T1" fmla="*/ 1433 h 1434"/>
                <a:gd name="T2" fmla="*/ 0 w 2241"/>
                <a:gd name="T3" fmla="*/ 1433 h 1434"/>
                <a:gd name="T4" fmla="*/ 0 w 2241"/>
                <a:gd name="T5" fmla="*/ 0 h 1434"/>
                <a:gd name="T6" fmla="*/ 2240 w 2241"/>
                <a:gd name="T7" fmla="*/ 0 h 1434"/>
                <a:gd name="T8" fmla="*/ 2240 w 2241"/>
                <a:gd name="T9" fmla="*/ 1433 h 1434"/>
                <a:gd name="T10" fmla="*/ 1120 w 2241"/>
                <a:gd name="T11" fmla="*/ 1433 h 1434"/>
              </a:gdLst>
              <a:ahLst/>
              <a:cxnLst>
                <a:cxn ang="0">
                  <a:pos x="T0" y="T1"/>
                </a:cxn>
                <a:cxn ang="0">
                  <a:pos x="T2" y="T3"/>
                </a:cxn>
                <a:cxn ang="0">
                  <a:pos x="T4" y="T5"/>
                </a:cxn>
                <a:cxn ang="0">
                  <a:pos x="T6" y="T7"/>
                </a:cxn>
                <a:cxn ang="0">
                  <a:pos x="T8" y="T9"/>
                </a:cxn>
                <a:cxn ang="0">
                  <a:pos x="T10" y="T11"/>
                </a:cxn>
              </a:cxnLst>
              <a:rect l="0" t="0" r="r" b="b"/>
              <a:pathLst>
                <a:path w="2241" h="1434">
                  <a:moveTo>
                    <a:pt x="1120" y="1433"/>
                  </a:moveTo>
                  <a:lnTo>
                    <a:pt x="0" y="1433"/>
                  </a:lnTo>
                  <a:lnTo>
                    <a:pt x="0" y="0"/>
                  </a:lnTo>
                  <a:lnTo>
                    <a:pt x="2240" y="0"/>
                  </a:lnTo>
                  <a:lnTo>
                    <a:pt x="2240" y="1433"/>
                  </a:lnTo>
                  <a:lnTo>
                    <a:pt x="1120" y="1433"/>
                  </a:lnTo>
                </a:path>
              </a:pathLst>
            </a:custGeom>
            <a:solidFill>
              <a:srgbClr val="F08E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3" name="Freeform 51"/>
            <p:cNvSpPr>
              <a:spLocks noChangeArrowheads="1"/>
            </p:cNvSpPr>
            <p:nvPr/>
          </p:nvSpPr>
          <p:spPr bwMode="auto">
            <a:xfrm>
              <a:off x="3674362" y="3498922"/>
              <a:ext cx="717195" cy="457036"/>
            </a:xfrm>
            <a:custGeom>
              <a:avLst/>
              <a:gdLst>
                <a:gd name="T0" fmla="*/ 1123 w 2247"/>
                <a:gd name="T1" fmla="*/ 1433 h 1434"/>
                <a:gd name="T2" fmla="*/ 0 w 2247"/>
                <a:gd name="T3" fmla="*/ 1433 h 1434"/>
                <a:gd name="T4" fmla="*/ 0 w 2247"/>
                <a:gd name="T5" fmla="*/ 0 h 1434"/>
                <a:gd name="T6" fmla="*/ 2246 w 2247"/>
                <a:gd name="T7" fmla="*/ 0 h 1434"/>
                <a:gd name="T8" fmla="*/ 2246 w 2247"/>
                <a:gd name="T9" fmla="*/ 1433 h 1434"/>
                <a:gd name="T10" fmla="*/ 1123 w 2247"/>
                <a:gd name="T11" fmla="*/ 1433 h 1434"/>
              </a:gdLst>
              <a:ahLst/>
              <a:cxnLst>
                <a:cxn ang="0">
                  <a:pos x="T0" y="T1"/>
                </a:cxn>
                <a:cxn ang="0">
                  <a:pos x="T2" y="T3"/>
                </a:cxn>
                <a:cxn ang="0">
                  <a:pos x="T4" y="T5"/>
                </a:cxn>
                <a:cxn ang="0">
                  <a:pos x="T6" y="T7"/>
                </a:cxn>
                <a:cxn ang="0">
                  <a:pos x="T8" y="T9"/>
                </a:cxn>
                <a:cxn ang="0">
                  <a:pos x="T10" y="T11"/>
                </a:cxn>
              </a:cxnLst>
              <a:rect l="0" t="0" r="r" b="b"/>
              <a:pathLst>
                <a:path w="2247" h="1434">
                  <a:moveTo>
                    <a:pt x="1123" y="1433"/>
                  </a:moveTo>
                  <a:lnTo>
                    <a:pt x="0" y="1433"/>
                  </a:lnTo>
                  <a:lnTo>
                    <a:pt x="0" y="0"/>
                  </a:lnTo>
                  <a:lnTo>
                    <a:pt x="2246" y="0"/>
                  </a:lnTo>
                  <a:lnTo>
                    <a:pt x="2246" y="1433"/>
                  </a:lnTo>
                  <a:lnTo>
                    <a:pt x="1123" y="1433"/>
                  </a:lnTo>
                </a:path>
              </a:pathLst>
            </a:custGeom>
            <a:solidFill>
              <a:srgbClr val="8CC64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4" name="Freeform 52"/>
            <p:cNvSpPr>
              <a:spLocks noChangeArrowheads="1"/>
            </p:cNvSpPr>
            <p:nvPr/>
          </p:nvSpPr>
          <p:spPr bwMode="auto">
            <a:xfrm>
              <a:off x="5193127" y="3498922"/>
              <a:ext cx="717195" cy="457036"/>
            </a:xfrm>
            <a:custGeom>
              <a:avLst/>
              <a:gdLst>
                <a:gd name="T0" fmla="*/ 1122 w 2247"/>
                <a:gd name="T1" fmla="*/ 1433 h 1434"/>
                <a:gd name="T2" fmla="*/ 0 w 2247"/>
                <a:gd name="T3" fmla="*/ 1433 h 1434"/>
                <a:gd name="T4" fmla="*/ 0 w 2247"/>
                <a:gd name="T5" fmla="*/ 0 h 1434"/>
                <a:gd name="T6" fmla="*/ 2246 w 2247"/>
                <a:gd name="T7" fmla="*/ 0 h 1434"/>
                <a:gd name="T8" fmla="*/ 2246 w 2247"/>
                <a:gd name="T9" fmla="*/ 1433 h 1434"/>
                <a:gd name="T10" fmla="*/ 1122 w 2247"/>
                <a:gd name="T11" fmla="*/ 1433 h 1434"/>
              </a:gdLst>
              <a:ahLst/>
              <a:cxnLst>
                <a:cxn ang="0">
                  <a:pos x="T0" y="T1"/>
                </a:cxn>
                <a:cxn ang="0">
                  <a:pos x="T2" y="T3"/>
                </a:cxn>
                <a:cxn ang="0">
                  <a:pos x="T4" y="T5"/>
                </a:cxn>
                <a:cxn ang="0">
                  <a:pos x="T6" y="T7"/>
                </a:cxn>
                <a:cxn ang="0">
                  <a:pos x="T8" y="T9"/>
                </a:cxn>
                <a:cxn ang="0">
                  <a:pos x="T10" y="T11"/>
                </a:cxn>
              </a:cxnLst>
              <a:rect l="0" t="0" r="r" b="b"/>
              <a:pathLst>
                <a:path w="2247" h="1434">
                  <a:moveTo>
                    <a:pt x="1122" y="1433"/>
                  </a:moveTo>
                  <a:lnTo>
                    <a:pt x="0" y="1433"/>
                  </a:lnTo>
                  <a:lnTo>
                    <a:pt x="0" y="0"/>
                  </a:lnTo>
                  <a:lnTo>
                    <a:pt x="2246" y="0"/>
                  </a:lnTo>
                  <a:lnTo>
                    <a:pt x="2246" y="1433"/>
                  </a:lnTo>
                  <a:lnTo>
                    <a:pt x="1122" y="1433"/>
                  </a:lnTo>
                </a:path>
              </a:pathLst>
            </a:custGeom>
            <a:solidFill>
              <a:srgbClr val="7B5A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5" name="Freeform 53"/>
            <p:cNvSpPr>
              <a:spLocks noChangeArrowheads="1"/>
            </p:cNvSpPr>
            <p:nvPr/>
          </p:nvSpPr>
          <p:spPr bwMode="auto">
            <a:xfrm>
              <a:off x="5956728" y="3498922"/>
              <a:ext cx="717195" cy="457036"/>
            </a:xfrm>
            <a:custGeom>
              <a:avLst/>
              <a:gdLst>
                <a:gd name="T0" fmla="*/ 1122 w 2247"/>
                <a:gd name="T1" fmla="*/ 1433 h 1434"/>
                <a:gd name="T2" fmla="*/ 0 w 2247"/>
                <a:gd name="T3" fmla="*/ 1433 h 1434"/>
                <a:gd name="T4" fmla="*/ 0 w 2247"/>
                <a:gd name="T5" fmla="*/ 0 h 1434"/>
                <a:gd name="T6" fmla="*/ 2246 w 2247"/>
                <a:gd name="T7" fmla="*/ 0 h 1434"/>
                <a:gd name="T8" fmla="*/ 2246 w 2247"/>
                <a:gd name="T9" fmla="*/ 1433 h 1434"/>
                <a:gd name="T10" fmla="*/ 1122 w 2247"/>
                <a:gd name="T11" fmla="*/ 1433 h 1434"/>
              </a:gdLst>
              <a:ahLst/>
              <a:cxnLst>
                <a:cxn ang="0">
                  <a:pos x="T0" y="T1"/>
                </a:cxn>
                <a:cxn ang="0">
                  <a:pos x="T2" y="T3"/>
                </a:cxn>
                <a:cxn ang="0">
                  <a:pos x="T4" y="T5"/>
                </a:cxn>
                <a:cxn ang="0">
                  <a:pos x="T6" y="T7"/>
                </a:cxn>
                <a:cxn ang="0">
                  <a:pos x="T8" y="T9"/>
                </a:cxn>
                <a:cxn ang="0">
                  <a:pos x="T10" y="T11"/>
                </a:cxn>
              </a:cxnLst>
              <a:rect l="0" t="0" r="r" b="b"/>
              <a:pathLst>
                <a:path w="2247" h="1434">
                  <a:moveTo>
                    <a:pt x="1122" y="1433"/>
                  </a:moveTo>
                  <a:lnTo>
                    <a:pt x="0" y="1433"/>
                  </a:lnTo>
                  <a:lnTo>
                    <a:pt x="0" y="0"/>
                  </a:lnTo>
                  <a:lnTo>
                    <a:pt x="2246" y="0"/>
                  </a:lnTo>
                  <a:lnTo>
                    <a:pt x="2246" y="1433"/>
                  </a:lnTo>
                  <a:lnTo>
                    <a:pt x="1122" y="1433"/>
                  </a:lnTo>
                </a:path>
              </a:pathLst>
            </a:custGeom>
            <a:solidFill>
              <a:srgbClr val="17B7D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16" name="Group 415"/>
            <p:cNvGrpSpPr/>
            <p:nvPr/>
          </p:nvGrpSpPr>
          <p:grpSpPr>
            <a:xfrm>
              <a:off x="2424193" y="3677518"/>
              <a:ext cx="222190" cy="119532"/>
              <a:chOff x="2524125" y="4681538"/>
              <a:chExt cx="250825" cy="134937"/>
            </a:xfrm>
          </p:grpSpPr>
          <p:sp>
            <p:nvSpPr>
              <p:cNvPr id="1026" name="Freeform 54"/>
              <p:cNvSpPr>
                <a:spLocks noChangeArrowheads="1"/>
              </p:cNvSpPr>
              <p:nvPr/>
            </p:nvSpPr>
            <p:spPr bwMode="auto">
              <a:xfrm>
                <a:off x="2524125" y="4732338"/>
                <a:ext cx="88900" cy="84137"/>
              </a:xfrm>
              <a:custGeom>
                <a:avLst/>
                <a:gdLst>
                  <a:gd name="T0" fmla="*/ 99 w 246"/>
                  <a:gd name="T1" fmla="*/ 0 h 233"/>
                  <a:gd name="T2" fmla="*/ 146 w 246"/>
                  <a:gd name="T3" fmla="*/ 0 h 233"/>
                  <a:gd name="T4" fmla="*/ 245 w 246"/>
                  <a:gd name="T5" fmla="*/ 232 h 233"/>
                  <a:gd name="T6" fmla="*/ 192 w 246"/>
                  <a:gd name="T7" fmla="*/ 232 h 233"/>
                  <a:gd name="T8" fmla="*/ 171 w 246"/>
                  <a:gd name="T9" fmla="*/ 181 h 233"/>
                  <a:gd name="T10" fmla="*/ 74 w 246"/>
                  <a:gd name="T11" fmla="*/ 181 h 233"/>
                  <a:gd name="T12" fmla="*/ 53 w 246"/>
                  <a:gd name="T13" fmla="*/ 232 h 233"/>
                  <a:gd name="T14" fmla="*/ 0 w 246"/>
                  <a:gd name="T15" fmla="*/ 232 h 233"/>
                  <a:gd name="T16" fmla="*/ 99 w 246"/>
                  <a:gd name="T17" fmla="*/ 0 h 233"/>
                  <a:gd name="T18" fmla="*/ 153 w 246"/>
                  <a:gd name="T19" fmla="*/ 136 h 233"/>
                  <a:gd name="T20" fmla="*/ 122 w 246"/>
                  <a:gd name="T21" fmla="*/ 61 h 233"/>
                  <a:gd name="T22" fmla="*/ 92 w 246"/>
                  <a:gd name="T23" fmla="*/ 136 h 233"/>
                  <a:gd name="T24" fmla="*/ 153 w 246"/>
                  <a:gd name="T25" fmla="*/ 13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233">
                    <a:moveTo>
                      <a:pt x="99" y="0"/>
                    </a:moveTo>
                    <a:lnTo>
                      <a:pt x="146" y="0"/>
                    </a:lnTo>
                    <a:lnTo>
                      <a:pt x="245" y="232"/>
                    </a:lnTo>
                    <a:lnTo>
                      <a:pt x="192" y="232"/>
                    </a:lnTo>
                    <a:lnTo>
                      <a:pt x="171" y="181"/>
                    </a:lnTo>
                    <a:lnTo>
                      <a:pt x="74" y="181"/>
                    </a:lnTo>
                    <a:lnTo>
                      <a:pt x="53" y="232"/>
                    </a:lnTo>
                    <a:lnTo>
                      <a:pt x="0" y="232"/>
                    </a:lnTo>
                    <a:lnTo>
                      <a:pt x="99" y="0"/>
                    </a:lnTo>
                    <a:close/>
                    <a:moveTo>
                      <a:pt x="153" y="136"/>
                    </a:moveTo>
                    <a:lnTo>
                      <a:pt x="122" y="61"/>
                    </a:lnTo>
                    <a:lnTo>
                      <a:pt x="92" y="136"/>
                    </a:lnTo>
                    <a:lnTo>
                      <a:pt x="153" y="13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7" name="Freeform 55"/>
              <p:cNvSpPr>
                <a:spLocks noChangeArrowheads="1"/>
              </p:cNvSpPr>
              <p:nvPr/>
            </p:nvSpPr>
            <p:spPr bwMode="auto">
              <a:xfrm>
                <a:off x="2619375" y="4733925"/>
                <a:ext cx="65088" cy="82550"/>
              </a:xfrm>
              <a:custGeom>
                <a:avLst/>
                <a:gdLst>
                  <a:gd name="T0" fmla="*/ 0 w 183"/>
                  <a:gd name="T1" fmla="*/ 0 h 231"/>
                  <a:gd name="T2" fmla="*/ 93 w 183"/>
                  <a:gd name="T3" fmla="*/ 0 h 231"/>
                  <a:gd name="T4" fmla="*/ 182 w 183"/>
                  <a:gd name="T5" fmla="*/ 80 h 231"/>
                  <a:gd name="T6" fmla="*/ 182 w 183"/>
                  <a:gd name="T7" fmla="*/ 80 h 231"/>
                  <a:gd name="T8" fmla="*/ 89 w 183"/>
                  <a:gd name="T9" fmla="*/ 161 h 231"/>
                  <a:gd name="T10" fmla="*/ 50 w 183"/>
                  <a:gd name="T11" fmla="*/ 161 h 231"/>
                  <a:gd name="T12" fmla="*/ 50 w 183"/>
                  <a:gd name="T13" fmla="*/ 230 h 231"/>
                  <a:gd name="T14" fmla="*/ 0 w 183"/>
                  <a:gd name="T15" fmla="*/ 230 h 231"/>
                  <a:gd name="T16" fmla="*/ 0 w 183"/>
                  <a:gd name="T17" fmla="*/ 0 h 231"/>
                  <a:gd name="T18" fmla="*/ 90 w 183"/>
                  <a:gd name="T19" fmla="*/ 116 h 231"/>
                  <a:gd name="T20" fmla="*/ 130 w 183"/>
                  <a:gd name="T21" fmla="*/ 82 h 231"/>
                  <a:gd name="T22" fmla="*/ 130 w 183"/>
                  <a:gd name="T23" fmla="*/ 80 h 231"/>
                  <a:gd name="T24" fmla="*/ 89 w 183"/>
                  <a:gd name="T25" fmla="*/ 46 h 231"/>
                  <a:gd name="T26" fmla="*/ 50 w 183"/>
                  <a:gd name="T27" fmla="*/ 46 h 231"/>
                  <a:gd name="T28" fmla="*/ 50 w 183"/>
                  <a:gd name="T29" fmla="*/ 116 h 231"/>
                  <a:gd name="T30" fmla="*/ 90 w 183"/>
                  <a:gd name="T31" fmla="*/ 11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1">
                    <a:moveTo>
                      <a:pt x="0" y="0"/>
                    </a:moveTo>
                    <a:lnTo>
                      <a:pt x="93" y="0"/>
                    </a:lnTo>
                    <a:cubicBezTo>
                      <a:pt x="148" y="0"/>
                      <a:pt x="182" y="33"/>
                      <a:pt x="182" y="80"/>
                    </a:cubicBezTo>
                    <a:lnTo>
                      <a:pt x="182" y="80"/>
                    </a:lnTo>
                    <a:cubicBezTo>
                      <a:pt x="182" y="133"/>
                      <a:pt x="140" y="161"/>
                      <a:pt x="89" y="161"/>
                    </a:cubicBezTo>
                    <a:lnTo>
                      <a:pt x="50" y="161"/>
                    </a:lnTo>
                    <a:lnTo>
                      <a:pt x="50" y="230"/>
                    </a:lnTo>
                    <a:lnTo>
                      <a:pt x="0" y="230"/>
                    </a:lnTo>
                    <a:lnTo>
                      <a:pt x="0" y="0"/>
                    </a:lnTo>
                    <a:close/>
                    <a:moveTo>
                      <a:pt x="90" y="116"/>
                    </a:moveTo>
                    <a:cubicBezTo>
                      <a:pt x="115" y="116"/>
                      <a:pt x="130" y="101"/>
                      <a:pt x="130" y="82"/>
                    </a:cubicBezTo>
                    <a:lnTo>
                      <a:pt x="130" y="80"/>
                    </a:lnTo>
                    <a:cubicBezTo>
                      <a:pt x="130" y="58"/>
                      <a:pt x="114" y="46"/>
                      <a:pt x="89" y="46"/>
                    </a:cubicBezTo>
                    <a:lnTo>
                      <a:pt x="50" y="46"/>
                    </a:lnTo>
                    <a:lnTo>
                      <a:pt x="50" y="116"/>
                    </a:lnTo>
                    <a:lnTo>
                      <a:pt x="90" y="11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8" name="Freeform 56"/>
              <p:cNvSpPr>
                <a:spLocks noChangeArrowheads="1"/>
              </p:cNvSpPr>
              <p:nvPr/>
            </p:nvSpPr>
            <p:spPr bwMode="auto">
              <a:xfrm>
                <a:off x="2692400" y="4733925"/>
                <a:ext cx="82550" cy="82550"/>
              </a:xfrm>
              <a:custGeom>
                <a:avLst/>
                <a:gdLst>
                  <a:gd name="T0" fmla="*/ 0 w 229"/>
                  <a:gd name="T1" fmla="*/ 0 h 231"/>
                  <a:gd name="T2" fmla="*/ 54 w 229"/>
                  <a:gd name="T3" fmla="*/ 0 h 231"/>
                  <a:gd name="T4" fmla="*/ 115 w 229"/>
                  <a:gd name="T5" fmla="*/ 97 h 231"/>
                  <a:gd name="T6" fmla="*/ 174 w 229"/>
                  <a:gd name="T7" fmla="*/ 0 h 231"/>
                  <a:gd name="T8" fmla="*/ 228 w 229"/>
                  <a:gd name="T9" fmla="*/ 0 h 231"/>
                  <a:gd name="T10" fmla="*/ 228 w 229"/>
                  <a:gd name="T11" fmla="*/ 230 h 231"/>
                  <a:gd name="T12" fmla="*/ 178 w 229"/>
                  <a:gd name="T13" fmla="*/ 230 h 231"/>
                  <a:gd name="T14" fmla="*/ 178 w 229"/>
                  <a:gd name="T15" fmla="*/ 80 h 231"/>
                  <a:gd name="T16" fmla="*/ 115 w 229"/>
                  <a:gd name="T17" fmla="*/ 179 h 231"/>
                  <a:gd name="T18" fmla="*/ 113 w 229"/>
                  <a:gd name="T19" fmla="*/ 179 h 231"/>
                  <a:gd name="T20" fmla="*/ 49 w 229"/>
                  <a:gd name="T21" fmla="*/ 82 h 231"/>
                  <a:gd name="T22" fmla="*/ 49 w 229"/>
                  <a:gd name="T23" fmla="*/ 230 h 231"/>
                  <a:gd name="T24" fmla="*/ 0 w 229"/>
                  <a:gd name="T25" fmla="*/ 230 h 231"/>
                  <a:gd name="T26" fmla="*/ 0 w 229"/>
                  <a:gd name="T2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231">
                    <a:moveTo>
                      <a:pt x="0" y="0"/>
                    </a:moveTo>
                    <a:lnTo>
                      <a:pt x="54" y="0"/>
                    </a:lnTo>
                    <a:lnTo>
                      <a:pt x="115" y="97"/>
                    </a:lnTo>
                    <a:lnTo>
                      <a:pt x="174" y="0"/>
                    </a:lnTo>
                    <a:lnTo>
                      <a:pt x="228" y="0"/>
                    </a:lnTo>
                    <a:lnTo>
                      <a:pt x="228" y="230"/>
                    </a:lnTo>
                    <a:lnTo>
                      <a:pt x="178" y="230"/>
                    </a:lnTo>
                    <a:lnTo>
                      <a:pt x="178" y="80"/>
                    </a:lnTo>
                    <a:lnTo>
                      <a:pt x="115" y="179"/>
                    </a:lnTo>
                    <a:lnTo>
                      <a:pt x="113" y="179"/>
                    </a:lnTo>
                    <a:lnTo>
                      <a:pt x="49" y="82"/>
                    </a:lnTo>
                    <a:lnTo>
                      <a:pt x="49" y="230"/>
                    </a:lnTo>
                    <a:lnTo>
                      <a:pt x="0" y="230"/>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9" name="Freeform 57"/>
              <p:cNvSpPr>
                <a:spLocks noChangeArrowheads="1"/>
              </p:cNvSpPr>
              <p:nvPr/>
            </p:nvSpPr>
            <p:spPr bwMode="auto">
              <a:xfrm>
                <a:off x="2528888" y="4683125"/>
                <a:ext cx="26987" cy="38100"/>
              </a:xfrm>
              <a:custGeom>
                <a:avLst/>
                <a:gdLst>
                  <a:gd name="T0" fmla="*/ 54 w 74"/>
                  <a:gd name="T1" fmla="*/ 107 h 108"/>
                  <a:gd name="T2" fmla="*/ 30 w 74"/>
                  <a:gd name="T3" fmla="*/ 57 h 108"/>
                  <a:gd name="T4" fmla="*/ 17 w 74"/>
                  <a:gd name="T5" fmla="*/ 25 h 108"/>
                  <a:gd name="T6" fmla="*/ 15 w 74"/>
                  <a:gd name="T7" fmla="*/ 25 h 108"/>
                  <a:gd name="T8" fmla="*/ 17 w 74"/>
                  <a:gd name="T9" fmla="*/ 56 h 108"/>
                  <a:gd name="T10" fmla="*/ 18 w 74"/>
                  <a:gd name="T11" fmla="*/ 107 h 108"/>
                  <a:gd name="T12" fmla="*/ 0 w 74"/>
                  <a:gd name="T13" fmla="*/ 107 h 108"/>
                  <a:gd name="T14" fmla="*/ 0 w 74"/>
                  <a:gd name="T15" fmla="*/ 0 h 108"/>
                  <a:gd name="T16" fmla="*/ 21 w 74"/>
                  <a:gd name="T17" fmla="*/ 0 h 108"/>
                  <a:gd name="T18" fmla="*/ 46 w 74"/>
                  <a:gd name="T19" fmla="*/ 53 h 108"/>
                  <a:gd name="T20" fmla="*/ 57 w 74"/>
                  <a:gd name="T21" fmla="*/ 81 h 108"/>
                  <a:gd name="T22" fmla="*/ 58 w 74"/>
                  <a:gd name="T23" fmla="*/ 79 h 108"/>
                  <a:gd name="T24" fmla="*/ 57 w 74"/>
                  <a:gd name="T25" fmla="*/ 49 h 108"/>
                  <a:gd name="T26" fmla="*/ 55 w 74"/>
                  <a:gd name="T27" fmla="*/ 0 h 108"/>
                  <a:gd name="T28" fmla="*/ 73 w 74"/>
                  <a:gd name="T29" fmla="*/ 0 h 108"/>
                  <a:gd name="T30" fmla="*/ 73 w 74"/>
                  <a:gd name="T31" fmla="*/ 107 h 108"/>
                  <a:gd name="T32" fmla="*/ 54 w 74"/>
                  <a:gd name="T33"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08">
                    <a:moveTo>
                      <a:pt x="54" y="107"/>
                    </a:moveTo>
                    <a:lnTo>
                      <a:pt x="30" y="57"/>
                    </a:lnTo>
                    <a:cubicBezTo>
                      <a:pt x="23" y="45"/>
                      <a:pt x="18" y="31"/>
                      <a:pt x="17" y="25"/>
                    </a:cubicBezTo>
                    <a:lnTo>
                      <a:pt x="15" y="25"/>
                    </a:lnTo>
                    <a:cubicBezTo>
                      <a:pt x="17" y="35"/>
                      <a:pt x="17" y="46"/>
                      <a:pt x="17" y="56"/>
                    </a:cubicBezTo>
                    <a:lnTo>
                      <a:pt x="18" y="107"/>
                    </a:lnTo>
                    <a:lnTo>
                      <a:pt x="0" y="107"/>
                    </a:lnTo>
                    <a:lnTo>
                      <a:pt x="0" y="0"/>
                    </a:lnTo>
                    <a:lnTo>
                      <a:pt x="21" y="0"/>
                    </a:lnTo>
                    <a:lnTo>
                      <a:pt x="46" y="53"/>
                    </a:lnTo>
                    <a:cubicBezTo>
                      <a:pt x="51" y="63"/>
                      <a:pt x="55" y="75"/>
                      <a:pt x="57" y="81"/>
                    </a:cubicBezTo>
                    <a:lnTo>
                      <a:pt x="58" y="79"/>
                    </a:lnTo>
                    <a:cubicBezTo>
                      <a:pt x="57" y="74"/>
                      <a:pt x="57" y="59"/>
                      <a:pt x="57" y="49"/>
                    </a:cubicBezTo>
                    <a:lnTo>
                      <a:pt x="55" y="0"/>
                    </a:lnTo>
                    <a:lnTo>
                      <a:pt x="73" y="0"/>
                    </a:lnTo>
                    <a:lnTo>
                      <a:pt x="73" y="107"/>
                    </a:lnTo>
                    <a:lnTo>
                      <a:pt x="54" y="10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0" name="Freeform 58"/>
              <p:cNvSpPr>
                <a:spLocks noChangeArrowheads="1"/>
              </p:cNvSpPr>
              <p:nvPr/>
            </p:nvSpPr>
            <p:spPr bwMode="auto">
              <a:xfrm>
                <a:off x="2560638" y="4692650"/>
                <a:ext cx="23812" cy="30163"/>
              </a:xfrm>
              <a:custGeom>
                <a:avLst/>
                <a:gdLst>
                  <a:gd name="T0" fmla="*/ 19 w 68"/>
                  <a:gd name="T1" fmla="*/ 46 h 84"/>
                  <a:gd name="T2" fmla="*/ 19 w 68"/>
                  <a:gd name="T3" fmla="*/ 47 h 84"/>
                  <a:gd name="T4" fmla="*/ 39 w 68"/>
                  <a:gd name="T5" fmla="*/ 69 h 84"/>
                  <a:gd name="T6" fmla="*/ 58 w 68"/>
                  <a:gd name="T7" fmla="*/ 62 h 84"/>
                  <a:gd name="T8" fmla="*/ 65 w 68"/>
                  <a:gd name="T9" fmla="*/ 72 h 84"/>
                  <a:gd name="T10" fmla="*/ 36 w 68"/>
                  <a:gd name="T11" fmla="*/ 83 h 84"/>
                  <a:gd name="T12" fmla="*/ 0 w 68"/>
                  <a:gd name="T13" fmla="*/ 41 h 84"/>
                  <a:gd name="T14" fmla="*/ 10 w 68"/>
                  <a:gd name="T15" fmla="*/ 11 h 84"/>
                  <a:gd name="T16" fmla="*/ 35 w 68"/>
                  <a:gd name="T17" fmla="*/ 0 h 84"/>
                  <a:gd name="T18" fmla="*/ 55 w 68"/>
                  <a:gd name="T19" fmla="*/ 8 h 84"/>
                  <a:gd name="T20" fmla="*/ 67 w 68"/>
                  <a:gd name="T21" fmla="*/ 43 h 84"/>
                  <a:gd name="T22" fmla="*/ 67 w 68"/>
                  <a:gd name="T23" fmla="*/ 46 h 84"/>
                  <a:gd name="T24" fmla="*/ 19 w 68"/>
                  <a:gd name="T25" fmla="*/ 46 h 84"/>
                  <a:gd name="T26" fmla="*/ 35 w 68"/>
                  <a:gd name="T27" fmla="*/ 12 h 84"/>
                  <a:gd name="T28" fmla="*/ 19 w 68"/>
                  <a:gd name="T29" fmla="*/ 33 h 84"/>
                  <a:gd name="T30" fmla="*/ 48 w 68"/>
                  <a:gd name="T31" fmla="*/ 33 h 84"/>
                  <a:gd name="T32" fmla="*/ 35 w 68"/>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4">
                    <a:moveTo>
                      <a:pt x="19" y="46"/>
                    </a:moveTo>
                    <a:lnTo>
                      <a:pt x="19" y="47"/>
                    </a:lnTo>
                    <a:cubicBezTo>
                      <a:pt x="19" y="58"/>
                      <a:pt x="23" y="69"/>
                      <a:pt x="39" y="69"/>
                    </a:cubicBezTo>
                    <a:cubicBezTo>
                      <a:pt x="46" y="69"/>
                      <a:pt x="53" y="66"/>
                      <a:pt x="58" y="62"/>
                    </a:cubicBezTo>
                    <a:lnTo>
                      <a:pt x="65" y="72"/>
                    </a:lnTo>
                    <a:cubicBezTo>
                      <a:pt x="57" y="79"/>
                      <a:pt x="47" y="83"/>
                      <a:pt x="36" y="83"/>
                    </a:cubicBezTo>
                    <a:cubicBezTo>
                      <a:pt x="14" y="83"/>
                      <a:pt x="0" y="66"/>
                      <a:pt x="0" y="41"/>
                    </a:cubicBezTo>
                    <a:cubicBezTo>
                      <a:pt x="0" y="27"/>
                      <a:pt x="3" y="18"/>
                      <a:pt x="10" y="11"/>
                    </a:cubicBezTo>
                    <a:cubicBezTo>
                      <a:pt x="17" y="4"/>
                      <a:pt x="23" y="0"/>
                      <a:pt x="35" y="0"/>
                    </a:cubicBezTo>
                    <a:cubicBezTo>
                      <a:pt x="42" y="0"/>
                      <a:pt x="48" y="3"/>
                      <a:pt x="55" y="8"/>
                    </a:cubicBezTo>
                    <a:cubicBezTo>
                      <a:pt x="62" y="14"/>
                      <a:pt x="67" y="23"/>
                      <a:pt x="67" y="43"/>
                    </a:cubicBezTo>
                    <a:lnTo>
                      <a:pt x="67" y="46"/>
                    </a:lnTo>
                    <a:lnTo>
                      <a:pt x="19" y="46"/>
                    </a:lnTo>
                    <a:close/>
                    <a:moveTo>
                      <a:pt x="35" y="12"/>
                    </a:moveTo>
                    <a:cubicBezTo>
                      <a:pt x="25" y="12"/>
                      <a:pt x="19" y="21"/>
                      <a:pt x="19" y="33"/>
                    </a:cubicBezTo>
                    <a:lnTo>
                      <a:pt x="48" y="33"/>
                    </a:lnTo>
                    <a:cubicBezTo>
                      <a:pt x="48" y="21"/>
                      <a:pt x="43" y="12"/>
                      <a:pt x="35"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1" name="Freeform 59"/>
              <p:cNvSpPr>
                <a:spLocks noChangeArrowheads="1"/>
              </p:cNvSpPr>
              <p:nvPr/>
            </p:nvSpPr>
            <p:spPr bwMode="auto">
              <a:xfrm>
                <a:off x="2586038" y="4694238"/>
                <a:ext cx="38100" cy="30162"/>
              </a:xfrm>
              <a:custGeom>
                <a:avLst/>
                <a:gdLst>
                  <a:gd name="T0" fmla="*/ 84 w 107"/>
                  <a:gd name="T1" fmla="*/ 81 h 82"/>
                  <a:gd name="T2" fmla="*/ 68 w 107"/>
                  <a:gd name="T3" fmla="*/ 81 h 82"/>
                  <a:gd name="T4" fmla="*/ 59 w 107"/>
                  <a:gd name="T5" fmla="*/ 43 h 82"/>
                  <a:gd name="T6" fmla="*/ 53 w 107"/>
                  <a:gd name="T7" fmla="*/ 22 h 82"/>
                  <a:gd name="T8" fmla="*/ 53 w 107"/>
                  <a:gd name="T9" fmla="*/ 22 h 82"/>
                  <a:gd name="T10" fmla="*/ 48 w 107"/>
                  <a:gd name="T11" fmla="*/ 45 h 82"/>
                  <a:gd name="T12" fmla="*/ 38 w 107"/>
                  <a:gd name="T13" fmla="*/ 81 h 82"/>
                  <a:gd name="T14" fmla="*/ 23 w 107"/>
                  <a:gd name="T15" fmla="*/ 81 h 82"/>
                  <a:gd name="T16" fmla="*/ 0 w 107"/>
                  <a:gd name="T17" fmla="*/ 2 h 82"/>
                  <a:gd name="T18" fmla="*/ 17 w 107"/>
                  <a:gd name="T19" fmla="*/ 0 h 82"/>
                  <a:gd name="T20" fmla="*/ 27 w 107"/>
                  <a:gd name="T21" fmla="*/ 38 h 82"/>
                  <a:gd name="T22" fmla="*/ 31 w 107"/>
                  <a:gd name="T23" fmla="*/ 58 h 82"/>
                  <a:gd name="T24" fmla="*/ 31 w 107"/>
                  <a:gd name="T25" fmla="*/ 58 h 82"/>
                  <a:gd name="T26" fmla="*/ 35 w 107"/>
                  <a:gd name="T27" fmla="*/ 38 h 82"/>
                  <a:gd name="T28" fmla="*/ 45 w 107"/>
                  <a:gd name="T29" fmla="*/ 2 h 82"/>
                  <a:gd name="T30" fmla="*/ 63 w 107"/>
                  <a:gd name="T31" fmla="*/ 2 h 82"/>
                  <a:gd name="T32" fmla="*/ 71 w 107"/>
                  <a:gd name="T33" fmla="*/ 36 h 82"/>
                  <a:gd name="T34" fmla="*/ 77 w 107"/>
                  <a:gd name="T35" fmla="*/ 58 h 82"/>
                  <a:gd name="T36" fmla="*/ 77 w 107"/>
                  <a:gd name="T37" fmla="*/ 58 h 82"/>
                  <a:gd name="T38" fmla="*/ 81 w 107"/>
                  <a:gd name="T39" fmla="*/ 38 h 82"/>
                  <a:gd name="T40" fmla="*/ 88 w 107"/>
                  <a:gd name="T41" fmla="*/ 2 h 82"/>
                  <a:gd name="T42" fmla="*/ 106 w 107"/>
                  <a:gd name="T43" fmla="*/ 2 h 82"/>
                  <a:gd name="T44" fmla="*/ 84 w 107"/>
                  <a:gd name="T4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7" h="82">
                    <a:moveTo>
                      <a:pt x="84" y="81"/>
                    </a:moveTo>
                    <a:lnTo>
                      <a:pt x="68" y="81"/>
                    </a:lnTo>
                    <a:lnTo>
                      <a:pt x="59" y="43"/>
                    </a:lnTo>
                    <a:cubicBezTo>
                      <a:pt x="56" y="35"/>
                      <a:pt x="53" y="22"/>
                      <a:pt x="53" y="22"/>
                    </a:cubicBezTo>
                    <a:lnTo>
                      <a:pt x="53" y="22"/>
                    </a:lnTo>
                    <a:cubicBezTo>
                      <a:pt x="53" y="22"/>
                      <a:pt x="52" y="29"/>
                      <a:pt x="48" y="45"/>
                    </a:cubicBezTo>
                    <a:lnTo>
                      <a:pt x="38" y="81"/>
                    </a:lnTo>
                    <a:lnTo>
                      <a:pt x="23" y="81"/>
                    </a:lnTo>
                    <a:lnTo>
                      <a:pt x="0" y="2"/>
                    </a:lnTo>
                    <a:lnTo>
                      <a:pt x="17" y="0"/>
                    </a:lnTo>
                    <a:lnTo>
                      <a:pt x="27" y="38"/>
                    </a:lnTo>
                    <a:cubicBezTo>
                      <a:pt x="28" y="47"/>
                      <a:pt x="31" y="58"/>
                      <a:pt x="31" y="58"/>
                    </a:cubicBezTo>
                    <a:lnTo>
                      <a:pt x="31" y="58"/>
                    </a:lnTo>
                    <a:cubicBezTo>
                      <a:pt x="31" y="58"/>
                      <a:pt x="32" y="49"/>
                      <a:pt x="35" y="38"/>
                    </a:cubicBezTo>
                    <a:lnTo>
                      <a:pt x="45" y="2"/>
                    </a:lnTo>
                    <a:lnTo>
                      <a:pt x="63" y="2"/>
                    </a:lnTo>
                    <a:lnTo>
                      <a:pt x="71" y="36"/>
                    </a:lnTo>
                    <a:cubicBezTo>
                      <a:pt x="74" y="49"/>
                      <a:pt x="77" y="58"/>
                      <a:pt x="77" y="58"/>
                    </a:cubicBezTo>
                    <a:lnTo>
                      <a:pt x="77" y="58"/>
                    </a:lnTo>
                    <a:cubicBezTo>
                      <a:pt x="77" y="58"/>
                      <a:pt x="78" y="47"/>
                      <a:pt x="81" y="38"/>
                    </a:cubicBezTo>
                    <a:lnTo>
                      <a:pt x="88" y="2"/>
                    </a:lnTo>
                    <a:lnTo>
                      <a:pt x="106" y="2"/>
                    </a:lnTo>
                    <a:lnTo>
                      <a:pt x="84" y="8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2" name="Freeform 60"/>
              <p:cNvSpPr>
                <a:spLocks noChangeArrowheads="1"/>
              </p:cNvSpPr>
              <p:nvPr/>
            </p:nvSpPr>
            <p:spPr bwMode="auto">
              <a:xfrm>
                <a:off x="2641600" y="4683125"/>
                <a:ext cx="26988" cy="38100"/>
              </a:xfrm>
              <a:custGeom>
                <a:avLst/>
                <a:gdLst>
                  <a:gd name="T0" fmla="*/ 52 w 75"/>
                  <a:gd name="T1" fmla="*/ 107 h 108"/>
                  <a:gd name="T2" fmla="*/ 42 w 75"/>
                  <a:gd name="T3" fmla="*/ 91 h 108"/>
                  <a:gd name="T4" fmla="*/ 24 w 75"/>
                  <a:gd name="T5" fmla="*/ 64 h 108"/>
                  <a:gd name="T6" fmla="*/ 17 w 75"/>
                  <a:gd name="T7" fmla="*/ 61 h 108"/>
                  <a:gd name="T8" fmla="*/ 17 w 75"/>
                  <a:gd name="T9" fmla="*/ 107 h 108"/>
                  <a:gd name="T10" fmla="*/ 0 w 75"/>
                  <a:gd name="T11" fmla="*/ 107 h 108"/>
                  <a:gd name="T12" fmla="*/ 0 w 75"/>
                  <a:gd name="T13" fmla="*/ 0 h 108"/>
                  <a:gd name="T14" fmla="*/ 32 w 75"/>
                  <a:gd name="T15" fmla="*/ 0 h 108"/>
                  <a:gd name="T16" fmla="*/ 67 w 75"/>
                  <a:gd name="T17" fmla="*/ 31 h 108"/>
                  <a:gd name="T18" fmla="*/ 41 w 75"/>
                  <a:gd name="T19" fmla="*/ 60 h 108"/>
                  <a:gd name="T20" fmla="*/ 57 w 75"/>
                  <a:gd name="T21" fmla="*/ 82 h 108"/>
                  <a:gd name="T22" fmla="*/ 74 w 75"/>
                  <a:gd name="T23" fmla="*/ 107 h 108"/>
                  <a:gd name="T24" fmla="*/ 52 w 75"/>
                  <a:gd name="T25" fmla="*/ 107 h 108"/>
                  <a:gd name="T26" fmla="*/ 27 w 75"/>
                  <a:gd name="T27" fmla="*/ 14 h 108"/>
                  <a:gd name="T28" fmla="*/ 17 w 75"/>
                  <a:gd name="T29" fmla="*/ 14 h 108"/>
                  <a:gd name="T30" fmla="*/ 17 w 75"/>
                  <a:gd name="T31" fmla="*/ 49 h 108"/>
                  <a:gd name="T32" fmla="*/ 27 w 75"/>
                  <a:gd name="T33" fmla="*/ 49 h 108"/>
                  <a:gd name="T34" fmla="*/ 43 w 75"/>
                  <a:gd name="T35" fmla="*/ 43 h 108"/>
                  <a:gd name="T36" fmla="*/ 49 w 75"/>
                  <a:gd name="T37" fmla="*/ 31 h 108"/>
                  <a:gd name="T38" fmla="*/ 27 w 75"/>
                  <a:gd name="T39"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08">
                    <a:moveTo>
                      <a:pt x="52" y="107"/>
                    </a:moveTo>
                    <a:lnTo>
                      <a:pt x="42" y="91"/>
                    </a:lnTo>
                    <a:cubicBezTo>
                      <a:pt x="35" y="78"/>
                      <a:pt x="31" y="70"/>
                      <a:pt x="24" y="64"/>
                    </a:cubicBezTo>
                    <a:cubicBezTo>
                      <a:pt x="23" y="63"/>
                      <a:pt x="21" y="61"/>
                      <a:pt x="17" y="61"/>
                    </a:cubicBezTo>
                    <a:lnTo>
                      <a:pt x="17" y="107"/>
                    </a:lnTo>
                    <a:lnTo>
                      <a:pt x="0" y="107"/>
                    </a:lnTo>
                    <a:lnTo>
                      <a:pt x="0" y="0"/>
                    </a:lnTo>
                    <a:lnTo>
                      <a:pt x="32" y="0"/>
                    </a:lnTo>
                    <a:cubicBezTo>
                      <a:pt x="57" y="0"/>
                      <a:pt x="67" y="14"/>
                      <a:pt x="67" y="31"/>
                    </a:cubicBezTo>
                    <a:cubicBezTo>
                      <a:pt x="67" y="46"/>
                      <a:pt x="57" y="60"/>
                      <a:pt x="41" y="60"/>
                    </a:cubicBezTo>
                    <a:cubicBezTo>
                      <a:pt x="45" y="63"/>
                      <a:pt x="52" y="73"/>
                      <a:pt x="57" y="82"/>
                    </a:cubicBezTo>
                    <a:lnTo>
                      <a:pt x="74" y="107"/>
                    </a:lnTo>
                    <a:lnTo>
                      <a:pt x="52" y="107"/>
                    </a:lnTo>
                    <a:close/>
                    <a:moveTo>
                      <a:pt x="27" y="14"/>
                    </a:moveTo>
                    <a:lnTo>
                      <a:pt x="17" y="14"/>
                    </a:lnTo>
                    <a:lnTo>
                      <a:pt x="17" y="49"/>
                    </a:lnTo>
                    <a:lnTo>
                      <a:pt x="27" y="49"/>
                    </a:lnTo>
                    <a:cubicBezTo>
                      <a:pt x="36" y="49"/>
                      <a:pt x="41" y="48"/>
                      <a:pt x="43" y="43"/>
                    </a:cubicBezTo>
                    <a:cubicBezTo>
                      <a:pt x="48" y="41"/>
                      <a:pt x="49" y="36"/>
                      <a:pt x="49" y="31"/>
                    </a:cubicBezTo>
                    <a:cubicBezTo>
                      <a:pt x="49" y="20"/>
                      <a:pt x="43" y="14"/>
                      <a:pt x="27"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3" name="Freeform 61"/>
              <p:cNvSpPr>
                <a:spLocks noChangeArrowheads="1"/>
              </p:cNvSpPr>
              <p:nvPr/>
            </p:nvSpPr>
            <p:spPr bwMode="auto">
              <a:xfrm>
                <a:off x="2670175" y="4692650"/>
                <a:ext cx="23813" cy="30163"/>
              </a:xfrm>
              <a:custGeom>
                <a:avLst/>
                <a:gdLst>
                  <a:gd name="T0" fmla="*/ 20 w 66"/>
                  <a:gd name="T1" fmla="*/ 46 h 84"/>
                  <a:gd name="T2" fmla="*/ 20 w 66"/>
                  <a:gd name="T3" fmla="*/ 47 h 84"/>
                  <a:gd name="T4" fmla="*/ 39 w 66"/>
                  <a:gd name="T5" fmla="*/ 69 h 84"/>
                  <a:gd name="T6" fmla="*/ 58 w 66"/>
                  <a:gd name="T7" fmla="*/ 62 h 84"/>
                  <a:gd name="T8" fmla="*/ 65 w 66"/>
                  <a:gd name="T9" fmla="*/ 72 h 84"/>
                  <a:gd name="T10" fmla="*/ 36 w 66"/>
                  <a:gd name="T11" fmla="*/ 83 h 84"/>
                  <a:gd name="T12" fmla="*/ 0 w 66"/>
                  <a:gd name="T13" fmla="*/ 41 h 84"/>
                  <a:gd name="T14" fmla="*/ 10 w 66"/>
                  <a:gd name="T15" fmla="*/ 11 h 84"/>
                  <a:gd name="T16" fmla="*/ 33 w 66"/>
                  <a:gd name="T17" fmla="*/ 0 h 84"/>
                  <a:gd name="T18" fmla="*/ 56 w 66"/>
                  <a:gd name="T19" fmla="*/ 8 h 84"/>
                  <a:gd name="T20" fmla="*/ 65 w 66"/>
                  <a:gd name="T21" fmla="*/ 43 h 84"/>
                  <a:gd name="T22" fmla="*/ 65 w 66"/>
                  <a:gd name="T23" fmla="*/ 46 h 84"/>
                  <a:gd name="T24" fmla="*/ 20 w 66"/>
                  <a:gd name="T25" fmla="*/ 46 h 84"/>
                  <a:gd name="T26" fmla="*/ 33 w 66"/>
                  <a:gd name="T27" fmla="*/ 12 h 84"/>
                  <a:gd name="T28" fmla="*/ 20 w 66"/>
                  <a:gd name="T29" fmla="*/ 33 h 84"/>
                  <a:gd name="T30" fmla="*/ 49 w 66"/>
                  <a:gd name="T31" fmla="*/ 33 h 84"/>
                  <a:gd name="T32" fmla="*/ 33 w 66"/>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4">
                    <a:moveTo>
                      <a:pt x="20" y="46"/>
                    </a:moveTo>
                    <a:lnTo>
                      <a:pt x="20" y="47"/>
                    </a:lnTo>
                    <a:cubicBezTo>
                      <a:pt x="20" y="58"/>
                      <a:pt x="22" y="69"/>
                      <a:pt x="39" y="69"/>
                    </a:cubicBezTo>
                    <a:cubicBezTo>
                      <a:pt x="46" y="69"/>
                      <a:pt x="51" y="66"/>
                      <a:pt x="58" y="62"/>
                    </a:cubicBezTo>
                    <a:lnTo>
                      <a:pt x="65" y="72"/>
                    </a:lnTo>
                    <a:cubicBezTo>
                      <a:pt x="57" y="79"/>
                      <a:pt x="47" y="83"/>
                      <a:pt x="36" y="83"/>
                    </a:cubicBezTo>
                    <a:cubicBezTo>
                      <a:pt x="14" y="83"/>
                      <a:pt x="0" y="66"/>
                      <a:pt x="0" y="41"/>
                    </a:cubicBezTo>
                    <a:cubicBezTo>
                      <a:pt x="0" y="27"/>
                      <a:pt x="3" y="18"/>
                      <a:pt x="10" y="11"/>
                    </a:cubicBezTo>
                    <a:cubicBezTo>
                      <a:pt x="17" y="4"/>
                      <a:pt x="24" y="0"/>
                      <a:pt x="33" y="0"/>
                    </a:cubicBezTo>
                    <a:cubicBezTo>
                      <a:pt x="42" y="0"/>
                      <a:pt x="49" y="3"/>
                      <a:pt x="56" y="8"/>
                    </a:cubicBezTo>
                    <a:cubicBezTo>
                      <a:pt x="63" y="14"/>
                      <a:pt x="65" y="23"/>
                      <a:pt x="65" y="43"/>
                    </a:cubicBezTo>
                    <a:lnTo>
                      <a:pt x="65" y="46"/>
                    </a:lnTo>
                    <a:lnTo>
                      <a:pt x="20" y="46"/>
                    </a:lnTo>
                    <a:close/>
                    <a:moveTo>
                      <a:pt x="33" y="12"/>
                    </a:moveTo>
                    <a:cubicBezTo>
                      <a:pt x="24" y="12"/>
                      <a:pt x="20" y="21"/>
                      <a:pt x="20" y="33"/>
                    </a:cubicBezTo>
                    <a:lnTo>
                      <a:pt x="49" y="33"/>
                    </a:lnTo>
                    <a:cubicBezTo>
                      <a:pt x="49" y="21"/>
                      <a:pt x="43"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4" name="Freeform 62"/>
              <p:cNvSpPr>
                <a:spLocks noChangeArrowheads="1"/>
              </p:cNvSpPr>
              <p:nvPr/>
            </p:nvSpPr>
            <p:spPr bwMode="auto">
              <a:xfrm>
                <a:off x="2698750" y="4681538"/>
                <a:ext cx="11113" cy="42862"/>
              </a:xfrm>
              <a:custGeom>
                <a:avLst/>
                <a:gdLst>
                  <a:gd name="T0" fmla="*/ 20 w 30"/>
                  <a:gd name="T1" fmla="*/ 117 h 118"/>
                  <a:gd name="T2" fmla="*/ 2 w 30"/>
                  <a:gd name="T3" fmla="*/ 93 h 118"/>
                  <a:gd name="T4" fmla="*/ 2 w 30"/>
                  <a:gd name="T5" fmla="*/ 27 h 118"/>
                  <a:gd name="T6" fmla="*/ 0 w 30"/>
                  <a:gd name="T7" fmla="*/ 3 h 118"/>
                  <a:gd name="T8" fmla="*/ 18 w 30"/>
                  <a:gd name="T9" fmla="*/ 0 h 118"/>
                  <a:gd name="T10" fmla="*/ 20 w 30"/>
                  <a:gd name="T11" fmla="*/ 21 h 118"/>
                  <a:gd name="T12" fmla="*/ 20 w 30"/>
                  <a:gd name="T13" fmla="*/ 88 h 118"/>
                  <a:gd name="T14" fmla="*/ 21 w 30"/>
                  <a:gd name="T15" fmla="*/ 103 h 118"/>
                  <a:gd name="T16" fmla="*/ 27 w 30"/>
                  <a:gd name="T17" fmla="*/ 104 h 118"/>
                  <a:gd name="T18" fmla="*/ 29 w 30"/>
                  <a:gd name="T19" fmla="*/ 114 h 118"/>
                  <a:gd name="T20" fmla="*/ 20 w 30"/>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18">
                    <a:moveTo>
                      <a:pt x="20" y="117"/>
                    </a:moveTo>
                    <a:cubicBezTo>
                      <a:pt x="2" y="117"/>
                      <a:pt x="2" y="100"/>
                      <a:pt x="2" y="93"/>
                    </a:cubicBezTo>
                    <a:lnTo>
                      <a:pt x="2" y="27"/>
                    </a:lnTo>
                    <a:cubicBezTo>
                      <a:pt x="2" y="16"/>
                      <a:pt x="2" y="10"/>
                      <a:pt x="0" y="3"/>
                    </a:cubicBezTo>
                    <a:lnTo>
                      <a:pt x="18" y="0"/>
                    </a:lnTo>
                    <a:cubicBezTo>
                      <a:pt x="20" y="5"/>
                      <a:pt x="20" y="12"/>
                      <a:pt x="20" y="21"/>
                    </a:cubicBezTo>
                    <a:lnTo>
                      <a:pt x="20" y="88"/>
                    </a:lnTo>
                    <a:cubicBezTo>
                      <a:pt x="20" y="99"/>
                      <a:pt x="20" y="100"/>
                      <a:pt x="21" y="103"/>
                    </a:cubicBezTo>
                    <a:cubicBezTo>
                      <a:pt x="22" y="104"/>
                      <a:pt x="24" y="104"/>
                      <a:pt x="27" y="104"/>
                    </a:cubicBezTo>
                    <a:lnTo>
                      <a:pt x="29" y="114"/>
                    </a:lnTo>
                    <a:cubicBezTo>
                      <a:pt x="27" y="116"/>
                      <a:pt x="22" y="117"/>
                      <a:pt x="20"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5" name="Freeform 63"/>
              <p:cNvSpPr>
                <a:spLocks noChangeArrowheads="1"/>
              </p:cNvSpPr>
              <p:nvPr/>
            </p:nvSpPr>
            <p:spPr bwMode="auto">
              <a:xfrm>
                <a:off x="2711450" y="4681538"/>
                <a:ext cx="7938" cy="41275"/>
              </a:xfrm>
              <a:custGeom>
                <a:avLst/>
                <a:gdLst>
                  <a:gd name="T0" fmla="*/ 11 w 23"/>
                  <a:gd name="T1" fmla="*/ 22 h 113"/>
                  <a:gd name="T2" fmla="*/ 0 w 23"/>
                  <a:gd name="T3" fmla="*/ 11 h 113"/>
                  <a:gd name="T4" fmla="*/ 11 w 23"/>
                  <a:gd name="T5" fmla="*/ 0 h 113"/>
                  <a:gd name="T6" fmla="*/ 22 w 23"/>
                  <a:gd name="T7" fmla="*/ 11 h 113"/>
                  <a:gd name="T8" fmla="*/ 11 w 23"/>
                  <a:gd name="T9" fmla="*/ 22 h 113"/>
                  <a:gd name="T10" fmla="*/ 2 w 23"/>
                  <a:gd name="T11" fmla="*/ 112 h 113"/>
                  <a:gd name="T12" fmla="*/ 2 w 23"/>
                  <a:gd name="T13" fmla="*/ 35 h 113"/>
                  <a:gd name="T14" fmla="*/ 19 w 23"/>
                  <a:gd name="T15" fmla="*/ 32 h 113"/>
                  <a:gd name="T16" fmla="*/ 19 w 23"/>
                  <a:gd name="T17" fmla="*/ 112 h 113"/>
                  <a:gd name="T18" fmla="*/ 2 w 23"/>
                  <a:gd name="T19"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3">
                    <a:moveTo>
                      <a:pt x="11" y="22"/>
                    </a:moveTo>
                    <a:cubicBezTo>
                      <a:pt x="4" y="22"/>
                      <a:pt x="0" y="16"/>
                      <a:pt x="0" y="11"/>
                    </a:cubicBezTo>
                    <a:cubicBezTo>
                      <a:pt x="0" y="4"/>
                      <a:pt x="5" y="0"/>
                      <a:pt x="11" y="0"/>
                    </a:cubicBezTo>
                    <a:cubicBezTo>
                      <a:pt x="18" y="0"/>
                      <a:pt x="22" y="4"/>
                      <a:pt x="22" y="11"/>
                    </a:cubicBezTo>
                    <a:cubicBezTo>
                      <a:pt x="22" y="16"/>
                      <a:pt x="18" y="22"/>
                      <a:pt x="11" y="22"/>
                    </a:cubicBezTo>
                    <a:close/>
                    <a:moveTo>
                      <a:pt x="2" y="112"/>
                    </a:moveTo>
                    <a:lnTo>
                      <a:pt x="2" y="35"/>
                    </a:lnTo>
                    <a:lnTo>
                      <a:pt x="19" y="32"/>
                    </a:lnTo>
                    <a:lnTo>
                      <a:pt x="19" y="112"/>
                    </a:lnTo>
                    <a:lnTo>
                      <a:pt x="2" y="112"/>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6" name="Freeform 64"/>
              <p:cNvSpPr>
                <a:spLocks noChangeArrowheads="1"/>
              </p:cNvSpPr>
              <p:nvPr/>
            </p:nvSpPr>
            <p:spPr bwMode="auto">
              <a:xfrm>
                <a:off x="2724150" y="4692650"/>
                <a:ext cx="22225" cy="30163"/>
              </a:xfrm>
              <a:custGeom>
                <a:avLst/>
                <a:gdLst>
                  <a:gd name="T0" fmla="*/ 35 w 61"/>
                  <a:gd name="T1" fmla="*/ 83 h 84"/>
                  <a:gd name="T2" fmla="*/ 0 w 61"/>
                  <a:gd name="T3" fmla="*/ 43 h 84"/>
                  <a:gd name="T4" fmla="*/ 36 w 61"/>
                  <a:gd name="T5" fmla="*/ 0 h 84"/>
                  <a:gd name="T6" fmla="*/ 57 w 61"/>
                  <a:gd name="T7" fmla="*/ 8 h 84"/>
                  <a:gd name="T8" fmla="*/ 49 w 61"/>
                  <a:gd name="T9" fmla="*/ 19 h 84"/>
                  <a:gd name="T10" fmla="*/ 36 w 61"/>
                  <a:gd name="T11" fmla="*/ 14 h 84"/>
                  <a:gd name="T12" fmla="*/ 24 w 61"/>
                  <a:gd name="T13" fmla="*/ 22 h 84"/>
                  <a:gd name="T14" fmla="*/ 20 w 61"/>
                  <a:gd name="T15" fmla="*/ 44 h 84"/>
                  <a:gd name="T16" fmla="*/ 25 w 61"/>
                  <a:gd name="T17" fmla="*/ 65 h 84"/>
                  <a:gd name="T18" fmla="*/ 36 w 61"/>
                  <a:gd name="T19" fmla="*/ 69 h 84"/>
                  <a:gd name="T20" fmla="*/ 52 w 61"/>
                  <a:gd name="T21" fmla="*/ 62 h 84"/>
                  <a:gd name="T22" fmla="*/ 60 w 61"/>
                  <a:gd name="T23" fmla="*/ 72 h 84"/>
                  <a:gd name="T24" fmla="*/ 35 w 61"/>
                  <a:gd name="T2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84">
                    <a:moveTo>
                      <a:pt x="35" y="83"/>
                    </a:moveTo>
                    <a:cubicBezTo>
                      <a:pt x="13" y="83"/>
                      <a:pt x="0" y="68"/>
                      <a:pt x="0" y="43"/>
                    </a:cubicBezTo>
                    <a:cubicBezTo>
                      <a:pt x="0" y="14"/>
                      <a:pt x="18" y="0"/>
                      <a:pt x="36" y="0"/>
                    </a:cubicBezTo>
                    <a:cubicBezTo>
                      <a:pt x="45" y="0"/>
                      <a:pt x="50" y="3"/>
                      <a:pt x="57" y="8"/>
                    </a:cubicBezTo>
                    <a:lnTo>
                      <a:pt x="49" y="19"/>
                    </a:lnTo>
                    <a:cubicBezTo>
                      <a:pt x="45" y="15"/>
                      <a:pt x="41" y="14"/>
                      <a:pt x="36" y="14"/>
                    </a:cubicBezTo>
                    <a:cubicBezTo>
                      <a:pt x="31" y="14"/>
                      <a:pt x="25" y="16"/>
                      <a:pt x="24" y="22"/>
                    </a:cubicBezTo>
                    <a:cubicBezTo>
                      <a:pt x="21" y="26"/>
                      <a:pt x="20" y="34"/>
                      <a:pt x="20" y="44"/>
                    </a:cubicBezTo>
                    <a:cubicBezTo>
                      <a:pt x="20" y="54"/>
                      <a:pt x="21" y="61"/>
                      <a:pt x="25" y="65"/>
                    </a:cubicBezTo>
                    <a:cubicBezTo>
                      <a:pt x="28" y="68"/>
                      <a:pt x="31" y="69"/>
                      <a:pt x="36" y="69"/>
                    </a:cubicBezTo>
                    <a:cubicBezTo>
                      <a:pt x="41" y="69"/>
                      <a:pt x="46" y="66"/>
                      <a:pt x="52" y="62"/>
                    </a:cubicBezTo>
                    <a:lnTo>
                      <a:pt x="60" y="72"/>
                    </a:lnTo>
                    <a:cubicBezTo>
                      <a:pt x="53" y="79"/>
                      <a:pt x="45" y="83"/>
                      <a:pt x="35" y="8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7" name="Freeform 65"/>
              <p:cNvSpPr>
                <a:spLocks noChangeArrowheads="1"/>
              </p:cNvSpPr>
              <p:nvPr/>
            </p:nvSpPr>
            <p:spPr bwMode="auto">
              <a:xfrm>
                <a:off x="2746375" y="4714875"/>
                <a:ext cx="7938" cy="9525"/>
              </a:xfrm>
              <a:custGeom>
                <a:avLst/>
                <a:gdLst>
                  <a:gd name="T0" fmla="*/ 11 w 24"/>
                  <a:gd name="T1" fmla="*/ 24 h 25"/>
                  <a:gd name="T2" fmla="*/ 0 w 24"/>
                  <a:gd name="T3" fmla="*/ 11 h 25"/>
                  <a:gd name="T4" fmla="*/ 11 w 24"/>
                  <a:gd name="T5" fmla="*/ 0 h 25"/>
                  <a:gd name="T6" fmla="*/ 23 w 24"/>
                  <a:gd name="T7" fmla="*/ 11 h 25"/>
                  <a:gd name="T8" fmla="*/ 11 w 24"/>
                  <a:gd name="T9" fmla="*/ 24 h 25"/>
                  <a:gd name="T10" fmla="*/ 11 w 24"/>
                  <a:gd name="T11" fmla="*/ 3 h 25"/>
                  <a:gd name="T12" fmla="*/ 3 w 24"/>
                  <a:gd name="T13" fmla="*/ 11 h 25"/>
                  <a:gd name="T14" fmla="*/ 11 w 24"/>
                  <a:gd name="T15" fmla="*/ 21 h 25"/>
                  <a:gd name="T16" fmla="*/ 21 w 24"/>
                  <a:gd name="T17" fmla="*/ 11 h 25"/>
                  <a:gd name="T18" fmla="*/ 11 w 24"/>
                  <a:gd name="T19" fmla="*/ 3 h 25"/>
                  <a:gd name="T20" fmla="*/ 12 w 24"/>
                  <a:gd name="T21" fmla="*/ 16 h 25"/>
                  <a:gd name="T22" fmla="*/ 11 w 24"/>
                  <a:gd name="T23" fmla="*/ 13 h 25"/>
                  <a:gd name="T24" fmla="*/ 9 w 24"/>
                  <a:gd name="T25" fmla="*/ 13 h 25"/>
                  <a:gd name="T26" fmla="*/ 9 w 24"/>
                  <a:gd name="T27" fmla="*/ 18 h 25"/>
                  <a:gd name="T28" fmla="*/ 7 w 24"/>
                  <a:gd name="T29" fmla="*/ 18 h 25"/>
                  <a:gd name="T30" fmla="*/ 7 w 24"/>
                  <a:gd name="T31" fmla="*/ 5 h 25"/>
                  <a:gd name="T32" fmla="*/ 12 w 24"/>
                  <a:gd name="T33" fmla="*/ 5 h 25"/>
                  <a:gd name="T34" fmla="*/ 16 w 24"/>
                  <a:gd name="T35" fmla="*/ 9 h 25"/>
                  <a:gd name="T36" fmla="*/ 14 w 24"/>
                  <a:gd name="T37" fmla="*/ 13 h 25"/>
                  <a:gd name="T38" fmla="*/ 14 w 24"/>
                  <a:gd name="T39" fmla="*/ 13 h 25"/>
                  <a:gd name="T40" fmla="*/ 16 w 24"/>
                  <a:gd name="T41" fmla="*/ 18 h 25"/>
                  <a:gd name="T42" fmla="*/ 14 w 24"/>
                  <a:gd name="T43" fmla="*/ 18 h 25"/>
                  <a:gd name="T44" fmla="*/ 12 w 24"/>
                  <a:gd name="T45" fmla="*/ 16 h 25"/>
                  <a:gd name="T46" fmla="*/ 12 w 24"/>
                  <a:gd name="T47" fmla="*/ 7 h 25"/>
                  <a:gd name="T48" fmla="*/ 11 w 24"/>
                  <a:gd name="T49" fmla="*/ 7 h 25"/>
                  <a:gd name="T50" fmla="*/ 9 w 24"/>
                  <a:gd name="T51" fmla="*/ 7 h 25"/>
                  <a:gd name="T52" fmla="*/ 9 w 24"/>
                  <a:gd name="T53" fmla="*/ 11 h 25"/>
                  <a:gd name="T54" fmla="*/ 11 w 24"/>
                  <a:gd name="T55" fmla="*/ 11 h 25"/>
                  <a:gd name="T56" fmla="*/ 12 w 24"/>
                  <a:gd name="T57" fmla="*/ 10 h 25"/>
                  <a:gd name="T58" fmla="*/ 14 w 24"/>
                  <a:gd name="T59" fmla="*/ 9 h 25"/>
                  <a:gd name="T60" fmla="*/ 12 w 24"/>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25">
                    <a:moveTo>
                      <a:pt x="11" y="24"/>
                    </a:moveTo>
                    <a:cubicBezTo>
                      <a:pt x="5" y="24"/>
                      <a:pt x="0" y="18"/>
                      <a:pt x="0" y="11"/>
                    </a:cubicBezTo>
                    <a:cubicBezTo>
                      <a:pt x="0" y="6"/>
                      <a:pt x="5" y="0"/>
                      <a:pt x="11" y="0"/>
                    </a:cubicBezTo>
                    <a:cubicBezTo>
                      <a:pt x="17" y="0"/>
                      <a:pt x="23" y="6"/>
                      <a:pt x="23" y="11"/>
                    </a:cubicBezTo>
                    <a:cubicBezTo>
                      <a:pt x="23" y="18"/>
                      <a:pt x="17" y="24"/>
                      <a:pt x="11" y="24"/>
                    </a:cubicBezTo>
                    <a:close/>
                    <a:moveTo>
                      <a:pt x="11" y="3"/>
                    </a:moveTo>
                    <a:cubicBezTo>
                      <a:pt x="6" y="3"/>
                      <a:pt x="3" y="6"/>
                      <a:pt x="3" y="11"/>
                    </a:cubicBezTo>
                    <a:cubicBezTo>
                      <a:pt x="3" y="17"/>
                      <a:pt x="7" y="21"/>
                      <a:pt x="11" y="21"/>
                    </a:cubicBezTo>
                    <a:cubicBezTo>
                      <a:pt x="16" y="21"/>
                      <a:pt x="21" y="17"/>
                      <a:pt x="21" y="11"/>
                    </a:cubicBezTo>
                    <a:cubicBezTo>
                      <a:pt x="21" y="6"/>
                      <a:pt x="16" y="3"/>
                      <a:pt x="11" y="3"/>
                    </a:cubicBezTo>
                    <a:close/>
                    <a:moveTo>
                      <a:pt x="12" y="16"/>
                    </a:moveTo>
                    <a:cubicBezTo>
                      <a:pt x="11" y="14"/>
                      <a:pt x="11" y="13"/>
                      <a:pt x="11" y="13"/>
                    </a:cubicBezTo>
                    <a:cubicBezTo>
                      <a:pt x="9" y="13"/>
                      <a:pt x="9" y="13"/>
                      <a:pt x="9" y="13"/>
                    </a:cubicBezTo>
                    <a:lnTo>
                      <a:pt x="9" y="18"/>
                    </a:lnTo>
                    <a:lnTo>
                      <a:pt x="7" y="18"/>
                    </a:lnTo>
                    <a:lnTo>
                      <a:pt x="7" y="5"/>
                    </a:lnTo>
                    <a:lnTo>
                      <a:pt x="12" y="5"/>
                    </a:lnTo>
                    <a:cubicBezTo>
                      <a:pt x="15" y="5"/>
                      <a:pt x="16" y="7"/>
                      <a:pt x="16" y="9"/>
                    </a:cubicBezTo>
                    <a:cubicBezTo>
                      <a:pt x="16" y="11"/>
                      <a:pt x="15" y="13"/>
                      <a:pt x="14" y="13"/>
                    </a:cubicBezTo>
                    <a:lnTo>
                      <a:pt x="14" y="13"/>
                    </a:lnTo>
                    <a:cubicBezTo>
                      <a:pt x="14" y="14"/>
                      <a:pt x="16" y="18"/>
                      <a:pt x="16" y="18"/>
                    </a:cubicBezTo>
                    <a:lnTo>
                      <a:pt x="14" y="18"/>
                    </a:lnTo>
                    <a:cubicBezTo>
                      <a:pt x="14" y="17"/>
                      <a:pt x="12" y="17"/>
                      <a:pt x="12" y="16"/>
                    </a:cubicBezTo>
                    <a:close/>
                    <a:moveTo>
                      <a:pt x="12" y="7"/>
                    </a:moveTo>
                    <a:lnTo>
                      <a:pt x="11" y="7"/>
                    </a:lnTo>
                    <a:lnTo>
                      <a:pt x="9" y="7"/>
                    </a:lnTo>
                    <a:lnTo>
                      <a:pt x="9" y="11"/>
                    </a:lnTo>
                    <a:lnTo>
                      <a:pt x="11" y="11"/>
                    </a:lnTo>
                    <a:cubicBezTo>
                      <a:pt x="12" y="11"/>
                      <a:pt x="12" y="10"/>
                      <a:pt x="12" y="10"/>
                    </a:cubicBezTo>
                    <a:cubicBezTo>
                      <a:pt x="14" y="10"/>
                      <a:pt x="14" y="10"/>
                      <a:pt x="14" y="9"/>
                    </a:cubicBezTo>
                    <a:lnTo>
                      <a:pt x="12" y="7"/>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7" name="Group 416"/>
            <p:cNvGrpSpPr/>
            <p:nvPr/>
          </p:nvGrpSpPr>
          <p:grpSpPr>
            <a:xfrm>
              <a:off x="6115636" y="3678924"/>
              <a:ext cx="376879" cy="119533"/>
              <a:chOff x="6691313" y="4683125"/>
              <a:chExt cx="425450" cy="134938"/>
            </a:xfrm>
          </p:grpSpPr>
          <p:sp>
            <p:nvSpPr>
              <p:cNvPr id="1011" name="Freeform 66"/>
              <p:cNvSpPr>
                <a:spLocks noChangeArrowheads="1"/>
              </p:cNvSpPr>
              <p:nvPr/>
            </p:nvSpPr>
            <p:spPr bwMode="auto">
              <a:xfrm>
                <a:off x="6691313" y="4735513"/>
                <a:ext cx="80962" cy="80962"/>
              </a:xfrm>
              <a:custGeom>
                <a:avLst/>
                <a:gdLst>
                  <a:gd name="T0" fmla="*/ 0 w 227"/>
                  <a:gd name="T1" fmla="*/ 0 h 226"/>
                  <a:gd name="T2" fmla="*/ 54 w 227"/>
                  <a:gd name="T3" fmla="*/ 0 h 226"/>
                  <a:gd name="T4" fmla="*/ 113 w 227"/>
                  <a:gd name="T5" fmla="*/ 96 h 226"/>
                  <a:gd name="T6" fmla="*/ 172 w 227"/>
                  <a:gd name="T7" fmla="*/ 0 h 226"/>
                  <a:gd name="T8" fmla="*/ 226 w 227"/>
                  <a:gd name="T9" fmla="*/ 0 h 226"/>
                  <a:gd name="T10" fmla="*/ 226 w 227"/>
                  <a:gd name="T11" fmla="*/ 225 h 226"/>
                  <a:gd name="T12" fmla="*/ 176 w 227"/>
                  <a:gd name="T13" fmla="*/ 225 h 226"/>
                  <a:gd name="T14" fmla="*/ 176 w 227"/>
                  <a:gd name="T15" fmla="*/ 78 h 226"/>
                  <a:gd name="T16" fmla="*/ 113 w 227"/>
                  <a:gd name="T17" fmla="*/ 175 h 226"/>
                  <a:gd name="T18" fmla="*/ 112 w 227"/>
                  <a:gd name="T19" fmla="*/ 175 h 226"/>
                  <a:gd name="T20" fmla="*/ 48 w 227"/>
                  <a:gd name="T21" fmla="*/ 79 h 226"/>
                  <a:gd name="T22" fmla="*/ 48 w 227"/>
                  <a:gd name="T23" fmla="*/ 225 h 226"/>
                  <a:gd name="T24" fmla="*/ 0 w 227"/>
                  <a:gd name="T25" fmla="*/ 225 h 226"/>
                  <a:gd name="T26" fmla="*/ 0 w 227"/>
                  <a:gd name="T2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226">
                    <a:moveTo>
                      <a:pt x="0" y="0"/>
                    </a:moveTo>
                    <a:lnTo>
                      <a:pt x="54" y="0"/>
                    </a:lnTo>
                    <a:lnTo>
                      <a:pt x="113" y="96"/>
                    </a:lnTo>
                    <a:lnTo>
                      <a:pt x="172" y="0"/>
                    </a:lnTo>
                    <a:lnTo>
                      <a:pt x="226" y="0"/>
                    </a:lnTo>
                    <a:lnTo>
                      <a:pt x="226" y="225"/>
                    </a:lnTo>
                    <a:lnTo>
                      <a:pt x="176" y="225"/>
                    </a:lnTo>
                    <a:lnTo>
                      <a:pt x="176" y="78"/>
                    </a:lnTo>
                    <a:lnTo>
                      <a:pt x="113" y="175"/>
                    </a:lnTo>
                    <a:lnTo>
                      <a:pt x="112" y="175"/>
                    </a:lnTo>
                    <a:lnTo>
                      <a:pt x="48" y="79"/>
                    </a:lnTo>
                    <a:lnTo>
                      <a:pt x="48" y="225"/>
                    </a:lnTo>
                    <a:lnTo>
                      <a:pt x="0" y="225"/>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2" name="Freeform 67"/>
              <p:cNvSpPr>
                <a:spLocks noChangeArrowheads="1"/>
              </p:cNvSpPr>
              <p:nvPr/>
            </p:nvSpPr>
            <p:spPr bwMode="auto">
              <a:xfrm>
                <a:off x="6783388" y="4733925"/>
                <a:ext cx="85725" cy="84138"/>
              </a:xfrm>
              <a:custGeom>
                <a:avLst/>
                <a:gdLst>
                  <a:gd name="T0" fmla="*/ 0 w 239"/>
                  <a:gd name="T1" fmla="*/ 118 h 234"/>
                  <a:gd name="T2" fmla="*/ 0 w 239"/>
                  <a:gd name="T3" fmla="*/ 116 h 234"/>
                  <a:gd name="T4" fmla="*/ 119 w 239"/>
                  <a:gd name="T5" fmla="*/ 0 h 234"/>
                  <a:gd name="T6" fmla="*/ 238 w 239"/>
                  <a:gd name="T7" fmla="*/ 116 h 234"/>
                  <a:gd name="T8" fmla="*/ 238 w 239"/>
                  <a:gd name="T9" fmla="*/ 116 h 234"/>
                  <a:gd name="T10" fmla="*/ 119 w 239"/>
                  <a:gd name="T11" fmla="*/ 233 h 234"/>
                  <a:gd name="T12" fmla="*/ 0 w 239"/>
                  <a:gd name="T13" fmla="*/ 118 h 234"/>
                  <a:gd name="T14" fmla="*/ 187 w 239"/>
                  <a:gd name="T15" fmla="*/ 118 h 234"/>
                  <a:gd name="T16" fmla="*/ 187 w 239"/>
                  <a:gd name="T17" fmla="*/ 116 h 234"/>
                  <a:gd name="T18" fmla="*/ 119 w 239"/>
                  <a:gd name="T19" fmla="*/ 46 h 234"/>
                  <a:gd name="T20" fmla="*/ 51 w 239"/>
                  <a:gd name="T21" fmla="*/ 116 h 234"/>
                  <a:gd name="T22" fmla="*/ 51 w 239"/>
                  <a:gd name="T23" fmla="*/ 116 h 234"/>
                  <a:gd name="T24" fmla="*/ 119 w 239"/>
                  <a:gd name="T25" fmla="*/ 187 h 234"/>
                  <a:gd name="T26" fmla="*/ 187 w 239"/>
                  <a:gd name="T27" fmla="*/ 11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34">
                    <a:moveTo>
                      <a:pt x="0" y="118"/>
                    </a:moveTo>
                    <a:lnTo>
                      <a:pt x="0" y="116"/>
                    </a:lnTo>
                    <a:cubicBezTo>
                      <a:pt x="0" y="52"/>
                      <a:pt x="50" y="0"/>
                      <a:pt x="119" y="0"/>
                    </a:cubicBezTo>
                    <a:cubicBezTo>
                      <a:pt x="188" y="0"/>
                      <a:pt x="238" y="52"/>
                      <a:pt x="238" y="116"/>
                    </a:cubicBezTo>
                    <a:lnTo>
                      <a:pt x="238" y="116"/>
                    </a:lnTo>
                    <a:cubicBezTo>
                      <a:pt x="238" y="180"/>
                      <a:pt x="188" y="233"/>
                      <a:pt x="119" y="233"/>
                    </a:cubicBezTo>
                    <a:cubicBezTo>
                      <a:pt x="50" y="233"/>
                      <a:pt x="0" y="181"/>
                      <a:pt x="0" y="118"/>
                    </a:cubicBezTo>
                    <a:close/>
                    <a:moveTo>
                      <a:pt x="187" y="118"/>
                    </a:moveTo>
                    <a:lnTo>
                      <a:pt x="187" y="116"/>
                    </a:lnTo>
                    <a:cubicBezTo>
                      <a:pt x="187" y="77"/>
                      <a:pt x="158" y="46"/>
                      <a:pt x="119" y="46"/>
                    </a:cubicBezTo>
                    <a:cubicBezTo>
                      <a:pt x="79" y="46"/>
                      <a:pt x="51" y="77"/>
                      <a:pt x="51" y="116"/>
                    </a:cubicBezTo>
                    <a:lnTo>
                      <a:pt x="51" y="116"/>
                    </a:lnTo>
                    <a:cubicBezTo>
                      <a:pt x="51" y="155"/>
                      <a:pt x="79" y="187"/>
                      <a:pt x="119" y="187"/>
                    </a:cubicBezTo>
                    <a:cubicBezTo>
                      <a:pt x="159" y="187"/>
                      <a:pt x="187" y="155"/>
                      <a:pt x="187" y="11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3" name="Freeform 68"/>
              <p:cNvSpPr>
                <a:spLocks noChangeArrowheads="1"/>
              </p:cNvSpPr>
              <p:nvPr/>
            </p:nvSpPr>
            <p:spPr bwMode="auto">
              <a:xfrm>
                <a:off x="6878638" y="4735513"/>
                <a:ext cx="69850" cy="80962"/>
              </a:xfrm>
              <a:custGeom>
                <a:avLst/>
                <a:gdLst>
                  <a:gd name="T0" fmla="*/ 104 w 192"/>
                  <a:gd name="T1" fmla="*/ 0 h 226"/>
                  <a:gd name="T2" fmla="*/ 164 w 192"/>
                  <a:gd name="T3" fmla="*/ 19 h 226"/>
                  <a:gd name="T4" fmla="*/ 179 w 192"/>
                  <a:gd name="T5" fmla="*/ 58 h 226"/>
                  <a:gd name="T6" fmla="*/ 179 w 192"/>
                  <a:gd name="T7" fmla="*/ 58 h 226"/>
                  <a:gd name="T8" fmla="*/ 148 w 192"/>
                  <a:gd name="T9" fmla="*/ 107 h 226"/>
                  <a:gd name="T10" fmla="*/ 191 w 192"/>
                  <a:gd name="T11" fmla="*/ 162 h 226"/>
                  <a:gd name="T12" fmla="*/ 191 w 192"/>
                  <a:gd name="T13" fmla="*/ 164 h 226"/>
                  <a:gd name="T14" fmla="*/ 107 w 192"/>
                  <a:gd name="T15" fmla="*/ 225 h 226"/>
                  <a:gd name="T16" fmla="*/ 0 w 192"/>
                  <a:gd name="T17" fmla="*/ 225 h 226"/>
                  <a:gd name="T18" fmla="*/ 0 w 192"/>
                  <a:gd name="T19" fmla="*/ 0 h 226"/>
                  <a:gd name="T20" fmla="*/ 104 w 192"/>
                  <a:gd name="T21" fmla="*/ 0 h 226"/>
                  <a:gd name="T22" fmla="*/ 129 w 192"/>
                  <a:gd name="T23" fmla="*/ 66 h 226"/>
                  <a:gd name="T24" fmla="*/ 97 w 192"/>
                  <a:gd name="T25" fmla="*/ 43 h 226"/>
                  <a:gd name="T26" fmla="*/ 48 w 192"/>
                  <a:gd name="T27" fmla="*/ 43 h 226"/>
                  <a:gd name="T28" fmla="*/ 48 w 192"/>
                  <a:gd name="T29" fmla="*/ 91 h 226"/>
                  <a:gd name="T30" fmla="*/ 94 w 192"/>
                  <a:gd name="T31" fmla="*/ 91 h 226"/>
                  <a:gd name="T32" fmla="*/ 129 w 192"/>
                  <a:gd name="T33" fmla="*/ 68 h 226"/>
                  <a:gd name="T34" fmla="*/ 129 w 192"/>
                  <a:gd name="T35" fmla="*/ 66 h 226"/>
                  <a:gd name="T36" fmla="*/ 105 w 192"/>
                  <a:gd name="T37" fmla="*/ 132 h 226"/>
                  <a:gd name="T38" fmla="*/ 48 w 192"/>
                  <a:gd name="T39" fmla="*/ 132 h 226"/>
                  <a:gd name="T40" fmla="*/ 48 w 192"/>
                  <a:gd name="T41" fmla="*/ 182 h 226"/>
                  <a:gd name="T42" fmla="*/ 107 w 192"/>
                  <a:gd name="T43" fmla="*/ 182 h 226"/>
                  <a:gd name="T44" fmla="*/ 141 w 192"/>
                  <a:gd name="T45" fmla="*/ 157 h 226"/>
                  <a:gd name="T46" fmla="*/ 141 w 192"/>
                  <a:gd name="T47" fmla="*/ 157 h 226"/>
                  <a:gd name="T48" fmla="*/ 105 w 192"/>
                  <a:gd name="T49" fmla="*/ 13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26">
                    <a:moveTo>
                      <a:pt x="104" y="0"/>
                    </a:moveTo>
                    <a:cubicBezTo>
                      <a:pt x="130" y="0"/>
                      <a:pt x="150" y="6"/>
                      <a:pt x="164" y="19"/>
                    </a:cubicBezTo>
                    <a:cubicBezTo>
                      <a:pt x="174" y="30"/>
                      <a:pt x="179" y="43"/>
                      <a:pt x="179" y="58"/>
                    </a:cubicBezTo>
                    <a:lnTo>
                      <a:pt x="179" y="58"/>
                    </a:lnTo>
                    <a:cubicBezTo>
                      <a:pt x="179" y="85"/>
                      <a:pt x="165" y="98"/>
                      <a:pt x="148" y="107"/>
                    </a:cubicBezTo>
                    <a:cubicBezTo>
                      <a:pt x="175" y="118"/>
                      <a:pt x="191" y="132"/>
                      <a:pt x="191" y="162"/>
                    </a:cubicBezTo>
                    <a:lnTo>
                      <a:pt x="191" y="164"/>
                    </a:lnTo>
                    <a:cubicBezTo>
                      <a:pt x="191" y="204"/>
                      <a:pt x="158" y="225"/>
                      <a:pt x="107" y="225"/>
                    </a:cubicBezTo>
                    <a:lnTo>
                      <a:pt x="0" y="225"/>
                    </a:lnTo>
                    <a:lnTo>
                      <a:pt x="0" y="0"/>
                    </a:lnTo>
                    <a:lnTo>
                      <a:pt x="104" y="0"/>
                    </a:lnTo>
                    <a:close/>
                    <a:moveTo>
                      <a:pt x="129" y="66"/>
                    </a:moveTo>
                    <a:cubicBezTo>
                      <a:pt x="129" y="51"/>
                      <a:pt x="118" y="43"/>
                      <a:pt x="97" y="43"/>
                    </a:cubicBezTo>
                    <a:lnTo>
                      <a:pt x="48" y="43"/>
                    </a:lnTo>
                    <a:lnTo>
                      <a:pt x="48" y="91"/>
                    </a:lnTo>
                    <a:lnTo>
                      <a:pt x="94" y="91"/>
                    </a:lnTo>
                    <a:cubicBezTo>
                      <a:pt x="115" y="91"/>
                      <a:pt x="129" y="85"/>
                      <a:pt x="129" y="68"/>
                    </a:cubicBezTo>
                    <a:lnTo>
                      <a:pt x="129" y="66"/>
                    </a:lnTo>
                    <a:close/>
                    <a:moveTo>
                      <a:pt x="105" y="132"/>
                    </a:moveTo>
                    <a:lnTo>
                      <a:pt x="48" y="132"/>
                    </a:lnTo>
                    <a:lnTo>
                      <a:pt x="48" y="182"/>
                    </a:lnTo>
                    <a:lnTo>
                      <a:pt x="107" y="182"/>
                    </a:lnTo>
                    <a:cubicBezTo>
                      <a:pt x="129" y="182"/>
                      <a:pt x="141" y="173"/>
                      <a:pt x="141" y="157"/>
                    </a:cubicBezTo>
                    <a:lnTo>
                      <a:pt x="141" y="157"/>
                    </a:lnTo>
                    <a:cubicBezTo>
                      <a:pt x="141" y="141"/>
                      <a:pt x="130" y="132"/>
                      <a:pt x="105" y="13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4" name="Freeform 69"/>
              <p:cNvSpPr>
                <a:spLocks noChangeArrowheads="1"/>
              </p:cNvSpPr>
              <p:nvPr/>
            </p:nvSpPr>
            <p:spPr bwMode="auto">
              <a:xfrm>
                <a:off x="6958013" y="4735513"/>
                <a:ext cx="19050" cy="80962"/>
              </a:xfrm>
              <a:custGeom>
                <a:avLst/>
                <a:gdLst>
                  <a:gd name="T0" fmla="*/ 0 w 51"/>
                  <a:gd name="T1" fmla="*/ 0 h 226"/>
                  <a:gd name="T2" fmla="*/ 50 w 51"/>
                  <a:gd name="T3" fmla="*/ 0 h 226"/>
                  <a:gd name="T4" fmla="*/ 50 w 51"/>
                  <a:gd name="T5" fmla="*/ 225 h 226"/>
                  <a:gd name="T6" fmla="*/ 0 w 51"/>
                  <a:gd name="T7" fmla="*/ 225 h 226"/>
                  <a:gd name="T8" fmla="*/ 0 w 51"/>
                  <a:gd name="T9" fmla="*/ 0 h 226"/>
                </a:gdLst>
                <a:ahLst/>
                <a:cxnLst>
                  <a:cxn ang="0">
                    <a:pos x="T0" y="T1"/>
                  </a:cxn>
                  <a:cxn ang="0">
                    <a:pos x="T2" y="T3"/>
                  </a:cxn>
                  <a:cxn ang="0">
                    <a:pos x="T4" y="T5"/>
                  </a:cxn>
                  <a:cxn ang="0">
                    <a:pos x="T6" y="T7"/>
                  </a:cxn>
                  <a:cxn ang="0">
                    <a:pos x="T8" y="T9"/>
                  </a:cxn>
                </a:cxnLst>
                <a:rect l="0" t="0" r="r" b="b"/>
                <a:pathLst>
                  <a:path w="51" h="226">
                    <a:moveTo>
                      <a:pt x="0" y="0"/>
                    </a:moveTo>
                    <a:lnTo>
                      <a:pt x="50" y="0"/>
                    </a:lnTo>
                    <a:lnTo>
                      <a:pt x="50" y="225"/>
                    </a:lnTo>
                    <a:lnTo>
                      <a:pt x="0" y="225"/>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5" name="Freeform 70"/>
              <p:cNvSpPr>
                <a:spLocks noChangeArrowheads="1"/>
              </p:cNvSpPr>
              <p:nvPr/>
            </p:nvSpPr>
            <p:spPr bwMode="auto">
              <a:xfrm>
                <a:off x="6989763" y="4735513"/>
                <a:ext cx="58737" cy="80962"/>
              </a:xfrm>
              <a:custGeom>
                <a:avLst/>
                <a:gdLst>
                  <a:gd name="T0" fmla="*/ 50 w 162"/>
                  <a:gd name="T1" fmla="*/ 0 h 226"/>
                  <a:gd name="T2" fmla="*/ 50 w 162"/>
                  <a:gd name="T3" fmla="*/ 180 h 226"/>
                  <a:gd name="T4" fmla="*/ 161 w 162"/>
                  <a:gd name="T5" fmla="*/ 180 h 226"/>
                  <a:gd name="T6" fmla="*/ 161 w 162"/>
                  <a:gd name="T7" fmla="*/ 225 h 226"/>
                  <a:gd name="T8" fmla="*/ 0 w 162"/>
                  <a:gd name="T9" fmla="*/ 225 h 226"/>
                  <a:gd name="T10" fmla="*/ 0 w 162"/>
                  <a:gd name="T11" fmla="*/ 0 h 226"/>
                  <a:gd name="T12" fmla="*/ 50 w 16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62" h="226">
                    <a:moveTo>
                      <a:pt x="50" y="0"/>
                    </a:moveTo>
                    <a:lnTo>
                      <a:pt x="50" y="180"/>
                    </a:lnTo>
                    <a:lnTo>
                      <a:pt x="161" y="180"/>
                    </a:lnTo>
                    <a:lnTo>
                      <a:pt x="161" y="225"/>
                    </a:lnTo>
                    <a:lnTo>
                      <a:pt x="0" y="225"/>
                    </a:lnTo>
                    <a:lnTo>
                      <a:pt x="0" y="0"/>
                    </a:lnTo>
                    <a:lnTo>
                      <a:pt x="5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6" name="Freeform 71"/>
              <p:cNvSpPr>
                <a:spLocks noChangeArrowheads="1"/>
              </p:cNvSpPr>
              <p:nvPr/>
            </p:nvSpPr>
            <p:spPr bwMode="auto">
              <a:xfrm>
                <a:off x="7054850" y="4735513"/>
                <a:ext cx="61913" cy="80962"/>
              </a:xfrm>
              <a:custGeom>
                <a:avLst/>
                <a:gdLst>
                  <a:gd name="T0" fmla="*/ 0 w 172"/>
                  <a:gd name="T1" fmla="*/ 0 h 226"/>
                  <a:gd name="T2" fmla="*/ 169 w 172"/>
                  <a:gd name="T3" fmla="*/ 0 h 226"/>
                  <a:gd name="T4" fmla="*/ 169 w 172"/>
                  <a:gd name="T5" fmla="*/ 44 h 226"/>
                  <a:gd name="T6" fmla="*/ 49 w 172"/>
                  <a:gd name="T7" fmla="*/ 44 h 226"/>
                  <a:gd name="T8" fmla="*/ 49 w 172"/>
                  <a:gd name="T9" fmla="*/ 90 h 226"/>
                  <a:gd name="T10" fmla="*/ 154 w 172"/>
                  <a:gd name="T11" fmla="*/ 90 h 226"/>
                  <a:gd name="T12" fmla="*/ 154 w 172"/>
                  <a:gd name="T13" fmla="*/ 133 h 226"/>
                  <a:gd name="T14" fmla="*/ 49 w 172"/>
                  <a:gd name="T15" fmla="*/ 133 h 226"/>
                  <a:gd name="T16" fmla="*/ 49 w 172"/>
                  <a:gd name="T17" fmla="*/ 180 h 226"/>
                  <a:gd name="T18" fmla="*/ 171 w 172"/>
                  <a:gd name="T19" fmla="*/ 180 h 226"/>
                  <a:gd name="T20" fmla="*/ 171 w 172"/>
                  <a:gd name="T21" fmla="*/ 225 h 226"/>
                  <a:gd name="T22" fmla="*/ 0 w 172"/>
                  <a:gd name="T23" fmla="*/ 225 h 226"/>
                  <a:gd name="T24" fmla="*/ 0 w 172"/>
                  <a:gd name="T2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226">
                    <a:moveTo>
                      <a:pt x="0" y="0"/>
                    </a:moveTo>
                    <a:lnTo>
                      <a:pt x="169" y="0"/>
                    </a:lnTo>
                    <a:lnTo>
                      <a:pt x="169" y="44"/>
                    </a:lnTo>
                    <a:lnTo>
                      <a:pt x="49" y="44"/>
                    </a:lnTo>
                    <a:lnTo>
                      <a:pt x="49" y="90"/>
                    </a:lnTo>
                    <a:lnTo>
                      <a:pt x="154" y="90"/>
                    </a:lnTo>
                    <a:lnTo>
                      <a:pt x="154" y="133"/>
                    </a:lnTo>
                    <a:lnTo>
                      <a:pt x="49" y="133"/>
                    </a:lnTo>
                    <a:lnTo>
                      <a:pt x="49" y="180"/>
                    </a:lnTo>
                    <a:lnTo>
                      <a:pt x="171" y="180"/>
                    </a:lnTo>
                    <a:lnTo>
                      <a:pt x="171" y="225"/>
                    </a:lnTo>
                    <a:lnTo>
                      <a:pt x="0" y="225"/>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7" name="Freeform 72"/>
              <p:cNvSpPr>
                <a:spLocks noChangeArrowheads="1"/>
              </p:cNvSpPr>
              <p:nvPr/>
            </p:nvSpPr>
            <p:spPr bwMode="auto">
              <a:xfrm>
                <a:off x="6691313" y="4686300"/>
                <a:ext cx="26987" cy="39688"/>
              </a:xfrm>
              <a:custGeom>
                <a:avLst/>
                <a:gdLst>
                  <a:gd name="T0" fmla="*/ 56 w 75"/>
                  <a:gd name="T1" fmla="*/ 108 h 109"/>
                  <a:gd name="T2" fmla="*/ 31 w 75"/>
                  <a:gd name="T3" fmla="*/ 57 h 109"/>
                  <a:gd name="T4" fmla="*/ 17 w 75"/>
                  <a:gd name="T5" fmla="*/ 25 h 109"/>
                  <a:gd name="T6" fmla="*/ 17 w 75"/>
                  <a:gd name="T7" fmla="*/ 26 h 109"/>
                  <a:gd name="T8" fmla="*/ 18 w 75"/>
                  <a:gd name="T9" fmla="*/ 55 h 109"/>
                  <a:gd name="T10" fmla="*/ 18 w 75"/>
                  <a:gd name="T11" fmla="*/ 108 h 109"/>
                  <a:gd name="T12" fmla="*/ 0 w 75"/>
                  <a:gd name="T13" fmla="*/ 108 h 109"/>
                  <a:gd name="T14" fmla="*/ 0 w 75"/>
                  <a:gd name="T15" fmla="*/ 0 h 109"/>
                  <a:gd name="T16" fmla="*/ 21 w 75"/>
                  <a:gd name="T17" fmla="*/ 0 h 109"/>
                  <a:gd name="T18" fmla="*/ 47 w 75"/>
                  <a:gd name="T19" fmla="*/ 53 h 109"/>
                  <a:gd name="T20" fmla="*/ 59 w 75"/>
                  <a:gd name="T21" fmla="*/ 80 h 109"/>
                  <a:gd name="T22" fmla="*/ 59 w 75"/>
                  <a:gd name="T23" fmla="*/ 80 h 109"/>
                  <a:gd name="T24" fmla="*/ 57 w 75"/>
                  <a:gd name="T25" fmla="*/ 50 h 109"/>
                  <a:gd name="T26" fmla="*/ 57 w 75"/>
                  <a:gd name="T27" fmla="*/ 0 h 109"/>
                  <a:gd name="T28" fmla="*/ 74 w 75"/>
                  <a:gd name="T29" fmla="*/ 0 h 109"/>
                  <a:gd name="T30" fmla="*/ 74 w 75"/>
                  <a:gd name="T31" fmla="*/ 108 h 109"/>
                  <a:gd name="T32" fmla="*/ 56 w 75"/>
                  <a:gd name="T3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09">
                    <a:moveTo>
                      <a:pt x="56" y="108"/>
                    </a:moveTo>
                    <a:lnTo>
                      <a:pt x="31" y="57"/>
                    </a:lnTo>
                    <a:cubicBezTo>
                      <a:pt x="25" y="46"/>
                      <a:pt x="20" y="32"/>
                      <a:pt x="17" y="25"/>
                    </a:cubicBezTo>
                    <a:lnTo>
                      <a:pt x="17" y="26"/>
                    </a:lnTo>
                    <a:cubicBezTo>
                      <a:pt x="17" y="35"/>
                      <a:pt x="18" y="47"/>
                      <a:pt x="18" y="55"/>
                    </a:cubicBezTo>
                    <a:lnTo>
                      <a:pt x="18" y="108"/>
                    </a:lnTo>
                    <a:lnTo>
                      <a:pt x="0" y="108"/>
                    </a:lnTo>
                    <a:lnTo>
                      <a:pt x="0" y="0"/>
                    </a:lnTo>
                    <a:lnTo>
                      <a:pt x="21" y="0"/>
                    </a:lnTo>
                    <a:lnTo>
                      <a:pt x="47" y="53"/>
                    </a:lnTo>
                    <a:cubicBezTo>
                      <a:pt x="53" y="62"/>
                      <a:pt x="57" y="76"/>
                      <a:pt x="59" y="80"/>
                    </a:cubicBezTo>
                    <a:lnTo>
                      <a:pt x="59" y="80"/>
                    </a:lnTo>
                    <a:cubicBezTo>
                      <a:pt x="59" y="75"/>
                      <a:pt x="57" y="60"/>
                      <a:pt x="57" y="50"/>
                    </a:cubicBezTo>
                    <a:lnTo>
                      <a:pt x="57" y="0"/>
                    </a:lnTo>
                    <a:lnTo>
                      <a:pt x="74" y="0"/>
                    </a:lnTo>
                    <a:lnTo>
                      <a:pt x="74" y="108"/>
                    </a:lnTo>
                    <a:lnTo>
                      <a:pt x="56" y="1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8" name="Freeform 73"/>
              <p:cNvSpPr>
                <a:spLocks noChangeArrowheads="1"/>
              </p:cNvSpPr>
              <p:nvPr/>
            </p:nvSpPr>
            <p:spPr bwMode="auto">
              <a:xfrm>
                <a:off x="6723063" y="4695825"/>
                <a:ext cx="23812" cy="30163"/>
              </a:xfrm>
              <a:custGeom>
                <a:avLst/>
                <a:gdLst>
                  <a:gd name="T0" fmla="*/ 18 w 66"/>
                  <a:gd name="T1" fmla="*/ 45 h 83"/>
                  <a:gd name="T2" fmla="*/ 18 w 66"/>
                  <a:gd name="T3" fmla="*/ 47 h 83"/>
                  <a:gd name="T4" fmla="*/ 37 w 66"/>
                  <a:gd name="T5" fmla="*/ 69 h 83"/>
                  <a:gd name="T6" fmla="*/ 57 w 66"/>
                  <a:gd name="T7" fmla="*/ 61 h 83"/>
                  <a:gd name="T8" fmla="*/ 64 w 66"/>
                  <a:gd name="T9" fmla="*/ 72 h 83"/>
                  <a:gd name="T10" fmla="*/ 36 w 66"/>
                  <a:gd name="T11" fmla="*/ 82 h 83"/>
                  <a:gd name="T12" fmla="*/ 0 w 66"/>
                  <a:gd name="T13" fmla="*/ 41 h 83"/>
                  <a:gd name="T14" fmla="*/ 9 w 66"/>
                  <a:gd name="T15" fmla="*/ 9 h 83"/>
                  <a:gd name="T16" fmla="*/ 33 w 66"/>
                  <a:gd name="T17" fmla="*/ 0 h 83"/>
                  <a:gd name="T18" fmla="*/ 55 w 66"/>
                  <a:gd name="T19" fmla="*/ 8 h 83"/>
                  <a:gd name="T20" fmla="*/ 65 w 66"/>
                  <a:gd name="T21" fmla="*/ 41 h 83"/>
                  <a:gd name="T22" fmla="*/ 65 w 66"/>
                  <a:gd name="T23" fmla="*/ 45 h 83"/>
                  <a:gd name="T24" fmla="*/ 18 w 66"/>
                  <a:gd name="T25" fmla="*/ 45 h 83"/>
                  <a:gd name="T26" fmla="*/ 33 w 66"/>
                  <a:gd name="T27" fmla="*/ 12 h 83"/>
                  <a:gd name="T28" fmla="*/ 18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5"/>
                    </a:moveTo>
                    <a:lnTo>
                      <a:pt x="18" y="47"/>
                    </a:lnTo>
                    <a:cubicBezTo>
                      <a:pt x="18" y="58"/>
                      <a:pt x="22" y="69"/>
                      <a:pt x="37" y="69"/>
                    </a:cubicBezTo>
                    <a:cubicBezTo>
                      <a:pt x="45" y="69"/>
                      <a:pt x="51" y="66"/>
                      <a:pt x="57" y="61"/>
                    </a:cubicBezTo>
                    <a:lnTo>
                      <a:pt x="64" y="72"/>
                    </a:lnTo>
                    <a:cubicBezTo>
                      <a:pt x="55" y="79"/>
                      <a:pt x="45" y="82"/>
                      <a:pt x="36" y="82"/>
                    </a:cubicBezTo>
                    <a:cubicBezTo>
                      <a:pt x="14" y="82"/>
                      <a:pt x="0" y="66"/>
                      <a:pt x="0" y="41"/>
                    </a:cubicBezTo>
                    <a:cubicBezTo>
                      <a:pt x="0" y="27"/>
                      <a:pt x="2" y="18"/>
                      <a:pt x="9" y="9"/>
                    </a:cubicBezTo>
                    <a:cubicBezTo>
                      <a:pt x="15" y="2"/>
                      <a:pt x="23" y="0"/>
                      <a:pt x="33" y="0"/>
                    </a:cubicBezTo>
                    <a:cubicBezTo>
                      <a:pt x="41" y="0"/>
                      <a:pt x="48" y="1"/>
                      <a:pt x="55" y="8"/>
                    </a:cubicBezTo>
                    <a:cubicBezTo>
                      <a:pt x="62" y="14"/>
                      <a:pt x="65" y="23"/>
                      <a:pt x="65" y="41"/>
                    </a:cubicBezTo>
                    <a:lnTo>
                      <a:pt x="65" y="45"/>
                    </a:lnTo>
                    <a:lnTo>
                      <a:pt x="18" y="45"/>
                    </a:lnTo>
                    <a:close/>
                    <a:moveTo>
                      <a:pt x="33" y="12"/>
                    </a:moveTo>
                    <a:cubicBezTo>
                      <a:pt x="23" y="12"/>
                      <a:pt x="18" y="20"/>
                      <a:pt x="18" y="33"/>
                    </a:cubicBezTo>
                    <a:lnTo>
                      <a:pt x="47" y="33"/>
                    </a:lnTo>
                    <a:cubicBezTo>
                      <a:pt x="47" y="20"/>
                      <a:pt x="41"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9" name="Freeform 74"/>
              <p:cNvSpPr>
                <a:spLocks noChangeArrowheads="1"/>
              </p:cNvSpPr>
              <p:nvPr/>
            </p:nvSpPr>
            <p:spPr bwMode="auto">
              <a:xfrm>
                <a:off x="6748463" y="4695825"/>
                <a:ext cx="38100" cy="28575"/>
              </a:xfrm>
              <a:custGeom>
                <a:avLst/>
                <a:gdLst>
                  <a:gd name="T0" fmla="*/ 83 w 107"/>
                  <a:gd name="T1" fmla="*/ 80 h 81"/>
                  <a:gd name="T2" fmla="*/ 67 w 107"/>
                  <a:gd name="T3" fmla="*/ 80 h 81"/>
                  <a:gd name="T4" fmla="*/ 57 w 107"/>
                  <a:gd name="T5" fmla="*/ 44 h 81"/>
                  <a:gd name="T6" fmla="*/ 53 w 107"/>
                  <a:gd name="T7" fmla="*/ 23 h 81"/>
                  <a:gd name="T8" fmla="*/ 52 w 107"/>
                  <a:gd name="T9" fmla="*/ 23 h 81"/>
                  <a:gd name="T10" fmla="*/ 47 w 107"/>
                  <a:gd name="T11" fmla="*/ 45 h 81"/>
                  <a:gd name="T12" fmla="*/ 38 w 107"/>
                  <a:gd name="T13" fmla="*/ 80 h 81"/>
                  <a:gd name="T14" fmla="*/ 21 w 107"/>
                  <a:gd name="T15" fmla="*/ 80 h 81"/>
                  <a:gd name="T16" fmla="*/ 0 w 107"/>
                  <a:gd name="T17" fmla="*/ 2 h 81"/>
                  <a:gd name="T18" fmla="*/ 17 w 107"/>
                  <a:gd name="T19" fmla="*/ 0 h 81"/>
                  <a:gd name="T20" fmla="*/ 25 w 107"/>
                  <a:gd name="T21" fmla="*/ 39 h 81"/>
                  <a:gd name="T22" fmla="*/ 29 w 107"/>
                  <a:gd name="T23" fmla="*/ 59 h 81"/>
                  <a:gd name="T24" fmla="*/ 29 w 107"/>
                  <a:gd name="T25" fmla="*/ 59 h 81"/>
                  <a:gd name="T26" fmla="*/ 35 w 107"/>
                  <a:gd name="T27" fmla="*/ 37 h 81"/>
                  <a:gd name="T28" fmla="*/ 45 w 107"/>
                  <a:gd name="T29" fmla="*/ 1 h 81"/>
                  <a:gd name="T30" fmla="*/ 61 w 107"/>
                  <a:gd name="T31" fmla="*/ 1 h 81"/>
                  <a:gd name="T32" fmla="*/ 70 w 107"/>
                  <a:gd name="T33" fmla="*/ 37 h 81"/>
                  <a:gd name="T34" fmla="*/ 75 w 107"/>
                  <a:gd name="T35" fmla="*/ 59 h 81"/>
                  <a:gd name="T36" fmla="*/ 75 w 107"/>
                  <a:gd name="T37" fmla="*/ 59 h 81"/>
                  <a:gd name="T38" fmla="*/ 79 w 107"/>
                  <a:gd name="T39" fmla="*/ 39 h 81"/>
                  <a:gd name="T40" fmla="*/ 88 w 107"/>
                  <a:gd name="T41" fmla="*/ 1 h 81"/>
                  <a:gd name="T42" fmla="*/ 106 w 107"/>
                  <a:gd name="T43" fmla="*/ 1 h 81"/>
                  <a:gd name="T44" fmla="*/ 83 w 107"/>
                  <a:gd name="T45"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7" h="81">
                    <a:moveTo>
                      <a:pt x="83" y="80"/>
                    </a:moveTo>
                    <a:lnTo>
                      <a:pt x="67" y="80"/>
                    </a:lnTo>
                    <a:lnTo>
                      <a:pt x="57" y="44"/>
                    </a:lnTo>
                    <a:cubicBezTo>
                      <a:pt x="54" y="34"/>
                      <a:pt x="53" y="23"/>
                      <a:pt x="53" y="23"/>
                    </a:cubicBezTo>
                    <a:lnTo>
                      <a:pt x="52" y="23"/>
                    </a:lnTo>
                    <a:cubicBezTo>
                      <a:pt x="52" y="23"/>
                      <a:pt x="50" y="30"/>
                      <a:pt x="47" y="45"/>
                    </a:cubicBezTo>
                    <a:lnTo>
                      <a:pt x="38" y="80"/>
                    </a:lnTo>
                    <a:lnTo>
                      <a:pt x="21" y="80"/>
                    </a:lnTo>
                    <a:lnTo>
                      <a:pt x="0" y="2"/>
                    </a:lnTo>
                    <a:lnTo>
                      <a:pt x="17" y="0"/>
                    </a:lnTo>
                    <a:lnTo>
                      <a:pt x="25" y="39"/>
                    </a:lnTo>
                    <a:cubicBezTo>
                      <a:pt x="28" y="48"/>
                      <a:pt x="29" y="59"/>
                      <a:pt x="29" y="59"/>
                    </a:cubicBezTo>
                    <a:lnTo>
                      <a:pt x="29" y="59"/>
                    </a:lnTo>
                    <a:cubicBezTo>
                      <a:pt x="29" y="59"/>
                      <a:pt x="31" y="48"/>
                      <a:pt x="35" y="37"/>
                    </a:cubicBezTo>
                    <a:lnTo>
                      <a:pt x="45" y="1"/>
                    </a:lnTo>
                    <a:lnTo>
                      <a:pt x="61" y="1"/>
                    </a:lnTo>
                    <a:lnTo>
                      <a:pt x="70" y="37"/>
                    </a:lnTo>
                    <a:cubicBezTo>
                      <a:pt x="74" y="50"/>
                      <a:pt x="75" y="59"/>
                      <a:pt x="75" y="59"/>
                    </a:cubicBezTo>
                    <a:lnTo>
                      <a:pt x="75" y="59"/>
                    </a:lnTo>
                    <a:cubicBezTo>
                      <a:pt x="75" y="59"/>
                      <a:pt x="78" y="47"/>
                      <a:pt x="79" y="39"/>
                    </a:cubicBezTo>
                    <a:lnTo>
                      <a:pt x="88" y="1"/>
                    </a:lnTo>
                    <a:lnTo>
                      <a:pt x="106" y="1"/>
                    </a:lnTo>
                    <a:lnTo>
                      <a:pt x="83" y="8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0" name="Freeform 75"/>
              <p:cNvSpPr>
                <a:spLocks noChangeArrowheads="1"/>
              </p:cNvSpPr>
              <p:nvPr/>
            </p:nvSpPr>
            <p:spPr bwMode="auto">
              <a:xfrm>
                <a:off x="6804025" y="4686300"/>
                <a:ext cx="26988" cy="39688"/>
              </a:xfrm>
              <a:custGeom>
                <a:avLst/>
                <a:gdLst>
                  <a:gd name="T0" fmla="*/ 53 w 74"/>
                  <a:gd name="T1" fmla="*/ 108 h 109"/>
                  <a:gd name="T2" fmla="*/ 43 w 74"/>
                  <a:gd name="T3" fmla="*/ 91 h 109"/>
                  <a:gd name="T4" fmla="*/ 25 w 74"/>
                  <a:gd name="T5" fmla="*/ 65 h 109"/>
                  <a:gd name="T6" fmla="*/ 18 w 74"/>
                  <a:gd name="T7" fmla="*/ 61 h 109"/>
                  <a:gd name="T8" fmla="*/ 18 w 74"/>
                  <a:gd name="T9" fmla="*/ 108 h 109"/>
                  <a:gd name="T10" fmla="*/ 0 w 74"/>
                  <a:gd name="T11" fmla="*/ 108 h 109"/>
                  <a:gd name="T12" fmla="*/ 0 w 74"/>
                  <a:gd name="T13" fmla="*/ 0 h 109"/>
                  <a:gd name="T14" fmla="*/ 33 w 74"/>
                  <a:gd name="T15" fmla="*/ 0 h 109"/>
                  <a:gd name="T16" fmla="*/ 68 w 74"/>
                  <a:gd name="T17" fmla="*/ 32 h 109"/>
                  <a:gd name="T18" fmla="*/ 41 w 74"/>
                  <a:gd name="T19" fmla="*/ 61 h 109"/>
                  <a:gd name="T20" fmla="*/ 58 w 74"/>
                  <a:gd name="T21" fmla="*/ 82 h 109"/>
                  <a:gd name="T22" fmla="*/ 73 w 74"/>
                  <a:gd name="T23" fmla="*/ 108 h 109"/>
                  <a:gd name="T24" fmla="*/ 53 w 74"/>
                  <a:gd name="T25" fmla="*/ 108 h 109"/>
                  <a:gd name="T26" fmla="*/ 28 w 74"/>
                  <a:gd name="T27" fmla="*/ 15 h 109"/>
                  <a:gd name="T28" fmla="*/ 18 w 74"/>
                  <a:gd name="T29" fmla="*/ 15 h 109"/>
                  <a:gd name="T30" fmla="*/ 18 w 74"/>
                  <a:gd name="T31" fmla="*/ 48 h 109"/>
                  <a:gd name="T32" fmla="*/ 26 w 74"/>
                  <a:gd name="T33" fmla="*/ 48 h 109"/>
                  <a:gd name="T34" fmla="*/ 44 w 74"/>
                  <a:gd name="T35" fmla="*/ 44 h 109"/>
                  <a:gd name="T36" fmla="*/ 50 w 74"/>
                  <a:gd name="T37" fmla="*/ 32 h 109"/>
                  <a:gd name="T38" fmla="*/ 28 w 74"/>
                  <a:gd name="T39" fmla="*/ 1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109">
                    <a:moveTo>
                      <a:pt x="53" y="108"/>
                    </a:moveTo>
                    <a:lnTo>
                      <a:pt x="43" y="91"/>
                    </a:lnTo>
                    <a:cubicBezTo>
                      <a:pt x="36" y="78"/>
                      <a:pt x="30" y="71"/>
                      <a:pt x="25" y="65"/>
                    </a:cubicBezTo>
                    <a:cubicBezTo>
                      <a:pt x="22" y="62"/>
                      <a:pt x="21" y="62"/>
                      <a:pt x="18" y="61"/>
                    </a:cubicBezTo>
                    <a:lnTo>
                      <a:pt x="18" y="108"/>
                    </a:lnTo>
                    <a:lnTo>
                      <a:pt x="0" y="108"/>
                    </a:lnTo>
                    <a:lnTo>
                      <a:pt x="0" y="0"/>
                    </a:lnTo>
                    <a:lnTo>
                      <a:pt x="33" y="0"/>
                    </a:lnTo>
                    <a:cubicBezTo>
                      <a:pt x="57" y="0"/>
                      <a:pt x="68" y="14"/>
                      <a:pt x="68" y="32"/>
                    </a:cubicBezTo>
                    <a:cubicBezTo>
                      <a:pt x="68" y="47"/>
                      <a:pt x="58" y="61"/>
                      <a:pt x="41" y="61"/>
                    </a:cubicBezTo>
                    <a:cubicBezTo>
                      <a:pt x="44" y="62"/>
                      <a:pt x="53" y="73"/>
                      <a:pt x="58" y="82"/>
                    </a:cubicBezTo>
                    <a:lnTo>
                      <a:pt x="73" y="108"/>
                    </a:lnTo>
                    <a:lnTo>
                      <a:pt x="53" y="108"/>
                    </a:lnTo>
                    <a:close/>
                    <a:moveTo>
                      <a:pt x="28" y="15"/>
                    </a:moveTo>
                    <a:lnTo>
                      <a:pt x="18" y="15"/>
                    </a:lnTo>
                    <a:lnTo>
                      <a:pt x="18" y="48"/>
                    </a:lnTo>
                    <a:lnTo>
                      <a:pt x="26" y="48"/>
                    </a:lnTo>
                    <a:cubicBezTo>
                      <a:pt x="36" y="48"/>
                      <a:pt x="41" y="47"/>
                      <a:pt x="44" y="44"/>
                    </a:cubicBezTo>
                    <a:cubicBezTo>
                      <a:pt x="47" y="42"/>
                      <a:pt x="50" y="37"/>
                      <a:pt x="50" y="32"/>
                    </a:cubicBezTo>
                    <a:cubicBezTo>
                      <a:pt x="50" y="21"/>
                      <a:pt x="43" y="15"/>
                      <a:pt x="28" y="15"/>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1" name="Freeform 76"/>
              <p:cNvSpPr>
                <a:spLocks noChangeArrowheads="1"/>
              </p:cNvSpPr>
              <p:nvPr/>
            </p:nvSpPr>
            <p:spPr bwMode="auto">
              <a:xfrm>
                <a:off x="6832600" y="4695825"/>
                <a:ext cx="23813" cy="30163"/>
              </a:xfrm>
              <a:custGeom>
                <a:avLst/>
                <a:gdLst>
                  <a:gd name="T0" fmla="*/ 18 w 66"/>
                  <a:gd name="T1" fmla="*/ 45 h 83"/>
                  <a:gd name="T2" fmla="*/ 18 w 66"/>
                  <a:gd name="T3" fmla="*/ 47 h 83"/>
                  <a:gd name="T4" fmla="*/ 37 w 66"/>
                  <a:gd name="T5" fmla="*/ 69 h 83"/>
                  <a:gd name="T6" fmla="*/ 57 w 66"/>
                  <a:gd name="T7" fmla="*/ 61 h 83"/>
                  <a:gd name="T8" fmla="*/ 64 w 66"/>
                  <a:gd name="T9" fmla="*/ 72 h 83"/>
                  <a:gd name="T10" fmla="*/ 36 w 66"/>
                  <a:gd name="T11" fmla="*/ 82 h 83"/>
                  <a:gd name="T12" fmla="*/ 0 w 66"/>
                  <a:gd name="T13" fmla="*/ 41 h 83"/>
                  <a:gd name="T14" fmla="*/ 10 w 66"/>
                  <a:gd name="T15" fmla="*/ 9 h 83"/>
                  <a:gd name="T16" fmla="*/ 33 w 66"/>
                  <a:gd name="T17" fmla="*/ 0 h 83"/>
                  <a:gd name="T18" fmla="*/ 55 w 66"/>
                  <a:gd name="T19" fmla="*/ 8 h 83"/>
                  <a:gd name="T20" fmla="*/ 65 w 66"/>
                  <a:gd name="T21" fmla="*/ 41 h 83"/>
                  <a:gd name="T22" fmla="*/ 65 w 66"/>
                  <a:gd name="T23" fmla="*/ 45 h 83"/>
                  <a:gd name="T24" fmla="*/ 18 w 66"/>
                  <a:gd name="T25" fmla="*/ 45 h 83"/>
                  <a:gd name="T26" fmla="*/ 33 w 66"/>
                  <a:gd name="T27" fmla="*/ 12 h 83"/>
                  <a:gd name="T28" fmla="*/ 18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5"/>
                    </a:moveTo>
                    <a:lnTo>
                      <a:pt x="18" y="47"/>
                    </a:lnTo>
                    <a:cubicBezTo>
                      <a:pt x="18" y="58"/>
                      <a:pt x="22" y="69"/>
                      <a:pt x="37" y="69"/>
                    </a:cubicBezTo>
                    <a:cubicBezTo>
                      <a:pt x="44" y="69"/>
                      <a:pt x="51" y="66"/>
                      <a:pt x="57" y="61"/>
                    </a:cubicBezTo>
                    <a:lnTo>
                      <a:pt x="64" y="72"/>
                    </a:lnTo>
                    <a:cubicBezTo>
                      <a:pt x="55" y="79"/>
                      <a:pt x="46" y="82"/>
                      <a:pt x="36" y="82"/>
                    </a:cubicBezTo>
                    <a:cubicBezTo>
                      <a:pt x="14" y="82"/>
                      <a:pt x="0" y="66"/>
                      <a:pt x="0" y="41"/>
                    </a:cubicBezTo>
                    <a:cubicBezTo>
                      <a:pt x="0" y="27"/>
                      <a:pt x="3" y="18"/>
                      <a:pt x="10" y="9"/>
                    </a:cubicBezTo>
                    <a:cubicBezTo>
                      <a:pt x="15" y="2"/>
                      <a:pt x="23" y="0"/>
                      <a:pt x="33" y="0"/>
                    </a:cubicBezTo>
                    <a:cubicBezTo>
                      <a:pt x="42" y="0"/>
                      <a:pt x="48" y="1"/>
                      <a:pt x="55" y="8"/>
                    </a:cubicBezTo>
                    <a:cubicBezTo>
                      <a:pt x="62" y="14"/>
                      <a:pt x="65" y="23"/>
                      <a:pt x="65" y="41"/>
                    </a:cubicBezTo>
                    <a:lnTo>
                      <a:pt x="65" y="45"/>
                    </a:lnTo>
                    <a:lnTo>
                      <a:pt x="18" y="45"/>
                    </a:lnTo>
                    <a:close/>
                    <a:moveTo>
                      <a:pt x="33" y="12"/>
                    </a:moveTo>
                    <a:cubicBezTo>
                      <a:pt x="23" y="12"/>
                      <a:pt x="18" y="20"/>
                      <a:pt x="18" y="33"/>
                    </a:cubicBezTo>
                    <a:lnTo>
                      <a:pt x="47" y="33"/>
                    </a:lnTo>
                    <a:cubicBezTo>
                      <a:pt x="47" y="20"/>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2" name="Freeform 77"/>
              <p:cNvSpPr>
                <a:spLocks noChangeArrowheads="1"/>
              </p:cNvSpPr>
              <p:nvPr/>
            </p:nvSpPr>
            <p:spPr bwMode="auto">
              <a:xfrm>
                <a:off x="6861175" y="4683125"/>
                <a:ext cx="11113" cy="42863"/>
              </a:xfrm>
              <a:custGeom>
                <a:avLst/>
                <a:gdLst>
                  <a:gd name="T0" fmla="*/ 18 w 29"/>
                  <a:gd name="T1" fmla="*/ 117 h 118"/>
                  <a:gd name="T2" fmla="*/ 1 w 29"/>
                  <a:gd name="T3" fmla="*/ 94 h 118"/>
                  <a:gd name="T4" fmla="*/ 1 w 29"/>
                  <a:gd name="T5" fmla="*/ 28 h 118"/>
                  <a:gd name="T6" fmla="*/ 0 w 29"/>
                  <a:gd name="T7" fmla="*/ 4 h 118"/>
                  <a:gd name="T8" fmla="*/ 17 w 29"/>
                  <a:gd name="T9" fmla="*/ 0 h 118"/>
                  <a:gd name="T10" fmla="*/ 18 w 29"/>
                  <a:gd name="T11" fmla="*/ 22 h 118"/>
                  <a:gd name="T12" fmla="*/ 18 w 29"/>
                  <a:gd name="T13" fmla="*/ 89 h 118"/>
                  <a:gd name="T14" fmla="*/ 19 w 29"/>
                  <a:gd name="T15" fmla="*/ 103 h 118"/>
                  <a:gd name="T16" fmla="*/ 25 w 29"/>
                  <a:gd name="T17" fmla="*/ 104 h 118"/>
                  <a:gd name="T18" fmla="*/ 28 w 29"/>
                  <a:gd name="T19" fmla="*/ 115 h 118"/>
                  <a:gd name="T20" fmla="*/ 18 w 29"/>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18">
                    <a:moveTo>
                      <a:pt x="18" y="117"/>
                    </a:moveTo>
                    <a:cubicBezTo>
                      <a:pt x="1" y="117"/>
                      <a:pt x="1" y="101"/>
                      <a:pt x="1" y="94"/>
                    </a:cubicBezTo>
                    <a:lnTo>
                      <a:pt x="1" y="28"/>
                    </a:lnTo>
                    <a:cubicBezTo>
                      <a:pt x="1" y="17"/>
                      <a:pt x="0" y="11"/>
                      <a:pt x="0" y="4"/>
                    </a:cubicBezTo>
                    <a:lnTo>
                      <a:pt x="17" y="0"/>
                    </a:lnTo>
                    <a:cubicBezTo>
                      <a:pt x="18" y="6"/>
                      <a:pt x="18" y="12"/>
                      <a:pt x="18" y="22"/>
                    </a:cubicBezTo>
                    <a:lnTo>
                      <a:pt x="18" y="89"/>
                    </a:lnTo>
                    <a:cubicBezTo>
                      <a:pt x="18" y="100"/>
                      <a:pt x="19" y="101"/>
                      <a:pt x="19" y="103"/>
                    </a:cubicBezTo>
                    <a:cubicBezTo>
                      <a:pt x="21" y="104"/>
                      <a:pt x="24" y="105"/>
                      <a:pt x="25" y="104"/>
                    </a:cubicBezTo>
                    <a:lnTo>
                      <a:pt x="28" y="115"/>
                    </a:lnTo>
                    <a:cubicBezTo>
                      <a:pt x="25" y="117"/>
                      <a:pt x="22" y="117"/>
                      <a:pt x="18"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3" name="Freeform 78"/>
              <p:cNvSpPr>
                <a:spLocks noChangeArrowheads="1"/>
              </p:cNvSpPr>
              <p:nvPr/>
            </p:nvSpPr>
            <p:spPr bwMode="auto">
              <a:xfrm>
                <a:off x="6873875" y="4683125"/>
                <a:ext cx="7938" cy="41275"/>
              </a:xfrm>
              <a:custGeom>
                <a:avLst/>
                <a:gdLst>
                  <a:gd name="T0" fmla="*/ 12 w 24"/>
                  <a:gd name="T1" fmla="*/ 24 h 115"/>
                  <a:gd name="T2" fmla="*/ 0 w 24"/>
                  <a:gd name="T3" fmla="*/ 13 h 115"/>
                  <a:gd name="T4" fmla="*/ 12 w 24"/>
                  <a:gd name="T5" fmla="*/ 0 h 115"/>
                  <a:gd name="T6" fmla="*/ 23 w 24"/>
                  <a:gd name="T7" fmla="*/ 13 h 115"/>
                  <a:gd name="T8" fmla="*/ 12 w 24"/>
                  <a:gd name="T9" fmla="*/ 24 h 115"/>
                  <a:gd name="T10" fmla="*/ 2 w 24"/>
                  <a:gd name="T11" fmla="*/ 114 h 115"/>
                  <a:gd name="T12" fmla="*/ 2 w 24"/>
                  <a:gd name="T13" fmla="*/ 36 h 115"/>
                  <a:gd name="T14" fmla="*/ 20 w 24"/>
                  <a:gd name="T15" fmla="*/ 34 h 115"/>
                  <a:gd name="T16" fmla="*/ 20 w 24"/>
                  <a:gd name="T17" fmla="*/ 114 h 115"/>
                  <a:gd name="T18" fmla="*/ 2 w 24"/>
                  <a:gd name="T19"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15">
                    <a:moveTo>
                      <a:pt x="12" y="24"/>
                    </a:moveTo>
                    <a:cubicBezTo>
                      <a:pt x="5" y="24"/>
                      <a:pt x="0" y="18"/>
                      <a:pt x="0" y="13"/>
                    </a:cubicBezTo>
                    <a:cubicBezTo>
                      <a:pt x="0" y="6"/>
                      <a:pt x="5" y="0"/>
                      <a:pt x="12" y="0"/>
                    </a:cubicBezTo>
                    <a:cubicBezTo>
                      <a:pt x="17" y="0"/>
                      <a:pt x="23" y="6"/>
                      <a:pt x="23" y="13"/>
                    </a:cubicBezTo>
                    <a:cubicBezTo>
                      <a:pt x="23" y="18"/>
                      <a:pt x="17" y="24"/>
                      <a:pt x="12" y="24"/>
                    </a:cubicBezTo>
                    <a:close/>
                    <a:moveTo>
                      <a:pt x="2" y="114"/>
                    </a:moveTo>
                    <a:lnTo>
                      <a:pt x="2" y="36"/>
                    </a:lnTo>
                    <a:lnTo>
                      <a:pt x="20" y="34"/>
                    </a:lnTo>
                    <a:lnTo>
                      <a:pt x="20" y="114"/>
                    </a:lnTo>
                    <a:lnTo>
                      <a:pt x="2" y="11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4" name="Freeform 79"/>
              <p:cNvSpPr>
                <a:spLocks noChangeArrowheads="1"/>
              </p:cNvSpPr>
              <p:nvPr/>
            </p:nvSpPr>
            <p:spPr bwMode="auto">
              <a:xfrm>
                <a:off x="6886575" y="4695825"/>
                <a:ext cx="20638" cy="30163"/>
              </a:xfrm>
              <a:custGeom>
                <a:avLst/>
                <a:gdLst>
                  <a:gd name="T0" fmla="*/ 33 w 59"/>
                  <a:gd name="T1" fmla="*/ 82 h 83"/>
                  <a:gd name="T2" fmla="*/ 0 w 59"/>
                  <a:gd name="T3" fmla="*/ 41 h 83"/>
                  <a:gd name="T4" fmla="*/ 35 w 59"/>
                  <a:gd name="T5" fmla="*/ 0 h 83"/>
                  <a:gd name="T6" fmla="*/ 57 w 59"/>
                  <a:gd name="T7" fmla="*/ 8 h 83"/>
                  <a:gd name="T8" fmla="*/ 49 w 59"/>
                  <a:gd name="T9" fmla="*/ 19 h 83"/>
                  <a:gd name="T10" fmla="*/ 35 w 59"/>
                  <a:gd name="T11" fmla="*/ 14 h 83"/>
                  <a:gd name="T12" fmla="*/ 22 w 59"/>
                  <a:gd name="T13" fmla="*/ 20 h 83"/>
                  <a:gd name="T14" fmla="*/ 20 w 59"/>
                  <a:gd name="T15" fmla="*/ 43 h 83"/>
                  <a:gd name="T16" fmla="*/ 25 w 59"/>
                  <a:gd name="T17" fmla="*/ 65 h 83"/>
                  <a:gd name="T18" fmla="*/ 35 w 59"/>
                  <a:gd name="T19" fmla="*/ 69 h 83"/>
                  <a:gd name="T20" fmla="*/ 50 w 59"/>
                  <a:gd name="T21" fmla="*/ 61 h 83"/>
                  <a:gd name="T22" fmla="*/ 58 w 59"/>
                  <a:gd name="T23" fmla="*/ 72 h 83"/>
                  <a:gd name="T24" fmla="*/ 33 w 59"/>
                  <a:gd name="T2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33" y="82"/>
                    </a:moveTo>
                    <a:cubicBezTo>
                      <a:pt x="13" y="82"/>
                      <a:pt x="0" y="68"/>
                      <a:pt x="0" y="41"/>
                    </a:cubicBezTo>
                    <a:cubicBezTo>
                      <a:pt x="0" y="14"/>
                      <a:pt x="17" y="0"/>
                      <a:pt x="35" y="0"/>
                    </a:cubicBezTo>
                    <a:cubicBezTo>
                      <a:pt x="43" y="0"/>
                      <a:pt x="50" y="1"/>
                      <a:pt x="57" y="8"/>
                    </a:cubicBezTo>
                    <a:lnTo>
                      <a:pt x="49" y="19"/>
                    </a:lnTo>
                    <a:cubicBezTo>
                      <a:pt x="43" y="15"/>
                      <a:pt x="39" y="14"/>
                      <a:pt x="35" y="14"/>
                    </a:cubicBezTo>
                    <a:cubicBezTo>
                      <a:pt x="29" y="14"/>
                      <a:pt x="25" y="16"/>
                      <a:pt x="22" y="20"/>
                    </a:cubicBezTo>
                    <a:cubicBezTo>
                      <a:pt x="20" y="26"/>
                      <a:pt x="20" y="33"/>
                      <a:pt x="20" y="43"/>
                    </a:cubicBezTo>
                    <a:cubicBezTo>
                      <a:pt x="20" y="54"/>
                      <a:pt x="21" y="61"/>
                      <a:pt x="25" y="65"/>
                    </a:cubicBezTo>
                    <a:cubicBezTo>
                      <a:pt x="26" y="68"/>
                      <a:pt x="31" y="69"/>
                      <a:pt x="35" y="69"/>
                    </a:cubicBezTo>
                    <a:cubicBezTo>
                      <a:pt x="40" y="69"/>
                      <a:pt x="46" y="66"/>
                      <a:pt x="50" y="61"/>
                    </a:cubicBezTo>
                    <a:lnTo>
                      <a:pt x="58" y="72"/>
                    </a:lnTo>
                    <a:cubicBezTo>
                      <a:pt x="51" y="79"/>
                      <a:pt x="45" y="82"/>
                      <a:pt x="33" y="82"/>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5" name="Freeform 80"/>
              <p:cNvSpPr>
                <a:spLocks noChangeArrowheads="1"/>
              </p:cNvSpPr>
              <p:nvPr/>
            </p:nvSpPr>
            <p:spPr bwMode="auto">
              <a:xfrm>
                <a:off x="6908800" y="4716463"/>
                <a:ext cx="7938" cy="7937"/>
              </a:xfrm>
              <a:custGeom>
                <a:avLst/>
                <a:gdLst>
                  <a:gd name="T0" fmla="*/ 11 w 23"/>
                  <a:gd name="T1" fmla="*/ 23 h 24"/>
                  <a:gd name="T2" fmla="*/ 0 w 23"/>
                  <a:gd name="T3" fmla="*/ 11 h 24"/>
                  <a:gd name="T4" fmla="*/ 11 w 23"/>
                  <a:gd name="T5" fmla="*/ 0 h 24"/>
                  <a:gd name="T6" fmla="*/ 22 w 23"/>
                  <a:gd name="T7" fmla="*/ 11 h 24"/>
                  <a:gd name="T8" fmla="*/ 11 w 23"/>
                  <a:gd name="T9" fmla="*/ 23 h 24"/>
                  <a:gd name="T10" fmla="*/ 11 w 23"/>
                  <a:gd name="T11" fmla="*/ 2 h 24"/>
                  <a:gd name="T12" fmla="*/ 1 w 23"/>
                  <a:gd name="T13" fmla="*/ 11 h 24"/>
                  <a:gd name="T14" fmla="*/ 11 w 23"/>
                  <a:gd name="T15" fmla="*/ 21 h 24"/>
                  <a:gd name="T16" fmla="*/ 19 w 23"/>
                  <a:gd name="T17" fmla="*/ 11 h 24"/>
                  <a:gd name="T18" fmla="*/ 11 w 23"/>
                  <a:gd name="T19" fmla="*/ 2 h 24"/>
                  <a:gd name="T20" fmla="*/ 12 w 23"/>
                  <a:gd name="T21" fmla="*/ 16 h 24"/>
                  <a:gd name="T22" fmla="*/ 9 w 23"/>
                  <a:gd name="T23" fmla="*/ 13 h 24"/>
                  <a:gd name="T24" fmla="*/ 9 w 23"/>
                  <a:gd name="T25" fmla="*/ 13 h 24"/>
                  <a:gd name="T26" fmla="*/ 9 w 23"/>
                  <a:gd name="T27" fmla="*/ 17 h 24"/>
                  <a:gd name="T28" fmla="*/ 6 w 23"/>
                  <a:gd name="T29" fmla="*/ 17 h 24"/>
                  <a:gd name="T30" fmla="*/ 6 w 23"/>
                  <a:gd name="T31" fmla="*/ 4 h 24"/>
                  <a:gd name="T32" fmla="*/ 11 w 23"/>
                  <a:gd name="T33" fmla="*/ 4 h 24"/>
                  <a:gd name="T34" fmla="*/ 15 w 23"/>
                  <a:gd name="T35" fmla="*/ 9 h 24"/>
                  <a:gd name="T36" fmla="*/ 12 w 23"/>
                  <a:gd name="T37" fmla="*/ 11 h 24"/>
                  <a:gd name="T38" fmla="*/ 12 w 23"/>
                  <a:gd name="T39" fmla="*/ 13 h 24"/>
                  <a:gd name="T40" fmla="*/ 16 w 23"/>
                  <a:gd name="T41" fmla="*/ 17 h 24"/>
                  <a:gd name="T42" fmla="*/ 13 w 23"/>
                  <a:gd name="T43" fmla="*/ 17 h 24"/>
                  <a:gd name="T44" fmla="*/ 12 w 23"/>
                  <a:gd name="T45" fmla="*/ 16 h 24"/>
                  <a:gd name="T46" fmla="*/ 12 w 23"/>
                  <a:gd name="T47" fmla="*/ 7 h 24"/>
                  <a:gd name="T48" fmla="*/ 9 w 23"/>
                  <a:gd name="T49" fmla="*/ 7 h 24"/>
                  <a:gd name="T50" fmla="*/ 9 w 23"/>
                  <a:gd name="T51" fmla="*/ 7 h 24"/>
                  <a:gd name="T52" fmla="*/ 9 w 23"/>
                  <a:gd name="T53" fmla="*/ 10 h 24"/>
                  <a:gd name="T54" fmla="*/ 9 w 23"/>
                  <a:gd name="T55" fmla="*/ 10 h 24"/>
                  <a:gd name="T56" fmla="*/ 12 w 23"/>
                  <a:gd name="T57" fmla="*/ 10 h 24"/>
                  <a:gd name="T58" fmla="*/ 12 w 23"/>
                  <a:gd name="T59" fmla="*/ 9 h 24"/>
                  <a:gd name="T60" fmla="*/ 12 w 23"/>
                  <a:gd name="T6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24">
                    <a:moveTo>
                      <a:pt x="11" y="23"/>
                    </a:moveTo>
                    <a:cubicBezTo>
                      <a:pt x="4" y="23"/>
                      <a:pt x="0" y="18"/>
                      <a:pt x="0" y="11"/>
                    </a:cubicBezTo>
                    <a:cubicBezTo>
                      <a:pt x="0" y="4"/>
                      <a:pt x="4" y="0"/>
                      <a:pt x="11" y="0"/>
                    </a:cubicBezTo>
                    <a:cubicBezTo>
                      <a:pt x="17" y="0"/>
                      <a:pt x="22" y="4"/>
                      <a:pt x="22" y="11"/>
                    </a:cubicBezTo>
                    <a:cubicBezTo>
                      <a:pt x="22" y="18"/>
                      <a:pt x="17" y="23"/>
                      <a:pt x="11" y="23"/>
                    </a:cubicBezTo>
                    <a:close/>
                    <a:moveTo>
                      <a:pt x="11" y="2"/>
                    </a:moveTo>
                    <a:cubicBezTo>
                      <a:pt x="6" y="2"/>
                      <a:pt x="1" y="6"/>
                      <a:pt x="1" y="11"/>
                    </a:cubicBezTo>
                    <a:cubicBezTo>
                      <a:pt x="1" y="17"/>
                      <a:pt x="6" y="21"/>
                      <a:pt x="11" y="21"/>
                    </a:cubicBezTo>
                    <a:cubicBezTo>
                      <a:pt x="15" y="21"/>
                      <a:pt x="19" y="17"/>
                      <a:pt x="19" y="11"/>
                    </a:cubicBezTo>
                    <a:cubicBezTo>
                      <a:pt x="19" y="6"/>
                      <a:pt x="15" y="2"/>
                      <a:pt x="11" y="2"/>
                    </a:cubicBezTo>
                    <a:close/>
                    <a:moveTo>
                      <a:pt x="12" y="16"/>
                    </a:moveTo>
                    <a:cubicBezTo>
                      <a:pt x="11" y="13"/>
                      <a:pt x="9" y="13"/>
                      <a:pt x="9" y="13"/>
                    </a:cubicBezTo>
                    <a:lnTo>
                      <a:pt x="9" y="13"/>
                    </a:lnTo>
                    <a:lnTo>
                      <a:pt x="9" y="17"/>
                    </a:lnTo>
                    <a:lnTo>
                      <a:pt x="6" y="17"/>
                    </a:lnTo>
                    <a:lnTo>
                      <a:pt x="6" y="4"/>
                    </a:lnTo>
                    <a:lnTo>
                      <a:pt x="11" y="4"/>
                    </a:lnTo>
                    <a:cubicBezTo>
                      <a:pt x="13" y="4"/>
                      <a:pt x="15" y="6"/>
                      <a:pt x="15" y="9"/>
                    </a:cubicBezTo>
                    <a:cubicBezTo>
                      <a:pt x="15" y="10"/>
                      <a:pt x="13" y="11"/>
                      <a:pt x="12" y="11"/>
                    </a:cubicBezTo>
                    <a:cubicBezTo>
                      <a:pt x="12" y="13"/>
                      <a:pt x="12" y="13"/>
                      <a:pt x="12" y="13"/>
                    </a:cubicBezTo>
                    <a:cubicBezTo>
                      <a:pt x="13" y="14"/>
                      <a:pt x="16" y="17"/>
                      <a:pt x="16" y="17"/>
                    </a:cubicBezTo>
                    <a:lnTo>
                      <a:pt x="13" y="17"/>
                    </a:lnTo>
                    <a:cubicBezTo>
                      <a:pt x="12" y="17"/>
                      <a:pt x="12" y="17"/>
                      <a:pt x="12" y="16"/>
                    </a:cubicBezTo>
                    <a:close/>
                    <a:moveTo>
                      <a:pt x="12" y="7"/>
                    </a:moveTo>
                    <a:cubicBezTo>
                      <a:pt x="11" y="7"/>
                      <a:pt x="11" y="7"/>
                      <a:pt x="9" y="7"/>
                    </a:cubicBezTo>
                    <a:lnTo>
                      <a:pt x="9" y="7"/>
                    </a:lnTo>
                    <a:lnTo>
                      <a:pt x="9" y="10"/>
                    </a:lnTo>
                    <a:lnTo>
                      <a:pt x="9" y="10"/>
                    </a:lnTo>
                    <a:cubicBezTo>
                      <a:pt x="11" y="10"/>
                      <a:pt x="12" y="10"/>
                      <a:pt x="12" y="10"/>
                    </a:cubicBezTo>
                    <a:lnTo>
                      <a:pt x="12" y="9"/>
                    </a:lnTo>
                    <a:cubicBezTo>
                      <a:pt x="12" y="7"/>
                      <a:pt x="12" y="7"/>
                      <a:pt x="12" y="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8" name="Group 417"/>
            <p:cNvGrpSpPr/>
            <p:nvPr/>
          </p:nvGrpSpPr>
          <p:grpSpPr>
            <a:xfrm>
              <a:off x="3037324" y="3677518"/>
              <a:ext cx="451411" cy="119532"/>
              <a:chOff x="3216275" y="4681538"/>
              <a:chExt cx="509588" cy="134937"/>
            </a:xfrm>
          </p:grpSpPr>
          <p:sp>
            <p:nvSpPr>
              <p:cNvPr id="995" name="Freeform 81"/>
              <p:cNvSpPr>
                <a:spLocks noChangeArrowheads="1"/>
              </p:cNvSpPr>
              <p:nvPr/>
            </p:nvSpPr>
            <p:spPr bwMode="auto">
              <a:xfrm>
                <a:off x="3216275" y="4732338"/>
                <a:ext cx="65088" cy="84137"/>
              </a:xfrm>
              <a:custGeom>
                <a:avLst/>
                <a:gdLst>
                  <a:gd name="T0" fmla="*/ 0 w 180"/>
                  <a:gd name="T1" fmla="*/ 197 h 234"/>
                  <a:gd name="T2" fmla="*/ 29 w 180"/>
                  <a:gd name="T3" fmla="*/ 161 h 234"/>
                  <a:gd name="T4" fmla="*/ 97 w 180"/>
                  <a:gd name="T5" fmla="*/ 189 h 234"/>
                  <a:gd name="T6" fmla="*/ 131 w 180"/>
                  <a:gd name="T7" fmla="*/ 168 h 234"/>
                  <a:gd name="T8" fmla="*/ 131 w 180"/>
                  <a:gd name="T9" fmla="*/ 166 h 234"/>
                  <a:gd name="T10" fmla="*/ 85 w 180"/>
                  <a:gd name="T11" fmla="*/ 137 h 234"/>
                  <a:gd name="T12" fmla="*/ 10 w 180"/>
                  <a:gd name="T13" fmla="*/ 69 h 234"/>
                  <a:gd name="T14" fmla="*/ 10 w 180"/>
                  <a:gd name="T15" fmla="*/ 68 h 234"/>
                  <a:gd name="T16" fmla="*/ 89 w 180"/>
                  <a:gd name="T17" fmla="*/ 0 h 234"/>
                  <a:gd name="T18" fmla="*/ 174 w 180"/>
                  <a:gd name="T19" fmla="*/ 29 h 234"/>
                  <a:gd name="T20" fmla="*/ 147 w 180"/>
                  <a:gd name="T21" fmla="*/ 67 h 234"/>
                  <a:gd name="T22" fmla="*/ 88 w 180"/>
                  <a:gd name="T23" fmla="*/ 44 h 234"/>
                  <a:gd name="T24" fmla="*/ 58 w 180"/>
                  <a:gd name="T25" fmla="*/ 64 h 234"/>
                  <a:gd name="T26" fmla="*/ 58 w 180"/>
                  <a:gd name="T27" fmla="*/ 64 h 234"/>
                  <a:gd name="T28" fmla="*/ 108 w 180"/>
                  <a:gd name="T29" fmla="*/ 94 h 234"/>
                  <a:gd name="T30" fmla="*/ 179 w 180"/>
                  <a:gd name="T31" fmla="*/ 162 h 234"/>
                  <a:gd name="T32" fmla="*/ 179 w 180"/>
                  <a:gd name="T33" fmla="*/ 162 h 234"/>
                  <a:gd name="T34" fmla="*/ 97 w 180"/>
                  <a:gd name="T35" fmla="*/ 233 h 234"/>
                  <a:gd name="T36" fmla="*/ 0 w 180"/>
                  <a:gd name="T37" fmla="*/ 19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234">
                    <a:moveTo>
                      <a:pt x="0" y="197"/>
                    </a:moveTo>
                    <a:lnTo>
                      <a:pt x="29" y="161"/>
                    </a:lnTo>
                    <a:cubicBezTo>
                      <a:pt x="50" y="178"/>
                      <a:pt x="72" y="189"/>
                      <a:pt x="97" y="189"/>
                    </a:cubicBezTo>
                    <a:cubicBezTo>
                      <a:pt x="118" y="189"/>
                      <a:pt x="131" y="180"/>
                      <a:pt x="131" y="168"/>
                    </a:cubicBezTo>
                    <a:lnTo>
                      <a:pt x="131" y="166"/>
                    </a:lnTo>
                    <a:cubicBezTo>
                      <a:pt x="131" y="154"/>
                      <a:pt x="122" y="147"/>
                      <a:pt x="85" y="137"/>
                    </a:cubicBezTo>
                    <a:cubicBezTo>
                      <a:pt x="39" y="126"/>
                      <a:pt x="10" y="114"/>
                      <a:pt x="10" y="69"/>
                    </a:cubicBezTo>
                    <a:lnTo>
                      <a:pt x="10" y="68"/>
                    </a:lnTo>
                    <a:cubicBezTo>
                      <a:pt x="10" y="26"/>
                      <a:pt x="43" y="0"/>
                      <a:pt x="89" y="0"/>
                    </a:cubicBezTo>
                    <a:cubicBezTo>
                      <a:pt x="122" y="0"/>
                      <a:pt x="150" y="10"/>
                      <a:pt x="174" y="29"/>
                    </a:cubicBezTo>
                    <a:lnTo>
                      <a:pt x="147" y="67"/>
                    </a:lnTo>
                    <a:cubicBezTo>
                      <a:pt x="126" y="53"/>
                      <a:pt x="107" y="44"/>
                      <a:pt x="88" y="44"/>
                    </a:cubicBezTo>
                    <a:cubicBezTo>
                      <a:pt x="70" y="44"/>
                      <a:pt x="58" y="53"/>
                      <a:pt x="58" y="64"/>
                    </a:cubicBezTo>
                    <a:lnTo>
                      <a:pt x="58" y="64"/>
                    </a:lnTo>
                    <a:cubicBezTo>
                      <a:pt x="58" y="79"/>
                      <a:pt x="68" y="85"/>
                      <a:pt x="108" y="94"/>
                    </a:cubicBezTo>
                    <a:cubicBezTo>
                      <a:pt x="154" y="105"/>
                      <a:pt x="179" y="122"/>
                      <a:pt x="179" y="162"/>
                    </a:cubicBezTo>
                    <a:lnTo>
                      <a:pt x="179" y="162"/>
                    </a:lnTo>
                    <a:cubicBezTo>
                      <a:pt x="179" y="208"/>
                      <a:pt x="146" y="233"/>
                      <a:pt x="97" y="233"/>
                    </a:cubicBezTo>
                    <a:cubicBezTo>
                      <a:pt x="63" y="233"/>
                      <a:pt x="28" y="221"/>
                      <a:pt x="0" y="19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6" name="Freeform 82"/>
              <p:cNvSpPr>
                <a:spLocks noChangeArrowheads="1"/>
              </p:cNvSpPr>
              <p:nvPr/>
            </p:nvSpPr>
            <p:spPr bwMode="auto">
              <a:xfrm>
                <a:off x="3289300" y="4733925"/>
                <a:ext cx="61913" cy="82550"/>
              </a:xfrm>
              <a:custGeom>
                <a:avLst/>
                <a:gdLst>
                  <a:gd name="T0" fmla="*/ 0 w 173"/>
                  <a:gd name="T1" fmla="*/ 0 h 228"/>
                  <a:gd name="T2" fmla="*/ 171 w 173"/>
                  <a:gd name="T3" fmla="*/ 0 h 228"/>
                  <a:gd name="T4" fmla="*/ 171 w 173"/>
                  <a:gd name="T5" fmla="*/ 44 h 228"/>
                  <a:gd name="T6" fmla="*/ 50 w 173"/>
                  <a:gd name="T7" fmla="*/ 44 h 228"/>
                  <a:gd name="T8" fmla="*/ 50 w 173"/>
                  <a:gd name="T9" fmla="*/ 90 h 228"/>
                  <a:gd name="T10" fmla="*/ 157 w 173"/>
                  <a:gd name="T11" fmla="*/ 90 h 228"/>
                  <a:gd name="T12" fmla="*/ 157 w 173"/>
                  <a:gd name="T13" fmla="*/ 134 h 228"/>
                  <a:gd name="T14" fmla="*/ 50 w 173"/>
                  <a:gd name="T15" fmla="*/ 134 h 228"/>
                  <a:gd name="T16" fmla="*/ 50 w 173"/>
                  <a:gd name="T17" fmla="*/ 183 h 228"/>
                  <a:gd name="T18" fmla="*/ 172 w 173"/>
                  <a:gd name="T19" fmla="*/ 183 h 228"/>
                  <a:gd name="T20" fmla="*/ 172 w 173"/>
                  <a:gd name="T21" fmla="*/ 227 h 228"/>
                  <a:gd name="T22" fmla="*/ 0 w 173"/>
                  <a:gd name="T23" fmla="*/ 227 h 228"/>
                  <a:gd name="T24" fmla="*/ 0 w 173"/>
                  <a:gd name="T2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28">
                    <a:moveTo>
                      <a:pt x="0" y="0"/>
                    </a:moveTo>
                    <a:lnTo>
                      <a:pt x="171" y="0"/>
                    </a:lnTo>
                    <a:lnTo>
                      <a:pt x="171" y="44"/>
                    </a:lnTo>
                    <a:lnTo>
                      <a:pt x="50" y="44"/>
                    </a:lnTo>
                    <a:lnTo>
                      <a:pt x="50" y="90"/>
                    </a:lnTo>
                    <a:lnTo>
                      <a:pt x="157" y="90"/>
                    </a:lnTo>
                    <a:lnTo>
                      <a:pt x="157" y="134"/>
                    </a:lnTo>
                    <a:lnTo>
                      <a:pt x="50" y="134"/>
                    </a:lnTo>
                    <a:lnTo>
                      <a:pt x="50" y="183"/>
                    </a:lnTo>
                    <a:lnTo>
                      <a:pt x="172" y="183"/>
                    </a:lnTo>
                    <a:lnTo>
                      <a:pt x="172" y="227"/>
                    </a:lnTo>
                    <a:lnTo>
                      <a:pt x="0" y="227"/>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7" name="Freeform 83"/>
              <p:cNvSpPr>
                <a:spLocks noChangeArrowheads="1"/>
              </p:cNvSpPr>
              <p:nvPr/>
            </p:nvSpPr>
            <p:spPr bwMode="auto">
              <a:xfrm>
                <a:off x="3360738" y="4733925"/>
                <a:ext cx="71437" cy="82550"/>
              </a:xfrm>
              <a:custGeom>
                <a:avLst/>
                <a:gdLst>
                  <a:gd name="T0" fmla="*/ 105 w 197"/>
                  <a:gd name="T1" fmla="*/ 0 h 228"/>
                  <a:gd name="T2" fmla="*/ 170 w 197"/>
                  <a:gd name="T3" fmla="*/ 23 h 228"/>
                  <a:gd name="T4" fmla="*/ 189 w 197"/>
                  <a:gd name="T5" fmla="*/ 75 h 228"/>
                  <a:gd name="T6" fmla="*/ 189 w 197"/>
                  <a:gd name="T7" fmla="*/ 76 h 228"/>
                  <a:gd name="T8" fmla="*/ 141 w 197"/>
                  <a:gd name="T9" fmla="*/ 145 h 228"/>
                  <a:gd name="T10" fmla="*/ 196 w 197"/>
                  <a:gd name="T11" fmla="*/ 227 h 228"/>
                  <a:gd name="T12" fmla="*/ 138 w 197"/>
                  <a:gd name="T13" fmla="*/ 227 h 228"/>
                  <a:gd name="T14" fmla="*/ 89 w 197"/>
                  <a:gd name="T15" fmla="*/ 154 h 228"/>
                  <a:gd name="T16" fmla="*/ 50 w 197"/>
                  <a:gd name="T17" fmla="*/ 154 h 228"/>
                  <a:gd name="T18" fmla="*/ 50 w 197"/>
                  <a:gd name="T19" fmla="*/ 227 h 228"/>
                  <a:gd name="T20" fmla="*/ 0 w 197"/>
                  <a:gd name="T21" fmla="*/ 227 h 228"/>
                  <a:gd name="T22" fmla="*/ 0 w 197"/>
                  <a:gd name="T23" fmla="*/ 0 h 228"/>
                  <a:gd name="T24" fmla="*/ 105 w 197"/>
                  <a:gd name="T25" fmla="*/ 0 h 228"/>
                  <a:gd name="T26" fmla="*/ 100 w 197"/>
                  <a:gd name="T27" fmla="*/ 111 h 228"/>
                  <a:gd name="T28" fmla="*/ 139 w 197"/>
                  <a:gd name="T29" fmla="*/ 77 h 228"/>
                  <a:gd name="T30" fmla="*/ 139 w 197"/>
                  <a:gd name="T31" fmla="*/ 77 h 228"/>
                  <a:gd name="T32" fmla="*/ 99 w 197"/>
                  <a:gd name="T33" fmla="*/ 46 h 228"/>
                  <a:gd name="T34" fmla="*/ 50 w 197"/>
                  <a:gd name="T35" fmla="*/ 46 h 228"/>
                  <a:gd name="T36" fmla="*/ 50 w 197"/>
                  <a:gd name="T37" fmla="*/ 111 h 228"/>
                  <a:gd name="T38" fmla="*/ 100 w 197"/>
                  <a:gd name="T39" fmla="*/ 11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28">
                    <a:moveTo>
                      <a:pt x="105" y="0"/>
                    </a:moveTo>
                    <a:cubicBezTo>
                      <a:pt x="132" y="0"/>
                      <a:pt x="154" y="8"/>
                      <a:pt x="170" y="23"/>
                    </a:cubicBezTo>
                    <a:cubicBezTo>
                      <a:pt x="182" y="36"/>
                      <a:pt x="189" y="54"/>
                      <a:pt x="189" y="75"/>
                    </a:cubicBezTo>
                    <a:lnTo>
                      <a:pt x="189" y="76"/>
                    </a:lnTo>
                    <a:cubicBezTo>
                      <a:pt x="189" y="112"/>
                      <a:pt x="170" y="134"/>
                      <a:pt x="141" y="145"/>
                    </a:cubicBezTo>
                    <a:lnTo>
                      <a:pt x="196" y="227"/>
                    </a:lnTo>
                    <a:lnTo>
                      <a:pt x="138" y="227"/>
                    </a:lnTo>
                    <a:lnTo>
                      <a:pt x="89" y="154"/>
                    </a:lnTo>
                    <a:lnTo>
                      <a:pt x="50" y="154"/>
                    </a:lnTo>
                    <a:lnTo>
                      <a:pt x="50" y="227"/>
                    </a:lnTo>
                    <a:lnTo>
                      <a:pt x="0" y="227"/>
                    </a:lnTo>
                    <a:lnTo>
                      <a:pt x="0" y="0"/>
                    </a:lnTo>
                    <a:lnTo>
                      <a:pt x="105" y="0"/>
                    </a:lnTo>
                    <a:close/>
                    <a:moveTo>
                      <a:pt x="100" y="111"/>
                    </a:moveTo>
                    <a:cubicBezTo>
                      <a:pt x="125" y="111"/>
                      <a:pt x="139" y="97"/>
                      <a:pt x="139" y="77"/>
                    </a:cubicBezTo>
                    <a:lnTo>
                      <a:pt x="139" y="77"/>
                    </a:lnTo>
                    <a:cubicBezTo>
                      <a:pt x="139" y="57"/>
                      <a:pt x="124" y="46"/>
                      <a:pt x="99" y="46"/>
                    </a:cubicBezTo>
                    <a:lnTo>
                      <a:pt x="50" y="46"/>
                    </a:lnTo>
                    <a:lnTo>
                      <a:pt x="50" y="111"/>
                    </a:lnTo>
                    <a:lnTo>
                      <a:pt x="100" y="11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8" name="Freeform 84"/>
              <p:cNvSpPr>
                <a:spLocks noChangeArrowheads="1"/>
              </p:cNvSpPr>
              <p:nvPr/>
            </p:nvSpPr>
            <p:spPr bwMode="auto">
              <a:xfrm>
                <a:off x="3429000" y="4733925"/>
                <a:ext cx="82550" cy="82550"/>
              </a:xfrm>
              <a:custGeom>
                <a:avLst/>
                <a:gdLst>
                  <a:gd name="T0" fmla="*/ 0 w 229"/>
                  <a:gd name="T1" fmla="*/ 0 h 230"/>
                  <a:gd name="T2" fmla="*/ 56 w 229"/>
                  <a:gd name="T3" fmla="*/ 0 h 230"/>
                  <a:gd name="T4" fmla="*/ 115 w 229"/>
                  <a:gd name="T5" fmla="*/ 159 h 230"/>
                  <a:gd name="T6" fmla="*/ 174 w 229"/>
                  <a:gd name="T7" fmla="*/ 0 h 230"/>
                  <a:gd name="T8" fmla="*/ 228 w 229"/>
                  <a:gd name="T9" fmla="*/ 0 h 230"/>
                  <a:gd name="T10" fmla="*/ 136 w 229"/>
                  <a:gd name="T11" fmla="*/ 229 h 230"/>
                  <a:gd name="T12" fmla="*/ 92 w 229"/>
                  <a:gd name="T13" fmla="*/ 229 h 230"/>
                  <a:gd name="T14" fmla="*/ 0 w 229"/>
                  <a:gd name="T15" fmla="*/ 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30">
                    <a:moveTo>
                      <a:pt x="0" y="0"/>
                    </a:moveTo>
                    <a:lnTo>
                      <a:pt x="56" y="0"/>
                    </a:lnTo>
                    <a:lnTo>
                      <a:pt x="115" y="159"/>
                    </a:lnTo>
                    <a:lnTo>
                      <a:pt x="174" y="0"/>
                    </a:lnTo>
                    <a:lnTo>
                      <a:pt x="228" y="0"/>
                    </a:lnTo>
                    <a:lnTo>
                      <a:pt x="136" y="229"/>
                    </a:lnTo>
                    <a:lnTo>
                      <a:pt x="92" y="229"/>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9" name="Freeform 85"/>
              <p:cNvSpPr>
                <a:spLocks noChangeArrowheads="1"/>
              </p:cNvSpPr>
              <p:nvPr/>
            </p:nvSpPr>
            <p:spPr bwMode="auto">
              <a:xfrm>
                <a:off x="3517900" y="4733925"/>
                <a:ext cx="61913" cy="82550"/>
              </a:xfrm>
              <a:custGeom>
                <a:avLst/>
                <a:gdLst>
                  <a:gd name="T0" fmla="*/ 0 w 173"/>
                  <a:gd name="T1" fmla="*/ 0 h 228"/>
                  <a:gd name="T2" fmla="*/ 171 w 173"/>
                  <a:gd name="T3" fmla="*/ 0 h 228"/>
                  <a:gd name="T4" fmla="*/ 171 w 173"/>
                  <a:gd name="T5" fmla="*/ 44 h 228"/>
                  <a:gd name="T6" fmla="*/ 49 w 173"/>
                  <a:gd name="T7" fmla="*/ 44 h 228"/>
                  <a:gd name="T8" fmla="*/ 49 w 173"/>
                  <a:gd name="T9" fmla="*/ 90 h 228"/>
                  <a:gd name="T10" fmla="*/ 156 w 173"/>
                  <a:gd name="T11" fmla="*/ 90 h 228"/>
                  <a:gd name="T12" fmla="*/ 156 w 173"/>
                  <a:gd name="T13" fmla="*/ 134 h 228"/>
                  <a:gd name="T14" fmla="*/ 49 w 173"/>
                  <a:gd name="T15" fmla="*/ 134 h 228"/>
                  <a:gd name="T16" fmla="*/ 49 w 173"/>
                  <a:gd name="T17" fmla="*/ 183 h 228"/>
                  <a:gd name="T18" fmla="*/ 172 w 173"/>
                  <a:gd name="T19" fmla="*/ 183 h 228"/>
                  <a:gd name="T20" fmla="*/ 172 w 173"/>
                  <a:gd name="T21" fmla="*/ 227 h 228"/>
                  <a:gd name="T22" fmla="*/ 0 w 173"/>
                  <a:gd name="T23" fmla="*/ 227 h 228"/>
                  <a:gd name="T24" fmla="*/ 0 w 173"/>
                  <a:gd name="T2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28">
                    <a:moveTo>
                      <a:pt x="0" y="0"/>
                    </a:moveTo>
                    <a:lnTo>
                      <a:pt x="171" y="0"/>
                    </a:lnTo>
                    <a:lnTo>
                      <a:pt x="171" y="44"/>
                    </a:lnTo>
                    <a:lnTo>
                      <a:pt x="49" y="44"/>
                    </a:lnTo>
                    <a:lnTo>
                      <a:pt x="49" y="90"/>
                    </a:lnTo>
                    <a:lnTo>
                      <a:pt x="156" y="90"/>
                    </a:lnTo>
                    <a:lnTo>
                      <a:pt x="156" y="134"/>
                    </a:lnTo>
                    <a:lnTo>
                      <a:pt x="49" y="134"/>
                    </a:lnTo>
                    <a:lnTo>
                      <a:pt x="49" y="183"/>
                    </a:lnTo>
                    <a:lnTo>
                      <a:pt x="172" y="183"/>
                    </a:lnTo>
                    <a:lnTo>
                      <a:pt x="172" y="227"/>
                    </a:lnTo>
                    <a:lnTo>
                      <a:pt x="0" y="227"/>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0" name="Freeform 86"/>
              <p:cNvSpPr>
                <a:spLocks noChangeArrowheads="1"/>
              </p:cNvSpPr>
              <p:nvPr/>
            </p:nvSpPr>
            <p:spPr bwMode="auto">
              <a:xfrm>
                <a:off x="3587750" y="4733925"/>
                <a:ext cx="71438" cy="82550"/>
              </a:xfrm>
              <a:custGeom>
                <a:avLst/>
                <a:gdLst>
                  <a:gd name="T0" fmla="*/ 104 w 197"/>
                  <a:gd name="T1" fmla="*/ 0 h 228"/>
                  <a:gd name="T2" fmla="*/ 171 w 197"/>
                  <a:gd name="T3" fmla="*/ 23 h 228"/>
                  <a:gd name="T4" fmla="*/ 190 w 197"/>
                  <a:gd name="T5" fmla="*/ 75 h 228"/>
                  <a:gd name="T6" fmla="*/ 190 w 197"/>
                  <a:gd name="T7" fmla="*/ 76 h 228"/>
                  <a:gd name="T8" fmla="*/ 142 w 197"/>
                  <a:gd name="T9" fmla="*/ 145 h 228"/>
                  <a:gd name="T10" fmla="*/ 196 w 197"/>
                  <a:gd name="T11" fmla="*/ 227 h 228"/>
                  <a:gd name="T12" fmla="*/ 138 w 197"/>
                  <a:gd name="T13" fmla="*/ 227 h 228"/>
                  <a:gd name="T14" fmla="*/ 89 w 197"/>
                  <a:gd name="T15" fmla="*/ 154 h 228"/>
                  <a:gd name="T16" fmla="*/ 50 w 197"/>
                  <a:gd name="T17" fmla="*/ 154 h 228"/>
                  <a:gd name="T18" fmla="*/ 50 w 197"/>
                  <a:gd name="T19" fmla="*/ 227 h 228"/>
                  <a:gd name="T20" fmla="*/ 0 w 197"/>
                  <a:gd name="T21" fmla="*/ 227 h 228"/>
                  <a:gd name="T22" fmla="*/ 0 w 197"/>
                  <a:gd name="T23" fmla="*/ 0 h 228"/>
                  <a:gd name="T24" fmla="*/ 104 w 197"/>
                  <a:gd name="T25" fmla="*/ 0 h 228"/>
                  <a:gd name="T26" fmla="*/ 102 w 197"/>
                  <a:gd name="T27" fmla="*/ 111 h 228"/>
                  <a:gd name="T28" fmla="*/ 139 w 197"/>
                  <a:gd name="T29" fmla="*/ 77 h 228"/>
                  <a:gd name="T30" fmla="*/ 139 w 197"/>
                  <a:gd name="T31" fmla="*/ 77 h 228"/>
                  <a:gd name="T32" fmla="*/ 100 w 197"/>
                  <a:gd name="T33" fmla="*/ 46 h 228"/>
                  <a:gd name="T34" fmla="*/ 50 w 197"/>
                  <a:gd name="T35" fmla="*/ 46 h 228"/>
                  <a:gd name="T36" fmla="*/ 50 w 197"/>
                  <a:gd name="T37" fmla="*/ 111 h 228"/>
                  <a:gd name="T38" fmla="*/ 102 w 197"/>
                  <a:gd name="T39" fmla="*/ 11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28">
                    <a:moveTo>
                      <a:pt x="104" y="0"/>
                    </a:moveTo>
                    <a:cubicBezTo>
                      <a:pt x="133" y="0"/>
                      <a:pt x="156" y="8"/>
                      <a:pt x="171" y="23"/>
                    </a:cubicBezTo>
                    <a:cubicBezTo>
                      <a:pt x="183" y="36"/>
                      <a:pt x="190" y="54"/>
                      <a:pt x="190" y="75"/>
                    </a:cubicBezTo>
                    <a:lnTo>
                      <a:pt x="190" y="76"/>
                    </a:lnTo>
                    <a:cubicBezTo>
                      <a:pt x="190" y="112"/>
                      <a:pt x="170" y="134"/>
                      <a:pt x="142" y="145"/>
                    </a:cubicBezTo>
                    <a:lnTo>
                      <a:pt x="196" y="227"/>
                    </a:lnTo>
                    <a:lnTo>
                      <a:pt x="138" y="227"/>
                    </a:lnTo>
                    <a:lnTo>
                      <a:pt x="89" y="154"/>
                    </a:lnTo>
                    <a:lnTo>
                      <a:pt x="50" y="154"/>
                    </a:lnTo>
                    <a:lnTo>
                      <a:pt x="50" y="227"/>
                    </a:lnTo>
                    <a:lnTo>
                      <a:pt x="0" y="227"/>
                    </a:lnTo>
                    <a:lnTo>
                      <a:pt x="0" y="0"/>
                    </a:lnTo>
                    <a:lnTo>
                      <a:pt x="104" y="0"/>
                    </a:lnTo>
                    <a:close/>
                    <a:moveTo>
                      <a:pt x="102" y="111"/>
                    </a:moveTo>
                    <a:cubicBezTo>
                      <a:pt x="125" y="111"/>
                      <a:pt x="139" y="97"/>
                      <a:pt x="139" y="77"/>
                    </a:cubicBezTo>
                    <a:lnTo>
                      <a:pt x="139" y="77"/>
                    </a:lnTo>
                    <a:cubicBezTo>
                      <a:pt x="139" y="57"/>
                      <a:pt x="124" y="46"/>
                      <a:pt x="100" y="46"/>
                    </a:cubicBezTo>
                    <a:lnTo>
                      <a:pt x="50" y="46"/>
                    </a:lnTo>
                    <a:lnTo>
                      <a:pt x="50" y="111"/>
                    </a:lnTo>
                    <a:lnTo>
                      <a:pt x="102" y="11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1" name="Freeform 87"/>
              <p:cNvSpPr>
                <a:spLocks noChangeArrowheads="1"/>
              </p:cNvSpPr>
              <p:nvPr/>
            </p:nvSpPr>
            <p:spPr bwMode="auto">
              <a:xfrm>
                <a:off x="3660775" y="4732338"/>
                <a:ext cx="65088" cy="84137"/>
              </a:xfrm>
              <a:custGeom>
                <a:avLst/>
                <a:gdLst>
                  <a:gd name="T0" fmla="*/ 0 w 180"/>
                  <a:gd name="T1" fmla="*/ 197 h 234"/>
                  <a:gd name="T2" fmla="*/ 29 w 180"/>
                  <a:gd name="T3" fmla="*/ 161 h 234"/>
                  <a:gd name="T4" fmla="*/ 97 w 180"/>
                  <a:gd name="T5" fmla="*/ 189 h 234"/>
                  <a:gd name="T6" fmla="*/ 130 w 180"/>
                  <a:gd name="T7" fmla="*/ 168 h 234"/>
                  <a:gd name="T8" fmla="*/ 130 w 180"/>
                  <a:gd name="T9" fmla="*/ 166 h 234"/>
                  <a:gd name="T10" fmla="*/ 85 w 180"/>
                  <a:gd name="T11" fmla="*/ 137 h 234"/>
                  <a:gd name="T12" fmla="*/ 10 w 180"/>
                  <a:gd name="T13" fmla="*/ 69 h 234"/>
                  <a:gd name="T14" fmla="*/ 10 w 180"/>
                  <a:gd name="T15" fmla="*/ 68 h 234"/>
                  <a:gd name="T16" fmla="*/ 89 w 180"/>
                  <a:gd name="T17" fmla="*/ 0 h 234"/>
                  <a:gd name="T18" fmla="*/ 173 w 180"/>
                  <a:gd name="T19" fmla="*/ 29 h 234"/>
                  <a:gd name="T20" fmla="*/ 147 w 180"/>
                  <a:gd name="T21" fmla="*/ 67 h 234"/>
                  <a:gd name="T22" fmla="*/ 87 w 180"/>
                  <a:gd name="T23" fmla="*/ 44 h 234"/>
                  <a:gd name="T24" fmla="*/ 58 w 180"/>
                  <a:gd name="T25" fmla="*/ 64 h 234"/>
                  <a:gd name="T26" fmla="*/ 58 w 180"/>
                  <a:gd name="T27" fmla="*/ 64 h 234"/>
                  <a:gd name="T28" fmla="*/ 108 w 180"/>
                  <a:gd name="T29" fmla="*/ 94 h 234"/>
                  <a:gd name="T30" fmla="*/ 179 w 180"/>
                  <a:gd name="T31" fmla="*/ 162 h 234"/>
                  <a:gd name="T32" fmla="*/ 179 w 180"/>
                  <a:gd name="T33" fmla="*/ 162 h 234"/>
                  <a:gd name="T34" fmla="*/ 96 w 180"/>
                  <a:gd name="T35" fmla="*/ 233 h 234"/>
                  <a:gd name="T36" fmla="*/ 0 w 180"/>
                  <a:gd name="T37" fmla="*/ 19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234">
                    <a:moveTo>
                      <a:pt x="0" y="197"/>
                    </a:moveTo>
                    <a:lnTo>
                      <a:pt x="29" y="161"/>
                    </a:lnTo>
                    <a:cubicBezTo>
                      <a:pt x="50" y="178"/>
                      <a:pt x="72" y="189"/>
                      <a:pt x="97" y="189"/>
                    </a:cubicBezTo>
                    <a:cubicBezTo>
                      <a:pt x="118" y="189"/>
                      <a:pt x="130" y="180"/>
                      <a:pt x="130" y="168"/>
                    </a:cubicBezTo>
                    <a:lnTo>
                      <a:pt x="130" y="166"/>
                    </a:lnTo>
                    <a:cubicBezTo>
                      <a:pt x="130" y="154"/>
                      <a:pt x="122" y="147"/>
                      <a:pt x="85" y="137"/>
                    </a:cubicBezTo>
                    <a:cubicBezTo>
                      <a:pt x="39" y="126"/>
                      <a:pt x="10" y="114"/>
                      <a:pt x="10" y="69"/>
                    </a:cubicBezTo>
                    <a:lnTo>
                      <a:pt x="10" y="68"/>
                    </a:lnTo>
                    <a:cubicBezTo>
                      <a:pt x="10" y="26"/>
                      <a:pt x="43" y="0"/>
                      <a:pt x="89" y="0"/>
                    </a:cubicBezTo>
                    <a:cubicBezTo>
                      <a:pt x="122" y="0"/>
                      <a:pt x="150" y="10"/>
                      <a:pt x="173" y="29"/>
                    </a:cubicBezTo>
                    <a:lnTo>
                      <a:pt x="147" y="67"/>
                    </a:lnTo>
                    <a:cubicBezTo>
                      <a:pt x="126" y="53"/>
                      <a:pt x="106" y="44"/>
                      <a:pt x="87" y="44"/>
                    </a:cubicBezTo>
                    <a:cubicBezTo>
                      <a:pt x="69" y="44"/>
                      <a:pt x="58" y="53"/>
                      <a:pt x="58" y="64"/>
                    </a:cubicBezTo>
                    <a:lnTo>
                      <a:pt x="58" y="64"/>
                    </a:lnTo>
                    <a:cubicBezTo>
                      <a:pt x="58" y="79"/>
                      <a:pt x="68" y="85"/>
                      <a:pt x="108" y="94"/>
                    </a:cubicBezTo>
                    <a:cubicBezTo>
                      <a:pt x="154" y="105"/>
                      <a:pt x="179" y="122"/>
                      <a:pt x="179" y="162"/>
                    </a:cubicBezTo>
                    <a:lnTo>
                      <a:pt x="179" y="162"/>
                    </a:lnTo>
                    <a:cubicBezTo>
                      <a:pt x="179" y="208"/>
                      <a:pt x="146" y="233"/>
                      <a:pt x="96" y="233"/>
                    </a:cubicBezTo>
                    <a:cubicBezTo>
                      <a:pt x="62" y="233"/>
                      <a:pt x="28" y="221"/>
                      <a:pt x="0" y="19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2" name="Freeform 88"/>
              <p:cNvSpPr>
                <a:spLocks noChangeArrowheads="1"/>
              </p:cNvSpPr>
              <p:nvPr/>
            </p:nvSpPr>
            <p:spPr bwMode="auto">
              <a:xfrm>
                <a:off x="3219450" y="4683125"/>
                <a:ext cx="26988" cy="38100"/>
              </a:xfrm>
              <a:custGeom>
                <a:avLst/>
                <a:gdLst>
                  <a:gd name="T0" fmla="*/ 55 w 75"/>
                  <a:gd name="T1" fmla="*/ 107 h 108"/>
                  <a:gd name="T2" fmla="*/ 31 w 75"/>
                  <a:gd name="T3" fmla="*/ 57 h 108"/>
                  <a:gd name="T4" fmla="*/ 17 w 75"/>
                  <a:gd name="T5" fmla="*/ 25 h 108"/>
                  <a:gd name="T6" fmla="*/ 16 w 75"/>
                  <a:gd name="T7" fmla="*/ 25 h 108"/>
                  <a:gd name="T8" fmla="*/ 17 w 75"/>
                  <a:gd name="T9" fmla="*/ 56 h 108"/>
                  <a:gd name="T10" fmla="*/ 19 w 75"/>
                  <a:gd name="T11" fmla="*/ 107 h 108"/>
                  <a:gd name="T12" fmla="*/ 0 w 75"/>
                  <a:gd name="T13" fmla="*/ 107 h 108"/>
                  <a:gd name="T14" fmla="*/ 0 w 75"/>
                  <a:gd name="T15" fmla="*/ 0 h 108"/>
                  <a:gd name="T16" fmla="*/ 21 w 75"/>
                  <a:gd name="T17" fmla="*/ 0 h 108"/>
                  <a:gd name="T18" fmla="*/ 48 w 75"/>
                  <a:gd name="T19" fmla="*/ 53 h 108"/>
                  <a:gd name="T20" fmla="*/ 57 w 75"/>
                  <a:gd name="T21" fmla="*/ 81 h 108"/>
                  <a:gd name="T22" fmla="*/ 59 w 75"/>
                  <a:gd name="T23" fmla="*/ 79 h 108"/>
                  <a:gd name="T24" fmla="*/ 57 w 75"/>
                  <a:gd name="T25" fmla="*/ 49 h 108"/>
                  <a:gd name="T26" fmla="*/ 56 w 75"/>
                  <a:gd name="T27" fmla="*/ 0 h 108"/>
                  <a:gd name="T28" fmla="*/ 74 w 75"/>
                  <a:gd name="T29" fmla="*/ 0 h 108"/>
                  <a:gd name="T30" fmla="*/ 74 w 75"/>
                  <a:gd name="T31" fmla="*/ 107 h 108"/>
                  <a:gd name="T32" fmla="*/ 55 w 75"/>
                  <a:gd name="T33"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08">
                    <a:moveTo>
                      <a:pt x="55" y="107"/>
                    </a:moveTo>
                    <a:lnTo>
                      <a:pt x="31" y="57"/>
                    </a:lnTo>
                    <a:cubicBezTo>
                      <a:pt x="25" y="45"/>
                      <a:pt x="19" y="31"/>
                      <a:pt x="17" y="25"/>
                    </a:cubicBezTo>
                    <a:lnTo>
                      <a:pt x="16" y="25"/>
                    </a:lnTo>
                    <a:cubicBezTo>
                      <a:pt x="17" y="35"/>
                      <a:pt x="17" y="46"/>
                      <a:pt x="17" y="56"/>
                    </a:cubicBezTo>
                    <a:lnTo>
                      <a:pt x="19" y="107"/>
                    </a:lnTo>
                    <a:lnTo>
                      <a:pt x="0" y="107"/>
                    </a:lnTo>
                    <a:lnTo>
                      <a:pt x="0" y="0"/>
                    </a:lnTo>
                    <a:lnTo>
                      <a:pt x="21" y="0"/>
                    </a:lnTo>
                    <a:lnTo>
                      <a:pt x="48" y="53"/>
                    </a:lnTo>
                    <a:cubicBezTo>
                      <a:pt x="52" y="63"/>
                      <a:pt x="56" y="75"/>
                      <a:pt x="57" y="81"/>
                    </a:cubicBezTo>
                    <a:lnTo>
                      <a:pt x="59" y="79"/>
                    </a:lnTo>
                    <a:cubicBezTo>
                      <a:pt x="57" y="74"/>
                      <a:pt x="57" y="59"/>
                      <a:pt x="57" y="49"/>
                    </a:cubicBezTo>
                    <a:lnTo>
                      <a:pt x="56" y="0"/>
                    </a:lnTo>
                    <a:lnTo>
                      <a:pt x="74" y="0"/>
                    </a:lnTo>
                    <a:lnTo>
                      <a:pt x="74" y="107"/>
                    </a:lnTo>
                    <a:lnTo>
                      <a:pt x="55" y="10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3" name="Freeform 89"/>
              <p:cNvSpPr>
                <a:spLocks noChangeArrowheads="1"/>
              </p:cNvSpPr>
              <p:nvPr/>
            </p:nvSpPr>
            <p:spPr bwMode="auto">
              <a:xfrm>
                <a:off x="3251200" y="4692650"/>
                <a:ext cx="23813" cy="30163"/>
              </a:xfrm>
              <a:custGeom>
                <a:avLst/>
                <a:gdLst>
                  <a:gd name="T0" fmla="*/ 20 w 68"/>
                  <a:gd name="T1" fmla="*/ 46 h 84"/>
                  <a:gd name="T2" fmla="*/ 20 w 68"/>
                  <a:gd name="T3" fmla="*/ 47 h 84"/>
                  <a:gd name="T4" fmla="*/ 39 w 68"/>
                  <a:gd name="T5" fmla="*/ 69 h 84"/>
                  <a:gd name="T6" fmla="*/ 59 w 68"/>
                  <a:gd name="T7" fmla="*/ 62 h 84"/>
                  <a:gd name="T8" fmla="*/ 66 w 68"/>
                  <a:gd name="T9" fmla="*/ 72 h 84"/>
                  <a:gd name="T10" fmla="*/ 37 w 68"/>
                  <a:gd name="T11" fmla="*/ 83 h 84"/>
                  <a:gd name="T12" fmla="*/ 0 w 68"/>
                  <a:gd name="T13" fmla="*/ 41 h 84"/>
                  <a:gd name="T14" fmla="*/ 10 w 68"/>
                  <a:gd name="T15" fmla="*/ 11 h 84"/>
                  <a:gd name="T16" fmla="*/ 35 w 68"/>
                  <a:gd name="T17" fmla="*/ 0 h 84"/>
                  <a:gd name="T18" fmla="*/ 56 w 68"/>
                  <a:gd name="T19" fmla="*/ 8 h 84"/>
                  <a:gd name="T20" fmla="*/ 67 w 68"/>
                  <a:gd name="T21" fmla="*/ 43 h 84"/>
                  <a:gd name="T22" fmla="*/ 67 w 68"/>
                  <a:gd name="T23" fmla="*/ 46 h 84"/>
                  <a:gd name="T24" fmla="*/ 20 w 68"/>
                  <a:gd name="T25" fmla="*/ 46 h 84"/>
                  <a:gd name="T26" fmla="*/ 35 w 68"/>
                  <a:gd name="T27" fmla="*/ 12 h 84"/>
                  <a:gd name="T28" fmla="*/ 20 w 68"/>
                  <a:gd name="T29" fmla="*/ 33 h 84"/>
                  <a:gd name="T30" fmla="*/ 49 w 68"/>
                  <a:gd name="T31" fmla="*/ 33 h 84"/>
                  <a:gd name="T32" fmla="*/ 35 w 68"/>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4">
                    <a:moveTo>
                      <a:pt x="20" y="46"/>
                    </a:moveTo>
                    <a:lnTo>
                      <a:pt x="20" y="47"/>
                    </a:lnTo>
                    <a:cubicBezTo>
                      <a:pt x="20" y="58"/>
                      <a:pt x="24" y="69"/>
                      <a:pt x="39" y="69"/>
                    </a:cubicBezTo>
                    <a:cubicBezTo>
                      <a:pt x="46" y="69"/>
                      <a:pt x="53" y="66"/>
                      <a:pt x="59" y="62"/>
                    </a:cubicBezTo>
                    <a:lnTo>
                      <a:pt x="66" y="72"/>
                    </a:lnTo>
                    <a:cubicBezTo>
                      <a:pt x="57" y="79"/>
                      <a:pt x="48" y="83"/>
                      <a:pt x="37" y="83"/>
                    </a:cubicBezTo>
                    <a:cubicBezTo>
                      <a:pt x="14" y="83"/>
                      <a:pt x="0" y="66"/>
                      <a:pt x="0" y="41"/>
                    </a:cubicBezTo>
                    <a:cubicBezTo>
                      <a:pt x="0" y="27"/>
                      <a:pt x="3" y="18"/>
                      <a:pt x="10" y="11"/>
                    </a:cubicBezTo>
                    <a:cubicBezTo>
                      <a:pt x="17" y="4"/>
                      <a:pt x="24" y="0"/>
                      <a:pt x="35" y="0"/>
                    </a:cubicBezTo>
                    <a:cubicBezTo>
                      <a:pt x="42" y="0"/>
                      <a:pt x="49" y="3"/>
                      <a:pt x="56" y="8"/>
                    </a:cubicBezTo>
                    <a:cubicBezTo>
                      <a:pt x="63" y="14"/>
                      <a:pt x="67" y="23"/>
                      <a:pt x="67" y="43"/>
                    </a:cubicBezTo>
                    <a:lnTo>
                      <a:pt x="67" y="46"/>
                    </a:lnTo>
                    <a:lnTo>
                      <a:pt x="20" y="46"/>
                    </a:lnTo>
                    <a:close/>
                    <a:moveTo>
                      <a:pt x="35" y="12"/>
                    </a:moveTo>
                    <a:cubicBezTo>
                      <a:pt x="25" y="12"/>
                      <a:pt x="20" y="21"/>
                      <a:pt x="20" y="33"/>
                    </a:cubicBezTo>
                    <a:lnTo>
                      <a:pt x="49" y="33"/>
                    </a:lnTo>
                    <a:cubicBezTo>
                      <a:pt x="49" y="21"/>
                      <a:pt x="43" y="12"/>
                      <a:pt x="35"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4" name="Freeform 90"/>
              <p:cNvSpPr>
                <a:spLocks noChangeArrowheads="1"/>
              </p:cNvSpPr>
              <p:nvPr/>
            </p:nvSpPr>
            <p:spPr bwMode="auto">
              <a:xfrm>
                <a:off x="3276600" y="4694238"/>
                <a:ext cx="38100" cy="30162"/>
              </a:xfrm>
              <a:custGeom>
                <a:avLst/>
                <a:gdLst>
                  <a:gd name="T0" fmla="*/ 83 w 106"/>
                  <a:gd name="T1" fmla="*/ 81 h 82"/>
                  <a:gd name="T2" fmla="*/ 68 w 106"/>
                  <a:gd name="T3" fmla="*/ 81 h 82"/>
                  <a:gd name="T4" fmla="*/ 58 w 106"/>
                  <a:gd name="T5" fmla="*/ 43 h 82"/>
                  <a:gd name="T6" fmla="*/ 53 w 106"/>
                  <a:gd name="T7" fmla="*/ 22 h 82"/>
                  <a:gd name="T8" fmla="*/ 53 w 106"/>
                  <a:gd name="T9" fmla="*/ 22 h 82"/>
                  <a:gd name="T10" fmla="*/ 47 w 106"/>
                  <a:gd name="T11" fmla="*/ 45 h 82"/>
                  <a:gd name="T12" fmla="*/ 37 w 106"/>
                  <a:gd name="T13" fmla="*/ 81 h 82"/>
                  <a:gd name="T14" fmla="*/ 22 w 106"/>
                  <a:gd name="T15" fmla="*/ 81 h 82"/>
                  <a:gd name="T16" fmla="*/ 0 w 106"/>
                  <a:gd name="T17" fmla="*/ 2 h 82"/>
                  <a:gd name="T18" fmla="*/ 18 w 106"/>
                  <a:gd name="T19" fmla="*/ 0 h 82"/>
                  <a:gd name="T20" fmla="*/ 26 w 106"/>
                  <a:gd name="T21" fmla="*/ 38 h 82"/>
                  <a:gd name="T22" fmla="*/ 31 w 106"/>
                  <a:gd name="T23" fmla="*/ 58 h 82"/>
                  <a:gd name="T24" fmla="*/ 31 w 106"/>
                  <a:gd name="T25" fmla="*/ 58 h 82"/>
                  <a:gd name="T26" fmla="*/ 35 w 106"/>
                  <a:gd name="T27" fmla="*/ 38 h 82"/>
                  <a:gd name="T28" fmla="*/ 46 w 106"/>
                  <a:gd name="T29" fmla="*/ 2 h 82"/>
                  <a:gd name="T30" fmla="*/ 62 w 106"/>
                  <a:gd name="T31" fmla="*/ 2 h 82"/>
                  <a:gd name="T32" fmla="*/ 71 w 106"/>
                  <a:gd name="T33" fmla="*/ 36 h 82"/>
                  <a:gd name="T34" fmla="*/ 76 w 106"/>
                  <a:gd name="T35" fmla="*/ 58 h 82"/>
                  <a:gd name="T36" fmla="*/ 76 w 106"/>
                  <a:gd name="T37" fmla="*/ 58 h 82"/>
                  <a:gd name="T38" fmla="*/ 80 w 106"/>
                  <a:gd name="T39" fmla="*/ 38 h 82"/>
                  <a:gd name="T40" fmla="*/ 89 w 106"/>
                  <a:gd name="T41" fmla="*/ 2 h 82"/>
                  <a:gd name="T42" fmla="*/ 105 w 106"/>
                  <a:gd name="T43" fmla="*/ 2 h 82"/>
                  <a:gd name="T44" fmla="*/ 83 w 106"/>
                  <a:gd name="T4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82">
                    <a:moveTo>
                      <a:pt x="83" y="81"/>
                    </a:moveTo>
                    <a:lnTo>
                      <a:pt x="68" y="81"/>
                    </a:lnTo>
                    <a:lnTo>
                      <a:pt x="58" y="43"/>
                    </a:lnTo>
                    <a:cubicBezTo>
                      <a:pt x="56" y="35"/>
                      <a:pt x="53" y="22"/>
                      <a:pt x="53" y="22"/>
                    </a:cubicBezTo>
                    <a:lnTo>
                      <a:pt x="53" y="22"/>
                    </a:lnTo>
                    <a:cubicBezTo>
                      <a:pt x="53" y="22"/>
                      <a:pt x="51" y="29"/>
                      <a:pt x="47" y="45"/>
                    </a:cubicBezTo>
                    <a:lnTo>
                      <a:pt x="37" y="81"/>
                    </a:lnTo>
                    <a:lnTo>
                      <a:pt x="22" y="81"/>
                    </a:lnTo>
                    <a:lnTo>
                      <a:pt x="0" y="2"/>
                    </a:lnTo>
                    <a:lnTo>
                      <a:pt x="18" y="0"/>
                    </a:lnTo>
                    <a:lnTo>
                      <a:pt x="26" y="38"/>
                    </a:lnTo>
                    <a:cubicBezTo>
                      <a:pt x="28" y="47"/>
                      <a:pt x="31" y="58"/>
                      <a:pt x="31" y="58"/>
                    </a:cubicBezTo>
                    <a:lnTo>
                      <a:pt x="31" y="58"/>
                    </a:lnTo>
                    <a:cubicBezTo>
                      <a:pt x="31" y="58"/>
                      <a:pt x="32" y="49"/>
                      <a:pt x="35" y="38"/>
                    </a:cubicBezTo>
                    <a:lnTo>
                      <a:pt x="46" y="2"/>
                    </a:lnTo>
                    <a:lnTo>
                      <a:pt x="62" y="2"/>
                    </a:lnTo>
                    <a:lnTo>
                      <a:pt x="71" y="36"/>
                    </a:lnTo>
                    <a:cubicBezTo>
                      <a:pt x="74" y="49"/>
                      <a:pt x="76" y="58"/>
                      <a:pt x="76" y="58"/>
                    </a:cubicBezTo>
                    <a:lnTo>
                      <a:pt x="76" y="58"/>
                    </a:lnTo>
                    <a:cubicBezTo>
                      <a:pt x="76" y="58"/>
                      <a:pt x="78" y="47"/>
                      <a:pt x="80" y="38"/>
                    </a:cubicBezTo>
                    <a:lnTo>
                      <a:pt x="89" y="2"/>
                    </a:lnTo>
                    <a:lnTo>
                      <a:pt x="105" y="2"/>
                    </a:lnTo>
                    <a:lnTo>
                      <a:pt x="83" y="8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5" name="Freeform 91"/>
              <p:cNvSpPr>
                <a:spLocks noChangeArrowheads="1"/>
              </p:cNvSpPr>
              <p:nvPr/>
            </p:nvSpPr>
            <p:spPr bwMode="auto">
              <a:xfrm>
                <a:off x="3332163" y="4683125"/>
                <a:ext cx="26987" cy="38100"/>
              </a:xfrm>
              <a:custGeom>
                <a:avLst/>
                <a:gdLst>
                  <a:gd name="T0" fmla="*/ 51 w 75"/>
                  <a:gd name="T1" fmla="*/ 107 h 108"/>
                  <a:gd name="T2" fmla="*/ 43 w 75"/>
                  <a:gd name="T3" fmla="*/ 91 h 108"/>
                  <a:gd name="T4" fmla="*/ 24 w 75"/>
                  <a:gd name="T5" fmla="*/ 64 h 108"/>
                  <a:gd name="T6" fmla="*/ 17 w 75"/>
                  <a:gd name="T7" fmla="*/ 61 h 108"/>
                  <a:gd name="T8" fmla="*/ 17 w 75"/>
                  <a:gd name="T9" fmla="*/ 107 h 108"/>
                  <a:gd name="T10" fmla="*/ 0 w 75"/>
                  <a:gd name="T11" fmla="*/ 107 h 108"/>
                  <a:gd name="T12" fmla="*/ 0 w 75"/>
                  <a:gd name="T13" fmla="*/ 0 h 108"/>
                  <a:gd name="T14" fmla="*/ 32 w 75"/>
                  <a:gd name="T15" fmla="*/ 0 h 108"/>
                  <a:gd name="T16" fmla="*/ 68 w 75"/>
                  <a:gd name="T17" fmla="*/ 31 h 108"/>
                  <a:gd name="T18" fmla="*/ 40 w 75"/>
                  <a:gd name="T19" fmla="*/ 60 h 108"/>
                  <a:gd name="T20" fmla="*/ 57 w 75"/>
                  <a:gd name="T21" fmla="*/ 82 h 108"/>
                  <a:gd name="T22" fmla="*/ 74 w 75"/>
                  <a:gd name="T23" fmla="*/ 107 h 108"/>
                  <a:gd name="T24" fmla="*/ 51 w 75"/>
                  <a:gd name="T25" fmla="*/ 107 h 108"/>
                  <a:gd name="T26" fmla="*/ 26 w 75"/>
                  <a:gd name="T27" fmla="*/ 14 h 108"/>
                  <a:gd name="T28" fmla="*/ 17 w 75"/>
                  <a:gd name="T29" fmla="*/ 14 h 108"/>
                  <a:gd name="T30" fmla="*/ 17 w 75"/>
                  <a:gd name="T31" fmla="*/ 49 h 108"/>
                  <a:gd name="T32" fmla="*/ 26 w 75"/>
                  <a:gd name="T33" fmla="*/ 49 h 108"/>
                  <a:gd name="T34" fmla="*/ 44 w 75"/>
                  <a:gd name="T35" fmla="*/ 43 h 108"/>
                  <a:gd name="T36" fmla="*/ 49 w 75"/>
                  <a:gd name="T37" fmla="*/ 31 h 108"/>
                  <a:gd name="T38" fmla="*/ 26 w 75"/>
                  <a:gd name="T39"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08">
                    <a:moveTo>
                      <a:pt x="51" y="107"/>
                    </a:moveTo>
                    <a:lnTo>
                      <a:pt x="43" y="91"/>
                    </a:lnTo>
                    <a:cubicBezTo>
                      <a:pt x="35" y="78"/>
                      <a:pt x="30" y="70"/>
                      <a:pt x="24" y="64"/>
                    </a:cubicBezTo>
                    <a:cubicBezTo>
                      <a:pt x="22" y="63"/>
                      <a:pt x="21" y="61"/>
                      <a:pt x="17" y="61"/>
                    </a:cubicBezTo>
                    <a:lnTo>
                      <a:pt x="17" y="107"/>
                    </a:lnTo>
                    <a:lnTo>
                      <a:pt x="0" y="107"/>
                    </a:lnTo>
                    <a:lnTo>
                      <a:pt x="0" y="0"/>
                    </a:lnTo>
                    <a:lnTo>
                      <a:pt x="32" y="0"/>
                    </a:lnTo>
                    <a:cubicBezTo>
                      <a:pt x="57" y="0"/>
                      <a:pt x="68" y="14"/>
                      <a:pt x="68" y="31"/>
                    </a:cubicBezTo>
                    <a:cubicBezTo>
                      <a:pt x="68" y="46"/>
                      <a:pt x="57" y="60"/>
                      <a:pt x="40" y="60"/>
                    </a:cubicBezTo>
                    <a:cubicBezTo>
                      <a:pt x="44" y="63"/>
                      <a:pt x="51" y="73"/>
                      <a:pt x="57" y="82"/>
                    </a:cubicBezTo>
                    <a:lnTo>
                      <a:pt x="74" y="107"/>
                    </a:lnTo>
                    <a:lnTo>
                      <a:pt x="51" y="107"/>
                    </a:lnTo>
                    <a:close/>
                    <a:moveTo>
                      <a:pt x="26" y="14"/>
                    </a:moveTo>
                    <a:lnTo>
                      <a:pt x="17" y="14"/>
                    </a:lnTo>
                    <a:lnTo>
                      <a:pt x="17" y="49"/>
                    </a:lnTo>
                    <a:lnTo>
                      <a:pt x="26" y="49"/>
                    </a:lnTo>
                    <a:cubicBezTo>
                      <a:pt x="36" y="49"/>
                      <a:pt x="40" y="48"/>
                      <a:pt x="44" y="43"/>
                    </a:cubicBezTo>
                    <a:cubicBezTo>
                      <a:pt x="47" y="41"/>
                      <a:pt x="49" y="36"/>
                      <a:pt x="49" y="31"/>
                    </a:cubicBezTo>
                    <a:cubicBezTo>
                      <a:pt x="49" y="20"/>
                      <a:pt x="43" y="14"/>
                      <a:pt x="26"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6" name="Freeform 92"/>
              <p:cNvSpPr>
                <a:spLocks noChangeArrowheads="1"/>
              </p:cNvSpPr>
              <p:nvPr/>
            </p:nvSpPr>
            <p:spPr bwMode="auto">
              <a:xfrm>
                <a:off x="3360738" y="4692650"/>
                <a:ext cx="23812" cy="30163"/>
              </a:xfrm>
              <a:custGeom>
                <a:avLst/>
                <a:gdLst>
                  <a:gd name="T0" fmla="*/ 19 w 67"/>
                  <a:gd name="T1" fmla="*/ 46 h 84"/>
                  <a:gd name="T2" fmla="*/ 19 w 67"/>
                  <a:gd name="T3" fmla="*/ 47 h 84"/>
                  <a:gd name="T4" fmla="*/ 39 w 67"/>
                  <a:gd name="T5" fmla="*/ 69 h 84"/>
                  <a:gd name="T6" fmla="*/ 58 w 67"/>
                  <a:gd name="T7" fmla="*/ 62 h 84"/>
                  <a:gd name="T8" fmla="*/ 65 w 67"/>
                  <a:gd name="T9" fmla="*/ 72 h 84"/>
                  <a:gd name="T10" fmla="*/ 36 w 67"/>
                  <a:gd name="T11" fmla="*/ 83 h 84"/>
                  <a:gd name="T12" fmla="*/ 0 w 67"/>
                  <a:gd name="T13" fmla="*/ 41 h 84"/>
                  <a:gd name="T14" fmla="*/ 9 w 67"/>
                  <a:gd name="T15" fmla="*/ 11 h 84"/>
                  <a:gd name="T16" fmla="*/ 34 w 67"/>
                  <a:gd name="T17" fmla="*/ 0 h 84"/>
                  <a:gd name="T18" fmla="*/ 55 w 67"/>
                  <a:gd name="T19" fmla="*/ 8 h 84"/>
                  <a:gd name="T20" fmla="*/ 66 w 67"/>
                  <a:gd name="T21" fmla="*/ 43 h 84"/>
                  <a:gd name="T22" fmla="*/ 66 w 67"/>
                  <a:gd name="T23" fmla="*/ 46 h 84"/>
                  <a:gd name="T24" fmla="*/ 19 w 67"/>
                  <a:gd name="T25" fmla="*/ 46 h 84"/>
                  <a:gd name="T26" fmla="*/ 34 w 67"/>
                  <a:gd name="T27" fmla="*/ 12 h 84"/>
                  <a:gd name="T28" fmla="*/ 19 w 67"/>
                  <a:gd name="T29" fmla="*/ 33 h 84"/>
                  <a:gd name="T30" fmla="*/ 48 w 67"/>
                  <a:gd name="T31" fmla="*/ 33 h 84"/>
                  <a:gd name="T32" fmla="*/ 34 w 67"/>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4">
                    <a:moveTo>
                      <a:pt x="19" y="46"/>
                    </a:moveTo>
                    <a:lnTo>
                      <a:pt x="19" y="47"/>
                    </a:lnTo>
                    <a:cubicBezTo>
                      <a:pt x="19" y="58"/>
                      <a:pt x="23" y="69"/>
                      <a:pt x="39" y="69"/>
                    </a:cubicBezTo>
                    <a:cubicBezTo>
                      <a:pt x="45" y="69"/>
                      <a:pt x="52" y="66"/>
                      <a:pt x="58" y="62"/>
                    </a:cubicBezTo>
                    <a:lnTo>
                      <a:pt x="65" y="72"/>
                    </a:lnTo>
                    <a:cubicBezTo>
                      <a:pt x="57" y="79"/>
                      <a:pt x="47" y="83"/>
                      <a:pt x="36" y="83"/>
                    </a:cubicBezTo>
                    <a:cubicBezTo>
                      <a:pt x="14" y="83"/>
                      <a:pt x="0" y="66"/>
                      <a:pt x="0" y="41"/>
                    </a:cubicBezTo>
                    <a:cubicBezTo>
                      <a:pt x="0" y="27"/>
                      <a:pt x="2" y="18"/>
                      <a:pt x="9" y="11"/>
                    </a:cubicBezTo>
                    <a:cubicBezTo>
                      <a:pt x="16" y="4"/>
                      <a:pt x="23" y="0"/>
                      <a:pt x="34" y="0"/>
                    </a:cubicBezTo>
                    <a:cubicBezTo>
                      <a:pt x="41" y="0"/>
                      <a:pt x="48" y="3"/>
                      <a:pt x="55" y="8"/>
                    </a:cubicBezTo>
                    <a:cubicBezTo>
                      <a:pt x="62" y="14"/>
                      <a:pt x="66" y="23"/>
                      <a:pt x="66" y="43"/>
                    </a:cubicBezTo>
                    <a:lnTo>
                      <a:pt x="66" y="46"/>
                    </a:lnTo>
                    <a:lnTo>
                      <a:pt x="19" y="46"/>
                    </a:lnTo>
                    <a:close/>
                    <a:moveTo>
                      <a:pt x="34" y="12"/>
                    </a:moveTo>
                    <a:cubicBezTo>
                      <a:pt x="25" y="12"/>
                      <a:pt x="19" y="21"/>
                      <a:pt x="19" y="33"/>
                    </a:cubicBezTo>
                    <a:lnTo>
                      <a:pt x="48" y="33"/>
                    </a:lnTo>
                    <a:cubicBezTo>
                      <a:pt x="48" y="21"/>
                      <a:pt x="43" y="12"/>
                      <a:pt x="34"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7" name="Freeform 93"/>
              <p:cNvSpPr>
                <a:spLocks noChangeArrowheads="1"/>
              </p:cNvSpPr>
              <p:nvPr/>
            </p:nvSpPr>
            <p:spPr bwMode="auto">
              <a:xfrm>
                <a:off x="3389313" y="4681538"/>
                <a:ext cx="11112" cy="42862"/>
              </a:xfrm>
              <a:custGeom>
                <a:avLst/>
                <a:gdLst>
                  <a:gd name="T0" fmla="*/ 19 w 30"/>
                  <a:gd name="T1" fmla="*/ 117 h 118"/>
                  <a:gd name="T2" fmla="*/ 1 w 30"/>
                  <a:gd name="T3" fmla="*/ 93 h 118"/>
                  <a:gd name="T4" fmla="*/ 1 w 30"/>
                  <a:gd name="T5" fmla="*/ 27 h 118"/>
                  <a:gd name="T6" fmla="*/ 0 w 30"/>
                  <a:gd name="T7" fmla="*/ 3 h 118"/>
                  <a:gd name="T8" fmla="*/ 18 w 30"/>
                  <a:gd name="T9" fmla="*/ 0 h 118"/>
                  <a:gd name="T10" fmla="*/ 19 w 30"/>
                  <a:gd name="T11" fmla="*/ 21 h 118"/>
                  <a:gd name="T12" fmla="*/ 19 w 30"/>
                  <a:gd name="T13" fmla="*/ 88 h 118"/>
                  <a:gd name="T14" fmla="*/ 21 w 30"/>
                  <a:gd name="T15" fmla="*/ 103 h 118"/>
                  <a:gd name="T16" fmla="*/ 26 w 30"/>
                  <a:gd name="T17" fmla="*/ 104 h 118"/>
                  <a:gd name="T18" fmla="*/ 29 w 30"/>
                  <a:gd name="T19" fmla="*/ 114 h 118"/>
                  <a:gd name="T20" fmla="*/ 19 w 30"/>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18">
                    <a:moveTo>
                      <a:pt x="19" y="117"/>
                    </a:moveTo>
                    <a:cubicBezTo>
                      <a:pt x="1" y="117"/>
                      <a:pt x="1" y="100"/>
                      <a:pt x="1" y="93"/>
                    </a:cubicBezTo>
                    <a:lnTo>
                      <a:pt x="1" y="27"/>
                    </a:lnTo>
                    <a:cubicBezTo>
                      <a:pt x="1" y="16"/>
                      <a:pt x="1" y="10"/>
                      <a:pt x="0" y="3"/>
                    </a:cubicBezTo>
                    <a:lnTo>
                      <a:pt x="18" y="0"/>
                    </a:lnTo>
                    <a:cubicBezTo>
                      <a:pt x="19" y="5"/>
                      <a:pt x="19" y="12"/>
                      <a:pt x="19" y="21"/>
                    </a:cubicBezTo>
                    <a:lnTo>
                      <a:pt x="19" y="88"/>
                    </a:lnTo>
                    <a:cubicBezTo>
                      <a:pt x="19" y="99"/>
                      <a:pt x="19" y="100"/>
                      <a:pt x="21" y="103"/>
                    </a:cubicBezTo>
                    <a:cubicBezTo>
                      <a:pt x="22" y="104"/>
                      <a:pt x="25" y="104"/>
                      <a:pt x="26" y="104"/>
                    </a:cubicBezTo>
                    <a:lnTo>
                      <a:pt x="29" y="114"/>
                    </a:lnTo>
                    <a:cubicBezTo>
                      <a:pt x="26" y="116"/>
                      <a:pt x="22" y="117"/>
                      <a:pt x="19"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8" name="Freeform 94"/>
              <p:cNvSpPr>
                <a:spLocks noChangeArrowheads="1"/>
              </p:cNvSpPr>
              <p:nvPr/>
            </p:nvSpPr>
            <p:spPr bwMode="auto">
              <a:xfrm>
                <a:off x="3402013" y="4681538"/>
                <a:ext cx="7937" cy="41275"/>
              </a:xfrm>
              <a:custGeom>
                <a:avLst/>
                <a:gdLst>
                  <a:gd name="T0" fmla="*/ 11 w 23"/>
                  <a:gd name="T1" fmla="*/ 22 h 113"/>
                  <a:gd name="T2" fmla="*/ 0 w 23"/>
                  <a:gd name="T3" fmla="*/ 11 h 113"/>
                  <a:gd name="T4" fmla="*/ 11 w 23"/>
                  <a:gd name="T5" fmla="*/ 0 h 113"/>
                  <a:gd name="T6" fmla="*/ 22 w 23"/>
                  <a:gd name="T7" fmla="*/ 11 h 113"/>
                  <a:gd name="T8" fmla="*/ 11 w 23"/>
                  <a:gd name="T9" fmla="*/ 22 h 113"/>
                  <a:gd name="T10" fmla="*/ 3 w 23"/>
                  <a:gd name="T11" fmla="*/ 112 h 113"/>
                  <a:gd name="T12" fmla="*/ 3 w 23"/>
                  <a:gd name="T13" fmla="*/ 35 h 113"/>
                  <a:gd name="T14" fmla="*/ 20 w 23"/>
                  <a:gd name="T15" fmla="*/ 32 h 113"/>
                  <a:gd name="T16" fmla="*/ 20 w 23"/>
                  <a:gd name="T17" fmla="*/ 112 h 113"/>
                  <a:gd name="T18" fmla="*/ 3 w 23"/>
                  <a:gd name="T19"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3">
                    <a:moveTo>
                      <a:pt x="11" y="22"/>
                    </a:moveTo>
                    <a:cubicBezTo>
                      <a:pt x="6" y="22"/>
                      <a:pt x="0" y="16"/>
                      <a:pt x="0" y="11"/>
                    </a:cubicBezTo>
                    <a:cubicBezTo>
                      <a:pt x="0" y="4"/>
                      <a:pt x="6" y="0"/>
                      <a:pt x="11" y="0"/>
                    </a:cubicBezTo>
                    <a:cubicBezTo>
                      <a:pt x="18" y="0"/>
                      <a:pt x="22" y="4"/>
                      <a:pt x="22" y="11"/>
                    </a:cubicBezTo>
                    <a:cubicBezTo>
                      <a:pt x="22" y="16"/>
                      <a:pt x="18" y="22"/>
                      <a:pt x="11" y="22"/>
                    </a:cubicBezTo>
                    <a:close/>
                    <a:moveTo>
                      <a:pt x="3" y="112"/>
                    </a:moveTo>
                    <a:lnTo>
                      <a:pt x="3" y="35"/>
                    </a:lnTo>
                    <a:lnTo>
                      <a:pt x="20" y="32"/>
                    </a:lnTo>
                    <a:lnTo>
                      <a:pt x="20" y="112"/>
                    </a:lnTo>
                    <a:lnTo>
                      <a:pt x="3" y="112"/>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9" name="Freeform 95"/>
              <p:cNvSpPr>
                <a:spLocks noChangeArrowheads="1"/>
              </p:cNvSpPr>
              <p:nvPr/>
            </p:nvSpPr>
            <p:spPr bwMode="auto">
              <a:xfrm>
                <a:off x="3414713" y="4692650"/>
                <a:ext cx="22225" cy="30163"/>
              </a:xfrm>
              <a:custGeom>
                <a:avLst/>
                <a:gdLst>
                  <a:gd name="T0" fmla="*/ 34 w 60"/>
                  <a:gd name="T1" fmla="*/ 83 h 84"/>
                  <a:gd name="T2" fmla="*/ 0 w 60"/>
                  <a:gd name="T3" fmla="*/ 43 h 84"/>
                  <a:gd name="T4" fmla="*/ 35 w 60"/>
                  <a:gd name="T5" fmla="*/ 0 h 84"/>
                  <a:gd name="T6" fmla="*/ 56 w 60"/>
                  <a:gd name="T7" fmla="*/ 8 h 84"/>
                  <a:gd name="T8" fmla="*/ 47 w 60"/>
                  <a:gd name="T9" fmla="*/ 19 h 84"/>
                  <a:gd name="T10" fmla="*/ 35 w 60"/>
                  <a:gd name="T11" fmla="*/ 14 h 84"/>
                  <a:gd name="T12" fmla="*/ 22 w 60"/>
                  <a:gd name="T13" fmla="*/ 22 h 84"/>
                  <a:gd name="T14" fmla="*/ 18 w 60"/>
                  <a:gd name="T15" fmla="*/ 44 h 84"/>
                  <a:gd name="T16" fmla="*/ 24 w 60"/>
                  <a:gd name="T17" fmla="*/ 65 h 84"/>
                  <a:gd name="T18" fmla="*/ 35 w 60"/>
                  <a:gd name="T19" fmla="*/ 69 h 84"/>
                  <a:gd name="T20" fmla="*/ 50 w 60"/>
                  <a:gd name="T21" fmla="*/ 62 h 84"/>
                  <a:gd name="T22" fmla="*/ 59 w 60"/>
                  <a:gd name="T23" fmla="*/ 72 h 84"/>
                  <a:gd name="T24" fmla="*/ 34 w 60"/>
                  <a:gd name="T2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4">
                    <a:moveTo>
                      <a:pt x="34" y="83"/>
                    </a:moveTo>
                    <a:cubicBezTo>
                      <a:pt x="11" y="83"/>
                      <a:pt x="0" y="68"/>
                      <a:pt x="0" y="43"/>
                    </a:cubicBezTo>
                    <a:cubicBezTo>
                      <a:pt x="0" y="14"/>
                      <a:pt x="17" y="0"/>
                      <a:pt x="35" y="0"/>
                    </a:cubicBezTo>
                    <a:cubicBezTo>
                      <a:pt x="43" y="0"/>
                      <a:pt x="49" y="3"/>
                      <a:pt x="56" y="8"/>
                    </a:cubicBezTo>
                    <a:lnTo>
                      <a:pt x="47" y="19"/>
                    </a:lnTo>
                    <a:cubicBezTo>
                      <a:pt x="43" y="15"/>
                      <a:pt x="39" y="14"/>
                      <a:pt x="35" y="14"/>
                    </a:cubicBezTo>
                    <a:cubicBezTo>
                      <a:pt x="29" y="14"/>
                      <a:pt x="24" y="16"/>
                      <a:pt x="22" y="22"/>
                    </a:cubicBezTo>
                    <a:cubicBezTo>
                      <a:pt x="20" y="26"/>
                      <a:pt x="18" y="34"/>
                      <a:pt x="18" y="44"/>
                    </a:cubicBezTo>
                    <a:cubicBezTo>
                      <a:pt x="18" y="54"/>
                      <a:pt x="20" y="61"/>
                      <a:pt x="24" y="65"/>
                    </a:cubicBezTo>
                    <a:cubicBezTo>
                      <a:pt x="27" y="68"/>
                      <a:pt x="31" y="69"/>
                      <a:pt x="35" y="69"/>
                    </a:cubicBezTo>
                    <a:cubicBezTo>
                      <a:pt x="41" y="69"/>
                      <a:pt x="45" y="66"/>
                      <a:pt x="50" y="62"/>
                    </a:cubicBezTo>
                    <a:lnTo>
                      <a:pt x="59" y="72"/>
                    </a:lnTo>
                    <a:cubicBezTo>
                      <a:pt x="52" y="79"/>
                      <a:pt x="43" y="83"/>
                      <a:pt x="34" y="8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0" name="Freeform 96"/>
              <p:cNvSpPr>
                <a:spLocks noChangeArrowheads="1"/>
              </p:cNvSpPr>
              <p:nvPr/>
            </p:nvSpPr>
            <p:spPr bwMode="auto">
              <a:xfrm>
                <a:off x="3436938" y="4714875"/>
                <a:ext cx="9525" cy="9525"/>
              </a:xfrm>
              <a:custGeom>
                <a:avLst/>
                <a:gdLst>
                  <a:gd name="T0" fmla="*/ 11 w 25"/>
                  <a:gd name="T1" fmla="*/ 24 h 25"/>
                  <a:gd name="T2" fmla="*/ 0 w 25"/>
                  <a:gd name="T3" fmla="*/ 11 h 25"/>
                  <a:gd name="T4" fmla="*/ 11 w 25"/>
                  <a:gd name="T5" fmla="*/ 0 h 25"/>
                  <a:gd name="T6" fmla="*/ 24 w 25"/>
                  <a:gd name="T7" fmla="*/ 11 h 25"/>
                  <a:gd name="T8" fmla="*/ 11 w 25"/>
                  <a:gd name="T9" fmla="*/ 24 h 25"/>
                  <a:gd name="T10" fmla="*/ 11 w 25"/>
                  <a:gd name="T11" fmla="*/ 3 h 25"/>
                  <a:gd name="T12" fmla="*/ 3 w 25"/>
                  <a:gd name="T13" fmla="*/ 11 h 25"/>
                  <a:gd name="T14" fmla="*/ 11 w 25"/>
                  <a:gd name="T15" fmla="*/ 21 h 25"/>
                  <a:gd name="T16" fmla="*/ 21 w 25"/>
                  <a:gd name="T17" fmla="*/ 11 h 25"/>
                  <a:gd name="T18" fmla="*/ 11 w 25"/>
                  <a:gd name="T19" fmla="*/ 3 h 25"/>
                  <a:gd name="T20" fmla="*/ 13 w 25"/>
                  <a:gd name="T21" fmla="*/ 16 h 25"/>
                  <a:gd name="T22" fmla="*/ 11 w 25"/>
                  <a:gd name="T23" fmla="*/ 13 h 25"/>
                  <a:gd name="T24" fmla="*/ 10 w 25"/>
                  <a:gd name="T25" fmla="*/ 13 h 25"/>
                  <a:gd name="T26" fmla="*/ 10 w 25"/>
                  <a:gd name="T27" fmla="*/ 18 h 25"/>
                  <a:gd name="T28" fmla="*/ 9 w 25"/>
                  <a:gd name="T29" fmla="*/ 18 h 25"/>
                  <a:gd name="T30" fmla="*/ 9 w 25"/>
                  <a:gd name="T31" fmla="*/ 5 h 25"/>
                  <a:gd name="T32" fmla="*/ 13 w 25"/>
                  <a:gd name="T33" fmla="*/ 5 h 25"/>
                  <a:gd name="T34" fmla="*/ 17 w 25"/>
                  <a:gd name="T35" fmla="*/ 9 h 25"/>
                  <a:gd name="T36" fmla="*/ 14 w 25"/>
                  <a:gd name="T37" fmla="*/ 13 h 25"/>
                  <a:gd name="T38" fmla="*/ 14 w 25"/>
                  <a:gd name="T39" fmla="*/ 13 h 25"/>
                  <a:gd name="T40" fmla="*/ 17 w 25"/>
                  <a:gd name="T41" fmla="*/ 18 h 25"/>
                  <a:gd name="T42" fmla="*/ 14 w 25"/>
                  <a:gd name="T43" fmla="*/ 18 h 25"/>
                  <a:gd name="T44" fmla="*/ 13 w 25"/>
                  <a:gd name="T45" fmla="*/ 16 h 25"/>
                  <a:gd name="T46" fmla="*/ 13 w 25"/>
                  <a:gd name="T47" fmla="*/ 7 h 25"/>
                  <a:gd name="T48" fmla="*/ 11 w 25"/>
                  <a:gd name="T49" fmla="*/ 7 h 25"/>
                  <a:gd name="T50" fmla="*/ 10 w 25"/>
                  <a:gd name="T51" fmla="*/ 7 h 25"/>
                  <a:gd name="T52" fmla="*/ 10 w 25"/>
                  <a:gd name="T53" fmla="*/ 11 h 25"/>
                  <a:gd name="T54" fmla="*/ 11 w 25"/>
                  <a:gd name="T55" fmla="*/ 11 h 25"/>
                  <a:gd name="T56" fmla="*/ 13 w 25"/>
                  <a:gd name="T57" fmla="*/ 10 h 25"/>
                  <a:gd name="T58" fmla="*/ 14 w 25"/>
                  <a:gd name="T59" fmla="*/ 9 h 25"/>
                  <a:gd name="T60" fmla="*/ 13 w 25"/>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 h="25">
                    <a:moveTo>
                      <a:pt x="11" y="24"/>
                    </a:moveTo>
                    <a:cubicBezTo>
                      <a:pt x="5" y="24"/>
                      <a:pt x="0" y="18"/>
                      <a:pt x="0" y="11"/>
                    </a:cubicBezTo>
                    <a:cubicBezTo>
                      <a:pt x="0" y="6"/>
                      <a:pt x="5" y="0"/>
                      <a:pt x="11" y="0"/>
                    </a:cubicBezTo>
                    <a:cubicBezTo>
                      <a:pt x="18" y="0"/>
                      <a:pt x="24" y="6"/>
                      <a:pt x="24" y="11"/>
                    </a:cubicBezTo>
                    <a:cubicBezTo>
                      <a:pt x="24" y="18"/>
                      <a:pt x="18" y="24"/>
                      <a:pt x="11" y="24"/>
                    </a:cubicBezTo>
                    <a:close/>
                    <a:moveTo>
                      <a:pt x="11" y="3"/>
                    </a:moveTo>
                    <a:cubicBezTo>
                      <a:pt x="7" y="3"/>
                      <a:pt x="3" y="6"/>
                      <a:pt x="3" y="11"/>
                    </a:cubicBezTo>
                    <a:cubicBezTo>
                      <a:pt x="3" y="17"/>
                      <a:pt x="7" y="21"/>
                      <a:pt x="11" y="21"/>
                    </a:cubicBezTo>
                    <a:cubicBezTo>
                      <a:pt x="17" y="21"/>
                      <a:pt x="21" y="17"/>
                      <a:pt x="21" y="11"/>
                    </a:cubicBezTo>
                    <a:cubicBezTo>
                      <a:pt x="21" y="6"/>
                      <a:pt x="16" y="3"/>
                      <a:pt x="11" y="3"/>
                    </a:cubicBezTo>
                    <a:close/>
                    <a:moveTo>
                      <a:pt x="13" y="16"/>
                    </a:moveTo>
                    <a:cubicBezTo>
                      <a:pt x="11" y="14"/>
                      <a:pt x="11" y="13"/>
                      <a:pt x="11" y="13"/>
                    </a:cubicBezTo>
                    <a:lnTo>
                      <a:pt x="10" y="13"/>
                    </a:lnTo>
                    <a:lnTo>
                      <a:pt x="10" y="18"/>
                    </a:lnTo>
                    <a:lnTo>
                      <a:pt x="9" y="18"/>
                    </a:lnTo>
                    <a:lnTo>
                      <a:pt x="9" y="5"/>
                    </a:lnTo>
                    <a:lnTo>
                      <a:pt x="13" y="5"/>
                    </a:lnTo>
                    <a:cubicBezTo>
                      <a:pt x="16" y="5"/>
                      <a:pt x="17" y="7"/>
                      <a:pt x="17" y="9"/>
                    </a:cubicBezTo>
                    <a:cubicBezTo>
                      <a:pt x="17" y="11"/>
                      <a:pt x="16" y="13"/>
                      <a:pt x="14" y="13"/>
                    </a:cubicBezTo>
                    <a:lnTo>
                      <a:pt x="14" y="13"/>
                    </a:lnTo>
                    <a:cubicBezTo>
                      <a:pt x="16" y="14"/>
                      <a:pt x="17" y="18"/>
                      <a:pt x="17" y="18"/>
                    </a:cubicBezTo>
                    <a:lnTo>
                      <a:pt x="14" y="18"/>
                    </a:lnTo>
                    <a:cubicBezTo>
                      <a:pt x="14" y="17"/>
                      <a:pt x="14" y="17"/>
                      <a:pt x="13" y="16"/>
                    </a:cubicBezTo>
                    <a:close/>
                    <a:moveTo>
                      <a:pt x="13" y="7"/>
                    </a:moveTo>
                    <a:lnTo>
                      <a:pt x="11" y="7"/>
                    </a:lnTo>
                    <a:lnTo>
                      <a:pt x="10" y="7"/>
                    </a:lnTo>
                    <a:lnTo>
                      <a:pt x="10" y="11"/>
                    </a:lnTo>
                    <a:lnTo>
                      <a:pt x="11" y="11"/>
                    </a:lnTo>
                    <a:cubicBezTo>
                      <a:pt x="13" y="11"/>
                      <a:pt x="13" y="10"/>
                      <a:pt x="13" y="10"/>
                    </a:cubicBezTo>
                    <a:cubicBezTo>
                      <a:pt x="14" y="10"/>
                      <a:pt x="14" y="10"/>
                      <a:pt x="14" y="9"/>
                    </a:cubicBezTo>
                    <a:cubicBezTo>
                      <a:pt x="14" y="9"/>
                      <a:pt x="14" y="7"/>
                      <a:pt x="13" y="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9" name="Group 418"/>
            <p:cNvGrpSpPr/>
            <p:nvPr/>
          </p:nvGrpSpPr>
          <p:grpSpPr>
            <a:xfrm>
              <a:off x="4525151" y="3677518"/>
              <a:ext cx="535787" cy="120939"/>
              <a:chOff x="4895850" y="4681538"/>
              <a:chExt cx="604838" cy="136525"/>
            </a:xfrm>
          </p:grpSpPr>
          <p:sp>
            <p:nvSpPr>
              <p:cNvPr id="979" name="Freeform 97"/>
              <p:cNvSpPr>
                <a:spLocks noChangeArrowheads="1"/>
              </p:cNvSpPr>
              <p:nvPr/>
            </p:nvSpPr>
            <p:spPr bwMode="auto">
              <a:xfrm>
                <a:off x="4895850" y="4733925"/>
                <a:ext cx="69850" cy="82550"/>
              </a:xfrm>
              <a:custGeom>
                <a:avLst/>
                <a:gdLst>
                  <a:gd name="T0" fmla="*/ 0 w 195"/>
                  <a:gd name="T1" fmla="*/ 0 h 230"/>
                  <a:gd name="T2" fmla="*/ 107 w 195"/>
                  <a:gd name="T3" fmla="*/ 0 h 230"/>
                  <a:gd name="T4" fmla="*/ 167 w 195"/>
                  <a:gd name="T5" fmla="*/ 21 h 230"/>
                  <a:gd name="T6" fmla="*/ 182 w 195"/>
                  <a:gd name="T7" fmla="*/ 59 h 230"/>
                  <a:gd name="T8" fmla="*/ 182 w 195"/>
                  <a:gd name="T9" fmla="*/ 59 h 230"/>
                  <a:gd name="T10" fmla="*/ 151 w 195"/>
                  <a:gd name="T11" fmla="*/ 109 h 230"/>
                  <a:gd name="T12" fmla="*/ 194 w 195"/>
                  <a:gd name="T13" fmla="*/ 165 h 230"/>
                  <a:gd name="T14" fmla="*/ 194 w 195"/>
                  <a:gd name="T15" fmla="*/ 166 h 230"/>
                  <a:gd name="T16" fmla="*/ 108 w 195"/>
                  <a:gd name="T17" fmla="*/ 229 h 230"/>
                  <a:gd name="T18" fmla="*/ 0 w 195"/>
                  <a:gd name="T19" fmla="*/ 229 h 230"/>
                  <a:gd name="T20" fmla="*/ 0 w 195"/>
                  <a:gd name="T21" fmla="*/ 0 h 230"/>
                  <a:gd name="T22" fmla="*/ 132 w 195"/>
                  <a:gd name="T23" fmla="*/ 68 h 230"/>
                  <a:gd name="T24" fmla="*/ 99 w 195"/>
                  <a:gd name="T25" fmla="*/ 44 h 230"/>
                  <a:gd name="T26" fmla="*/ 50 w 195"/>
                  <a:gd name="T27" fmla="*/ 44 h 230"/>
                  <a:gd name="T28" fmla="*/ 50 w 195"/>
                  <a:gd name="T29" fmla="*/ 93 h 230"/>
                  <a:gd name="T30" fmla="*/ 96 w 195"/>
                  <a:gd name="T31" fmla="*/ 93 h 230"/>
                  <a:gd name="T32" fmla="*/ 132 w 195"/>
                  <a:gd name="T33" fmla="*/ 68 h 230"/>
                  <a:gd name="T34" fmla="*/ 107 w 195"/>
                  <a:gd name="T35" fmla="*/ 134 h 230"/>
                  <a:gd name="T36" fmla="*/ 50 w 195"/>
                  <a:gd name="T37" fmla="*/ 134 h 230"/>
                  <a:gd name="T38" fmla="*/ 50 w 195"/>
                  <a:gd name="T39" fmla="*/ 184 h 230"/>
                  <a:gd name="T40" fmla="*/ 108 w 195"/>
                  <a:gd name="T41" fmla="*/ 184 h 230"/>
                  <a:gd name="T42" fmla="*/ 144 w 195"/>
                  <a:gd name="T43" fmla="*/ 159 h 230"/>
                  <a:gd name="T44" fmla="*/ 144 w 195"/>
                  <a:gd name="T45" fmla="*/ 159 h 230"/>
                  <a:gd name="T46" fmla="*/ 107 w 195"/>
                  <a:gd name="T47" fmla="*/ 13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230">
                    <a:moveTo>
                      <a:pt x="0" y="0"/>
                    </a:moveTo>
                    <a:lnTo>
                      <a:pt x="107" y="0"/>
                    </a:lnTo>
                    <a:cubicBezTo>
                      <a:pt x="132" y="0"/>
                      <a:pt x="153" y="8"/>
                      <a:pt x="167" y="21"/>
                    </a:cubicBezTo>
                    <a:cubicBezTo>
                      <a:pt x="176" y="30"/>
                      <a:pt x="182" y="44"/>
                      <a:pt x="182" y="59"/>
                    </a:cubicBezTo>
                    <a:lnTo>
                      <a:pt x="182" y="59"/>
                    </a:lnTo>
                    <a:cubicBezTo>
                      <a:pt x="182" y="86"/>
                      <a:pt x="168" y="100"/>
                      <a:pt x="151" y="109"/>
                    </a:cubicBezTo>
                    <a:cubicBezTo>
                      <a:pt x="178" y="119"/>
                      <a:pt x="194" y="134"/>
                      <a:pt x="194" y="165"/>
                    </a:cubicBezTo>
                    <a:lnTo>
                      <a:pt x="194" y="166"/>
                    </a:lnTo>
                    <a:cubicBezTo>
                      <a:pt x="194" y="208"/>
                      <a:pt x="161" y="229"/>
                      <a:pt x="108" y="229"/>
                    </a:cubicBezTo>
                    <a:lnTo>
                      <a:pt x="0" y="229"/>
                    </a:lnTo>
                    <a:lnTo>
                      <a:pt x="0" y="0"/>
                    </a:lnTo>
                    <a:close/>
                    <a:moveTo>
                      <a:pt x="132" y="68"/>
                    </a:moveTo>
                    <a:cubicBezTo>
                      <a:pt x="132" y="52"/>
                      <a:pt x="119" y="44"/>
                      <a:pt x="99" y="44"/>
                    </a:cubicBezTo>
                    <a:lnTo>
                      <a:pt x="50" y="44"/>
                    </a:lnTo>
                    <a:lnTo>
                      <a:pt x="50" y="93"/>
                    </a:lnTo>
                    <a:lnTo>
                      <a:pt x="96" y="93"/>
                    </a:lnTo>
                    <a:cubicBezTo>
                      <a:pt x="118" y="93"/>
                      <a:pt x="132" y="86"/>
                      <a:pt x="132" y="68"/>
                    </a:cubicBezTo>
                    <a:close/>
                    <a:moveTo>
                      <a:pt x="107" y="134"/>
                    </a:moveTo>
                    <a:lnTo>
                      <a:pt x="50" y="134"/>
                    </a:lnTo>
                    <a:lnTo>
                      <a:pt x="50" y="184"/>
                    </a:lnTo>
                    <a:lnTo>
                      <a:pt x="108" y="184"/>
                    </a:lnTo>
                    <a:cubicBezTo>
                      <a:pt x="131" y="184"/>
                      <a:pt x="144" y="176"/>
                      <a:pt x="144" y="159"/>
                    </a:cubicBezTo>
                    <a:lnTo>
                      <a:pt x="144" y="159"/>
                    </a:lnTo>
                    <a:cubicBezTo>
                      <a:pt x="144" y="144"/>
                      <a:pt x="133" y="134"/>
                      <a:pt x="107" y="13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0" name="Freeform 98"/>
              <p:cNvSpPr>
                <a:spLocks noChangeArrowheads="1"/>
              </p:cNvSpPr>
              <p:nvPr/>
            </p:nvSpPr>
            <p:spPr bwMode="auto">
              <a:xfrm>
                <a:off x="4978400" y="4733925"/>
                <a:ext cx="71438" cy="82550"/>
              </a:xfrm>
              <a:custGeom>
                <a:avLst/>
                <a:gdLst>
                  <a:gd name="T0" fmla="*/ 104 w 198"/>
                  <a:gd name="T1" fmla="*/ 0 h 230"/>
                  <a:gd name="T2" fmla="*/ 171 w 198"/>
                  <a:gd name="T3" fmla="*/ 23 h 230"/>
                  <a:gd name="T4" fmla="*/ 190 w 198"/>
                  <a:gd name="T5" fmla="*/ 76 h 230"/>
                  <a:gd name="T6" fmla="*/ 190 w 198"/>
                  <a:gd name="T7" fmla="*/ 76 h 230"/>
                  <a:gd name="T8" fmla="*/ 142 w 198"/>
                  <a:gd name="T9" fmla="*/ 147 h 230"/>
                  <a:gd name="T10" fmla="*/ 197 w 198"/>
                  <a:gd name="T11" fmla="*/ 229 h 230"/>
                  <a:gd name="T12" fmla="*/ 139 w 198"/>
                  <a:gd name="T13" fmla="*/ 229 h 230"/>
                  <a:gd name="T14" fmla="*/ 90 w 198"/>
                  <a:gd name="T15" fmla="*/ 155 h 230"/>
                  <a:gd name="T16" fmla="*/ 50 w 198"/>
                  <a:gd name="T17" fmla="*/ 155 h 230"/>
                  <a:gd name="T18" fmla="*/ 50 w 198"/>
                  <a:gd name="T19" fmla="*/ 229 h 230"/>
                  <a:gd name="T20" fmla="*/ 0 w 198"/>
                  <a:gd name="T21" fmla="*/ 229 h 230"/>
                  <a:gd name="T22" fmla="*/ 0 w 198"/>
                  <a:gd name="T23" fmla="*/ 0 h 230"/>
                  <a:gd name="T24" fmla="*/ 104 w 198"/>
                  <a:gd name="T25" fmla="*/ 0 h 230"/>
                  <a:gd name="T26" fmla="*/ 140 w 198"/>
                  <a:gd name="T27" fmla="*/ 79 h 230"/>
                  <a:gd name="T28" fmla="*/ 140 w 198"/>
                  <a:gd name="T29" fmla="*/ 77 h 230"/>
                  <a:gd name="T30" fmla="*/ 100 w 198"/>
                  <a:gd name="T31" fmla="*/ 46 h 230"/>
                  <a:gd name="T32" fmla="*/ 50 w 198"/>
                  <a:gd name="T33" fmla="*/ 46 h 230"/>
                  <a:gd name="T34" fmla="*/ 50 w 198"/>
                  <a:gd name="T35" fmla="*/ 111 h 230"/>
                  <a:gd name="T36" fmla="*/ 101 w 198"/>
                  <a:gd name="T37" fmla="*/ 111 h 230"/>
                  <a:gd name="T38" fmla="*/ 140 w 198"/>
                  <a:gd name="T39" fmla="*/ 7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30">
                    <a:moveTo>
                      <a:pt x="104" y="0"/>
                    </a:moveTo>
                    <a:cubicBezTo>
                      <a:pt x="133" y="0"/>
                      <a:pt x="155" y="8"/>
                      <a:pt x="171" y="23"/>
                    </a:cubicBezTo>
                    <a:cubicBezTo>
                      <a:pt x="183" y="36"/>
                      <a:pt x="190" y="54"/>
                      <a:pt x="190" y="76"/>
                    </a:cubicBezTo>
                    <a:lnTo>
                      <a:pt x="190" y="76"/>
                    </a:lnTo>
                    <a:cubicBezTo>
                      <a:pt x="190" y="113"/>
                      <a:pt x="171" y="136"/>
                      <a:pt x="142" y="147"/>
                    </a:cubicBezTo>
                    <a:lnTo>
                      <a:pt x="197" y="229"/>
                    </a:lnTo>
                    <a:lnTo>
                      <a:pt x="139" y="229"/>
                    </a:lnTo>
                    <a:lnTo>
                      <a:pt x="90" y="155"/>
                    </a:lnTo>
                    <a:lnTo>
                      <a:pt x="50" y="155"/>
                    </a:lnTo>
                    <a:lnTo>
                      <a:pt x="50" y="229"/>
                    </a:lnTo>
                    <a:lnTo>
                      <a:pt x="0" y="229"/>
                    </a:lnTo>
                    <a:lnTo>
                      <a:pt x="0" y="0"/>
                    </a:lnTo>
                    <a:lnTo>
                      <a:pt x="104" y="0"/>
                    </a:lnTo>
                    <a:close/>
                    <a:moveTo>
                      <a:pt x="140" y="79"/>
                    </a:moveTo>
                    <a:lnTo>
                      <a:pt x="140" y="77"/>
                    </a:lnTo>
                    <a:cubicBezTo>
                      <a:pt x="140" y="57"/>
                      <a:pt x="125" y="46"/>
                      <a:pt x="100" y="46"/>
                    </a:cubicBezTo>
                    <a:lnTo>
                      <a:pt x="50" y="46"/>
                    </a:lnTo>
                    <a:lnTo>
                      <a:pt x="50" y="111"/>
                    </a:lnTo>
                    <a:lnTo>
                      <a:pt x="101" y="111"/>
                    </a:lnTo>
                    <a:cubicBezTo>
                      <a:pt x="126" y="111"/>
                      <a:pt x="140" y="98"/>
                      <a:pt x="140" y="7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1" name="Freeform 99"/>
              <p:cNvSpPr>
                <a:spLocks noChangeArrowheads="1"/>
              </p:cNvSpPr>
              <p:nvPr/>
            </p:nvSpPr>
            <p:spPr bwMode="auto">
              <a:xfrm>
                <a:off x="5056188" y="4732338"/>
                <a:ext cx="87312" cy="85725"/>
              </a:xfrm>
              <a:custGeom>
                <a:avLst/>
                <a:gdLst>
                  <a:gd name="T0" fmla="*/ 0 w 244"/>
                  <a:gd name="T1" fmla="*/ 118 h 237"/>
                  <a:gd name="T2" fmla="*/ 0 w 244"/>
                  <a:gd name="T3" fmla="*/ 118 h 237"/>
                  <a:gd name="T4" fmla="*/ 122 w 244"/>
                  <a:gd name="T5" fmla="*/ 0 h 237"/>
                  <a:gd name="T6" fmla="*/ 243 w 244"/>
                  <a:gd name="T7" fmla="*/ 116 h 237"/>
                  <a:gd name="T8" fmla="*/ 243 w 244"/>
                  <a:gd name="T9" fmla="*/ 118 h 237"/>
                  <a:gd name="T10" fmla="*/ 121 w 244"/>
                  <a:gd name="T11" fmla="*/ 236 h 237"/>
                  <a:gd name="T12" fmla="*/ 0 w 244"/>
                  <a:gd name="T13" fmla="*/ 118 h 237"/>
                  <a:gd name="T14" fmla="*/ 190 w 244"/>
                  <a:gd name="T15" fmla="*/ 118 h 237"/>
                  <a:gd name="T16" fmla="*/ 190 w 244"/>
                  <a:gd name="T17" fmla="*/ 118 h 237"/>
                  <a:gd name="T18" fmla="*/ 121 w 244"/>
                  <a:gd name="T19" fmla="*/ 46 h 237"/>
                  <a:gd name="T20" fmla="*/ 53 w 244"/>
                  <a:gd name="T21" fmla="*/ 116 h 237"/>
                  <a:gd name="T22" fmla="*/ 53 w 244"/>
                  <a:gd name="T23" fmla="*/ 118 h 237"/>
                  <a:gd name="T24" fmla="*/ 122 w 244"/>
                  <a:gd name="T25" fmla="*/ 189 h 237"/>
                  <a:gd name="T26" fmla="*/ 190 w 244"/>
                  <a:gd name="T27"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37">
                    <a:moveTo>
                      <a:pt x="0" y="118"/>
                    </a:moveTo>
                    <a:lnTo>
                      <a:pt x="0" y="118"/>
                    </a:lnTo>
                    <a:cubicBezTo>
                      <a:pt x="0" y="53"/>
                      <a:pt x="52" y="0"/>
                      <a:pt x="122" y="0"/>
                    </a:cubicBezTo>
                    <a:cubicBezTo>
                      <a:pt x="192" y="0"/>
                      <a:pt x="243" y="51"/>
                      <a:pt x="243" y="116"/>
                    </a:cubicBezTo>
                    <a:lnTo>
                      <a:pt x="243" y="118"/>
                    </a:lnTo>
                    <a:cubicBezTo>
                      <a:pt x="243" y="182"/>
                      <a:pt x="192" y="236"/>
                      <a:pt x="121" y="236"/>
                    </a:cubicBezTo>
                    <a:cubicBezTo>
                      <a:pt x="50" y="236"/>
                      <a:pt x="0" y="183"/>
                      <a:pt x="0" y="118"/>
                    </a:cubicBezTo>
                    <a:close/>
                    <a:moveTo>
                      <a:pt x="190" y="118"/>
                    </a:moveTo>
                    <a:lnTo>
                      <a:pt x="190" y="118"/>
                    </a:lnTo>
                    <a:cubicBezTo>
                      <a:pt x="190" y="78"/>
                      <a:pt x="161" y="46"/>
                      <a:pt x="121" y="46"/>
                    </a:cubicBezTo>
                    <a:cubicBezTo>
                      <a:pt x="81" y="46"/>
                      <a:pt x="53" y="78"/>
                      <a:pt x="53" y="116"/>
                    </a:cubicBezTo>
                    <a:lnTo>
                      <a:pt x="53" y="118"/>
                    </a:lnTo>
                    <a:cubicBezTo>
                      <a:pt x="53" y="157"/>
                      <a:pt x="81" y="189"/>
                      <a:pt x="122" y="189"/>
                    </a:cubicBezTo>
                    <a:cubicBezTo>
                      <a:pt x="163" y="189"/>
                      <a:pt x="190" y="157"/>
                      <a:pt x="190" y="11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2" name="Freeform 100"/>
              <p:cNvSpPr>
                <a:spLocks noChangeArrowheads="1"/>
              </p:cNvSpPr>
              <p:nvPr/>
            </p:nvSpPr>
            <p:spPr bwMode="auto">
              <a:xfrm>
                <a:off x="5146675" y="4733925"/>
                <a:ext cx="125413" cy="82550"/>
              </a:xfrm>
              <a:custGeom>
                <a:avLst/>
                <a:gdLst>
                  <a:gd name="T0" fmla="*/ 0 w 348"/>
                  <a:gd name="T1" fmla="*/ 0 h 231"/>
                  <a:gd name="T2" fmla="*/ 54 w 348"/>
                  <a:gd name="T3" fmla="*/ 0 h 231"/>
                  <a:gd name="T4" fmla="*/ 101 w 348"/>
                  <a:gd name="T5" fmla="*/ 155 h 231"/>
                  <a:gd name="T6" fmla="*/ 153 w 348"/>
                  <a:gd name="T7" fmla="*/ 0 h 231"/>
                  <a:gd name="T8" fmla="*/ 196 w 348"/>
                  <a:gd name="T9" fmla="*/ 0 h 231"/>
                  <a:gd name="T10" fmla="*/ 247 w 348"/>
                  <a:gd name="T11" fmla="*/ 155 h 231"/>
                  <a:gd name="T12" fmla="*/ 294 w 348"/>
                  <a:gd name="T13" fmla="*/ 0 h 231"/>
                  <a:gd name="T14" fmla="*/ 347 w 348"/>
                  <a:gd name="T15" fmla="*/ 0 h 231"/>
                  <a:gd name="T16" fmla="*/ 268 w 348"/>
                  <a:gd name="T17" fmla="*/ 230 h 231"/>
                  <a:gd name="T18" fmla="*/ 225 w 348"/>
                  <a:gd name="T19" fmla="*/ 230 h 231"/>
                  <a:gd name="T20" fmla="*/ 173 w 348"/>
                  <a:gd name="T21" fmla="*/ 80 h 231"/>
                  <a:gd name="T22" fmla="*/ 122 w 348"/>
                  <a:gd name="T23" fmla="*/ 230 h 231"/>
                  <a:gd name="T24" fmla="*/ 78 w 348"/>
                  <a:gd name="T25" fmla="*/ 230 h 231"/>
                  <a:gd name="T26" fmla="*/ 0 w 348"/>
                  <a:gd name="T2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231">
                    <a:moveTo>
                      <a:pt x="0" y="0"/>
                    </a:moveTo>
                    <a:lnTo>
                      <a:pt x="54" y="0"/>
                    </a:lnTo>
                    <a:lnTo>
                      <a:pt x="101" y="155"/>
                    </a:lnTo>
                    <a:lnTo>
                      <a:pt x="153" y="0"/>
                    </a:lnTo>
                    <a:lnTo>
                      <a:pt x="196" y="0"/>
                    </a:lnTo>
                    <a:lnTo>
                      <a:pt x="247" y="155"/>
                    </a:lnTo>
                    <a:lnTo>
                      <a:pt x="294" y="0"/>
                    </a:lnTo>
                    <a:lnTo>
                      <a:pt x="347" y="0"/>
                    </a:lnTo>
                    <a:lnTo>
                      <a:pt x="268" y="230"/>
                    </a:lnTo>
                    <a:lnTo>
                      <a:pt x="225" y="230"/>
                    </a:lnTo>
                    <a:lnTo>
                      <a:pt x="173" y="80"/>
                    </a:lnTo>
                    <a:lnTo>
                      <a:pt x="122" y="230"/>
                    </a:lnTo>
                    <a:lnTo>
                      <a:pt x="78" y="230"/>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3" name="Freeform 101"/>
              <p:cNvSpPr>
                <a:spLocks noChangeArrowheads="1"/>
              </p:cNvSpPr>
              <p:nvPr/>
            </p:nvSpPr>
            <p:spPr bwMode="auto">
              <a:xfrm>
                <a:off x="5275263" y="4732338"/>
                <a:ext cx="65087" cy="84137"/>
              </a:xfrm>
              <a:custGeom>
                <a:avLst/>
                <a:gdLst>
                  <a:gd name="T0" fmla="*/ 0 w 181"/>
                  <a:gd name="T1" fmla="*/ 198 h 235"/>
                  <a:gd name="T2" fmla="*/ 29 w 181"/>
                  <a:gd name="T3" fmla="*/ 162 h 235"/>
                  <a:gd name="T4" fmla="*/ 97 w 181"/>
                  <a:gd name="T5" fmla="*/ 190 h 235"/>
                  <a:gd name="T6" fmla="*/ 130 w 181"/>
                  <a:gd name="T7" fmla="*/ 169 h 235"/>
                  <a:gd name="T8" fmla="*/ 130 w 181"/>
                  <a:gd name="T9" fmla="*/ 168 h 235"/>
                  <a:gd name="T10" fmla="*/ 85 w 181"/>
                  <a:gd name="T11" fmla="*/ 139 h 235"/>
                  <a:gd name="T12" fmla="*/ 8 w 181"/>
                  <a:gd name="T13" fmla="*/ 69 h 235"/>
                  <a:gd name="T14" fmla="*/ 8 w 181"/>
                  <a:gd name="T15" fmla="*/ 69 h 235"/>
                  <a:gd name="T16" fmla="*/ 89 w 181"/>
                  <a:gd name="T17" fmla="*/ 0 h 235"/>
                  <a:gd name="T18" fmla="*/ 173 w 181"/>
                  <a:gd name="T19" fmla="*/ 29 h 235"/>
                  <a:gd name="T20" fmla="*/ 147 w 181"/>
                  <a:gd name="T21" fmla="*/ 67 h 235"/>
                  <a:gd name="T22" fmla="*/ 87 w 181"/>
                  <a:gd name="T23" fmla="*/ 44 h 235"/>
                  <a:gd name="T24" fmla="*/ 58 w 181"/>
                  <a:gd name="T25" fmla="*/ 64 h 235"/>
                  <a:gd name="T26" fmla="*/ 58 w 181"/>
                  <a:gd name="T27" fmla="*/ 65 h 235"/>
                  <a:gd name="T28" fmla="*/ 108 w 181"/>
                  <a:gd name="T29" fmla="*/ 94 h 235"/>
                  <a:gd name="T30" fmla="*/ 180 w 181"/>
                  <a:gd name="T31" fmla="*/ 164 h 235"/>
                  <a:gd name="T32" fmla="*/ 180 w 181"/>
                  <a:gd name="T33" fmla="*/ 164 h 235"/>
                  <a:gd name="T34" fmla="*/ 96 w 181"/>
                  <a:gd name="T35" fmla="*/ 234 h 235"/>
                  <a:gd name="T36" fmla="*/ 0 w 181"/>
                  <a:gd name="T37" fmla="*/ 19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235">
                    <a:moveTo>
                      <a:pt x="0" y="198"/>
                    </a:moveTo>
                    <a:lnTo>
                      <a:pt x="29" y="162"/>
                    </a:lnTo>
                    <a:cubicBezTo>
                      <a:pt x="50" y="179"/>
                      <a:pt x="71" y="190"/>
                      <a:pt x="97" y="190"/>
                    </a:cubicBezTo>
                    <a:cubicBezTo>
                      <a:pt x="118" y="190"/>
                      <a:pt x="130" y="182"/>
                      <a:pt x="130" y="169"/>
                    </a:cubicBezTo>
                    <a:lnTo>
                      <a:pt x="130" y="168"/>
                    </a:lnTo>
                    <a:cubicBezTo>
                      <a:pt x="130" y="155"/>
                      <a:pt x="122" y="148"/>
                      <a:pt x="85" y="139"/>
                    </a:cubicBezTo>
                    <a:cubicBezTo>
                      <a:pt x="39" y="128"/>
                      <a:pt x="8" y="115"/>
                      <a:pt x="8" y="69"/>
                    </a:cubicBezTo>
                    <a:lnTo>
                      <a:pt x="8" y="69"/>
                    </a:lnTo>
                    <a:cubicBezTo>
                      <a:pt x="8" y="28"/>
                      <a:pt x="42" y="0"/>
                      <a:pt x="89" y="0"/>
                    </a:cubicBezTo>
                    <a:cubicBezTo>
                      <a:pt x="122" y="0"/>
                      <a:pt x="150" y="11"/>
                      <a:pt x="173" y="29"/>
                    </a:cubicBezTo>
                    <a:lnTo>
                      <a:pt x="147" y="67"/>
                    </a:lnTo>
                    <a:cubicBezTo>
                      <a:pt x="126" y="53"/>
                      <a:pt x="107" y="44"/>
                      <a:pt x="87" y="44"/>
                    </a:cubicBezTo>
                    <a:cubicBezTo>
                      <a:pt x="68" y="44"/>
                      <a:pt x="58" y="53"/>
                      <a:pt x="58" y="64"/>
                    </a:cubicBezTo>
                    <a:lnTo>
                      <a:pt x="58" y="65"/>
                    </a:lnTo>
                    <a:cubicBezTo>
                      <a:pt x="58" y="80"/>
                      <a:pt x="68" y="85"/>
                      <a:pt x="108" y="94"/>
                    </a:cubicBezTo>
                    <a:cubicBezTo>
                      <a:pt x="154" y="107"/>
                      <a:pt x="180" y="123"/>
                      <a:pt x="180" y="164"/>
                    </a:cubicBezTo>
                    <a:lnTo>
                      <a:pt x="180" y="164"/>
                    </a:lnTo>
                    <a:cubicBezTo>
                      <a:pt x="180" y="209"/>
                      <a:pt x="146" y="234"/>
                      <a:pt x="96" y="234"/>
                    </a:cubicBezTo>
                    <a:cubicBezTo>
                      <a:pt x="61" y="234"/>
                      <a:pt x="26" y="222"/>
                      <a:pt x="0" y="198"/>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4" name="Freeform 102"/>
              <p:cNvSpPr>
                <a:spLocks noChangeArrowheads="1"/>
              </p:cNvSpPr>
              <p:nvPr/>
            </p:nvSpPr>
            <p:spPr bwMode="auto">
              <a:xfrm>
                <a:off x="5353050" y="4733925"/>
                <a:ext cx="63500" cy="82550"/>
              </a:xfrm>
              <a:custGeom>
                <a:avLst/>
                <a:gdLst>
                  <a:gd name="T0" fmla="*/ 172 w 176"/>
                  <a:gd name="T1" fmla="*/ 0 h 230"/>
                  <a:gd name="T2" fmla="*/ 172 w 176"/>
                  <a:gd name="T3" fmla="*/ 46 h 230"/>
                  <a:gd name="T4" fmla="*/ 50 w 176"/>
                  <a:gd name="T5" fmla="*/ 46 h 230"/>
                  <a:gd name="T6" fmla="*/ 50 w 176"/>
                  <a:gd name="T7" fmla="*/ 91 h 230"/>
                  <a:gd name="T8" fmla="*/ 159 w 176"/>
                  <a:gd name="T9" fmla="*/ 91 h 230"/>
                  <a:gd name="T10" fmla="*/ 159 w 176"/>
                  <a:gd name="T11" fmla="*/ 136 h 230"/>
                  <a:gd name="T12" fmla="*/ 50 w 176"/>
                  <a:gd name="T13" fmla="*/ 136 h 230"/>
                  <a:gd name="T14" fmla="*/ 50 w 176"/>
                  <a:gd name="T15" fmla="*/ 184 h 230"/>
                  <a:gd name="T16" fmla="*/ 175 w 176"/>
                  <a:gd name="T17" fmla="*/ 184 h 230"/>
                  <a:gd name="T18" fmla="*/ 175 w 176"/>
                  <a:gd name="T19" fmla="*/ 229 h 230"/>
                  <a:gd name="T20" fmla="*/ 0 w 176"/>
                  <a:gd name="T21" fmla="*/ 229 h 230"/>
                  <a:gd name="T22" fmla="*/ 0 w 176"/>
                  <a:gd name="T23" fmla="*/ 0 h 230"/>
                  <a:gd name="T24" fmla="*/ 172 w 176"/>
                  <a:gd name="T2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30">
                    <a:moveTo>
                      <a:pt x="172" y="0"/>
                    </a:moveTo>
                    <a:lnTo>
                      <a:pt x="172" y="46"/>
                    </a:lnTo>
                    <a:lnTo>
                      <a:pt x="50" y="46"/>
                    </a:lnTo>
                    <a:lnTo>
                      <a:pt x="50" y="91"/>
                    </a:lnTo>
                    <a:lnTo>
                      <a:pt x="159" y="91"/>
                    </a:lnTo>
                    <a:lnTo>
                      <a:pt x="159" y="136"/>
                    </a:lnTo>
                    <a:lnTo>
                      <a:pt x="50" y="136"/>
                    </a:lnTo>
                    <a:lnTo>
                      <a:pt x="50" y="184"/>
                    </a:lnTo>
                    <a:lnTo>
                      <a:pt x="175" y="184"/>
                    </a:lnTo>
                    <a:lnTo>
                      <a:pt x="175" y="229"/>
                    </a:lnTo>
                    <a:lnTo>
                      <a:pt x="0" y="229"/>
                    </a:lnTo>
                    <a:lnTo>
                      <a:pt x="0" y="0"/>
                    </a:lnTo>
                    <a:lnTo>
                      <a:pt x="172"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5" name="Freeform 103"/>
              <p:cNvSpPr>
                <a:spLocks noChangeArrowheads="1"/>
              </p:cNvSpPr>
              <p:nvPr/>
            </p:nvSpPr>
            <p:spPr bwMode="auto">
              <a:xfrm>
                <a:off x="5429250" y="4733925"/>
                <a:ext cx="71438" cy="82550"/>
              </a:xfrm>
              <a:custGeom>
                <a:avLst/>
                <a:gdLst>
                  <a:gd name="T0" fmla="*/ 104 w 198"/>
                  <a:gd name="T1" fmla="*/ 0 h 230"/>
                  <a:gd name="T2" fmla="*/ 170 w 198"/>
                  <a:gd name="T3" fmla="*/ 23 h 230"/>
                  <a:gd name="T4" fmla="*/ 190 w 198"/>
                  <a:gd name="T5" fmla="*/ 76 h 230"/>
                  <a:gd name="T6" fmla="*/ 190 w 198"/>
                  <a:gd name="T7" fmla="*/ 76 h 230"/>
                  <a:gd name="T8" fmla="*/ 141 w 198"/>
                  <a:gd name="T9" fmla="*/ 147 h 230"/>
                  <a:gd name="T10" fmla="*/ 197 w 198"/>
                  <a:gd name="T11" fmla="*/ 229 h 230"/>
                  <a:gd name="T12" fmla="*/ 138 w 198"/>
                  <a:gd name="T13" fmla="*/ 229 h 230"/>
                  <a:gd name="T14" fmla="*/ 90 w 198"/>
                  <a:gd name="T15" fmla="*/ 155 h 230"/>
                  <a:gd name="T16" fmla="*/ 50 w 198"/>
                  <a:gd name="T17" fmla="*/ 155 h 230"/>
                  <a:gd name="T18" fmla="*/ 50 w 198"/>
                  <a:gd name="T19" fmla="*/ 229 h 230"/>
                  <a:gd name="T20" fmla="*/ 0 w 198"/>
                  <a:gd name="T21" fmla="*/ 229 h 230"/>
                  <a:gd name="T22" fmla="*/ 0 w 198"/>
                  <a:gd name="T23" fmla="*/ 0 h 230"/>
                  <a:gd name="T24" fmla="*/ 104 w 198"/>
                  <a:gd name="T25" fmla="*/ 0 h 230"/>
                  <a:gd name="T26" fmla="*/ 140 w 198"/>
                  <a:gd name="T27" fmla="*/ 79 h 230"/>
                  <a:gd name="T28" fmla="*/ 140 w 198"/>
                  <a:gd name="T29" fmla="*/ 77 h 230"/>
                  <a:gd name="T30" fmla="*/ 100 w 198"/>
                  <a:gd name="T31" fmla="*/ 46 h 230"/>
                  <a:gd name="T32" fmla="*/ 50 w 198"/>
                  <a:gd name="T33" fmla="*/ 46 h 230"/>
                  <a:gd name="T34" fmla="*/ 50 w 198"/>
                  <a:gd name="T35" fmla="*/ 111 h 230"/>
                  <a:gd name="T36" fmla="*/ 101 w 198"/>
                  <a:gd name="T37" fmla="*/ 111 h 230"/>
                  <a:gd name="T38" fmla="*/ 140 w 198"/>
                  <a:gd name="T39" fmla="*/ 7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30">
                    <a:moveTo>
                      <a:pt x="104" y="0"/>
                    </a:moveTo>
                    <a:cubicBezTo>
                      <a:pt x="133" y="0"/>
                      <a:pt x="155" y="8"/>
                      <a:pt x="170" y="23"/>
                    </a:cubicBezTo>
                    <a:cubicBezTo>
                      <a:pt x="183" y="36"/>
                      <a:pt x="190" y="54"/>
                      <a:pt x="190" y="76"/>
                    </a:cubicBezTo>
                    <a:lnTo>
                      <a:pt x="190" y="76"/>
                    </a:lnTo>
                    <a:cubicBezTo>
                      <a:pt x="190" y="113"/>
                      <a:pt x="170" y="136"/>
                      <a:pt x="141" y="147"/>
                    </a:cubicBezTo>
                    <a:lnTo>
                      <a:pt x="197" y="229"/>
                    </a:lnTo>
                    <a:lnTo>
                      <a:pt x="138" y="229"/>
                    </a:lnTo>
                    <a:lnTo>
                      <a:pt x="90" y="155"/>
                    </a:lnTo>
                    <a:lnTo>
                      <a:pt x="50" y="155"/>
                    </a:lnTo>
                    <a:lnTo>
                      <a:pt x="50" y="229"/>
                    </a:lnTo>
                    <a:lnTo>
                      <a:pt x="0" y="229"/>
                    </a:lnTo>
                    <a:lnTo>
                      <a:pt x="0" y="0"/>
                    </a:lnTo>
                    <a:lnTo>
                      <a:pt x="104" y="0"/>
                    </a:lnTo>
                    <a:close/>
                    <a:moveTo>
                      <a:pt x="140" y="79"/>
                    </a:moveTo>
                    <a:lnTo>
                      <a:pt x="140" y="77"/>
                    </a:lnTo>
                    <a:cubicBezTo>
                      <a:pt x="140" y="57"/>
                      <a:pt x="125" y="46"/>
                      <a:pt x="100" y="46"/>
                    </a:cubicBezTo>
                    <a:lnTo>
                      <a:pt x="50" y="46"/>
                    </a:lnTo>
                    <a:lnTo>
                      <a:pt x="50" y="111"/>
                    </a:lnTo>
                    <a:lnTo>
                      <a:pt x="101" y="111"/>
                    </a:lnTo>
                    <a:cubicBezTo>
                      <a:pt x="126" y="111"/>
                      <a:pt x="140" y="98"/>
                      <a:pt x="140" y="7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6" name="Freeform 104"/>
              <p:cNvSpPr>
                <a:spLocks noChangeArrowheads="1"/>
              </p:cNvSpPr>
              <p:nvPr/>
            </p:nvSpPr>
            <p:spPr bwMode="auto">
              <a:xfrm>
                <a:off x="4895850" y="4683125"/>
                <a:ext cx="26988" cy="38100"/>
              </a:xfrm>
              <a:custGeom>
                <a:avLst/>
                <a:gdLst>
                  <a:gd name="T0" fmla="*/ 54 w 73"/>
                  <a:gd name="T1" fmla="*/ 107 h 108"/>
                  <a:gd name="T2" fmla="*/ 29 w 73"/>
                  <a:gd name="T3" fmla="*/ 57 h 108"/>
                  <a:gd name="T4" fmla="*/ 15 w 73"/>
                  <a:gd name="T5" fmla="*/ 25 h 108"/>
                  <a:gd name="T6" fmla="*/ 15 w 73"/>
                  <a:gd name="T7" fmla="*/ 25 h 108"/>
                  <a:gd name="T8" fmla="*/ 17 w 73"/>
                  <a:gd name="T9" fmla="*/ 56 h 108"/>
                  <a:gd name="T10" fmla="*/ 17 w 73"/>
                  <a:gd name="T11" fmla="*/ 107 h 108"/>
                  <a:gd name="T12" fmla="*/ 0 w 73"/>
                  <a:gd name="T13" fmla="*/ 107 h 108"/>
                  <a:gd name="T14" fmla="*/ 0 w 73"/>
                  <a:gd name="T15" fmla="*/ 0 h 108"/>
                  <a:gd name="T16" fmla="*/ 20 w 73"/>
                  <a:gd name="T17" fmla="*/ 0 h 108"/>
                  <a:gd name="T18" fmla="*/ 46 w 73"/>
                  <a:gd name="T19" fmla="*/ 53 h 108"/>
                  <a:gd name="T20" fmla="*/ 57 w 73"/>
                  <a:gd name="T21" fmla="*/ 81 h 108"/>
                  <a:gd name="T22" fmla="*/ 57 w 73"/>
                  <a:gd name="T23" fmla="*/ 79 h 108"/>
                  <a:gd name="T24" fmla="*/ 56 w 73"/>
                  <a:gd name="T25" fmla="*/ 49 h 108"/>
                  <a:gd name="T26" fmla="*/ 56 w 73"/>
                  <a:gd name="T27" fmla="*/ 0 h 108"/>
                  <a:gd name="T28" fmla="*/ 72 w 73"/>
                  <a:gd name="T29" fmla="*/ 0 h 108"/>
                  <a:gd name="T30" fmla="*/ 72 w 73"/>
                  <a:gd name="T31" fmla="*/ 107 h 108"/>
                  <a:gd name="T32" fmla="*/ 54 w 73"/>
                  <a:gd name="T33"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08">
                    <a:moveTo>
                      <a:pt x="54" y="107"/>
                    </a:moveTo>
                    <a:lnTo>
                      <a:pt x="29" y="57"/>
                    </a:lnTo>
                    <a:cubicBezTo>
                      <a:pt x="24" y="45"/>
                      <a:pt x="18" y="31"/>
                      <a:pt x="15" y="25"/>
                    </a:cubicBezTo>
                    <a:lnTo>
                      <a:pt x="15" y="25"/>
                    </a:lnTo>
                    <a:cubicBezTo>
                      <a:pt x="17" y="35"/>
                      <a:pt x="17" y="46"/>
                      <a:pt x="17" y="56"/>
                    </a:cubicBezTo>
                    <a:lnTo>
                      <a:pt x="17" y="107"/>
                    </a:lnTo>
                    <a:lnTo>
                      <a:pt x="0" y="107"/>
                    </a:lnTo>
                    <a:lnTo>
                      <a:pt x="0" y="0"/>
                    </a:lnTo>
                    <a:lnTo>
                      <a:pt x="20" y="0"/>
                    </a:lnTo>
                    <a:lnTo>
                      <a:pt x="46" y="53"/>
                    </a:lnTo>
                    <a:cubicBezTo>
                      <a:pt x="51" y="63"/>
                      <a:pt x="56" y="75"/>
                      <a:pt x="57" y="81"/>
                    </a:cubicBezTo>
                    <a:lnTo>
                      <a:pt x="57" y="79"/>
                    </a:lnTo>
                    <a:cubicBezTo>
                      <a:pt x="57" y="74"/>
                      <a:pt x="56" y="59"/>
                      <a:pt x="56" y="49"/>
                    </a:cubicBezTo>
                    <a:lnTo>
                      <a:pt x="56" y="0"/>
                    </a:lnTo>
                    <a:lnTo>
                      <a:pt x="72" y="0"/>
                    </a:lnTo>
                    <a:lnTo>
                      <a:pt x="72" y="107"/>
                    </a:lnTo>
                    <a:lnTo>
                      <a:pt x="54" y="10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7" name="Freeform 105"/>
              <p:cNvSpPr>
                <a:spLocks noChangeArrowheads="1"/>
              </p:cNvSpPr>
              <p:nvPr/>
            </p:nvSpPr>
            <p:spPr bwMode="auto">
              <a:xfrm>
                <a:off x="4926013" y="4692650"/>
                <a:ext cx="23812" cy="30163"/>
              </a:xfrm>
              <a:custGeom>
                <a:avLst/>
                <a:gdLst>
                  <a:gd name="T0" fmla="*/ 18 w 66"/>
                  <a:gd name="T1" fmla="*/ 46 h 84"/>
                  <a:gd name="T2" fmla="*/ 18 w 66"/>
                  <a:gd name="T3" fmla="*/ 47 h 84"/>
                  <a:gd name="T4" fmla="*/ 38 w 66"/>
                  <a:gd name="T5" fmla="*/ 69 h 84"/>
                  <a:gd name="T6" fmla="*/ 58 w 66"/>
                  <a:gd name="T7" fmla="*/ 62 h 84"/>
                  <a:gd name="T8" fmla="*/ 64 w 66"/>
                  <a:gd name="T9" fmla="*/ 72 h 84"/>
                  <a:gd name="T10" fmla="*/ 36 w 66"/>
                  <a:gd name="T11" fmla="*/ 83 h 84"/>
                  <a:gd name="T12" fmla="*/ 0 w 66"/>
                  <a:gd name="T13" fmla="*/ 41 h 84"/>
                  <a:gd name="T14" fmla="*/ 10 w 66"/>
                  <a:gd name="T15" fmla="*/ 11 h 84"/>
                  <a:gd name="T16" fmla="*/ 33 w 66"/>
                  <a:gd name="T17" fmla="*/ 0 h 84"/>
                  <a:gd name="T18" fmla="*/ 56 w 66"/>
                  <a:gd name="T19" fmla="*/ 8 h 84"/>
                  <a:gd name="T20" fmla="*/ 65 w 66"/>
                  <a:gd name="T21" fmla="*/ 43 h 84"/>
                  <a:gd name="T22" fmla="*/ 65 w 66"/>
                  <a:gd name="T23" fmla="*/ 46 h 84"/>
                  <a:gd name="T24" fmla="*/ 18 w 66"/>
                  <a:gd name="T25" fmla="*/ 46 h 84"/>
                  <a:gd name="T26" fmla="*/ 33 w 66"/>
                  <a:gd name="T27" fmla="*/ 12 h 84"/>
                  <a:gd name="T28" fmla="*/ 18 w 66"/>
                  <a:gd name="T29" fmla="*/ 33 h 84"/>
                  <a:gd name="T30" fmla="*/ 47 w 66"/>
                  <a:gd name="T31" fmla="*/ 33 h 84"/>
                  <a:gd name="T32" fmla="*/ 33 w 66"/>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4">
                    <a:moveTo>
                      <a:pt x="18" y="46"/>
                    </a:moveTo>
                    <a:lnTo>
                      <a:pt x="18" y="47"/>
                    </a:lnTo>
                    <a:cubicBezTo>
                      <a:pt x="18" y="58"/>
                      <a:pt x="22" y="69"/>
                      <a:pt x="38" y="69"/>
                    </a:cubicBezTo>
                    <a:cubicBezTo>
                      <a:pt x="46" y="69"/>
                      <a:pt x="51" y="66"/>
                      <a:pt x="58" y="62"/>
                    </a:cubicBezTo>
                    <a:lnTo>
                      <a:pt x="64" y="72"/>
                    </a:lnTo>
                    <a:cubicBezTo>
                      <a:pt x="56" y="79"/>
                      <a:pt x="47" y="83"/>
                      <a:pt x="36" y="83"/>
                    </a:cubicBezTo>
                    <a:cubicBezTo>
                      <a:pt x="14" y="83"/>
                      <a:pt x="0" y="66"/>
                      <a:pt x="0" y="41"/>
                    </a:cubicBezTo>
                    <a:cubicBezTo>
                      <a:pt x="0" y="27"/>
                      <a:pt x="3" y="18"/>
                      <a:pt x="10" y="11"/>
                    </a:cubicBezTo>
                    <a:cubicBezTo>
                      <a:pt x="15" y="4"/>
                      <a:pt x="24" y="0"/>
                      <a:pt x="33" y="0"/>
                    </a:cubicBezTo>
                    <a:cubicBezTo>
                      <a:pt x="42" y="0"/>
                      <a:pt x="49" y="3"/>
                      <a:pt x="56" y="8"/>
                    </a:cubicBezTo>
                    <a:cubicBezTo>
                      <a:pt x="63" y="14"/>
                      <a:pt x="65" y="23"/>
                      <a:pt x="65" y="43"/>
                    </a:cubicBezTo>
                    <a:lnTo>
                      <a:pt x="65" y="46"/>
                    </a:lnTo>
                    <a:lnTo>
                      <a:pt x="18" y="46"/>
                    </a:lnTo>
                    <a:close/>
                    <a:moveTo>
                      <a:pt x="33" y="12"/>
                    </a:moveTo>
                    <a:cubicBezTo>
                      <a:pt x="24" y="12"/>
                      <a:pt x="18" y="21"/>
                      <a:pt x="18" y="33"/>
                    </a:cubicBezTo>
                    <a:lnTo>
                      <a:pt x="47" y="33"/>
                    </a:lnTo>
                    <a:cubicBezTo>
                      <a:pt x="47" y="21"/>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8" name="Freeform 106"/>
              <p:cNvSpPr>
                <a:spLocks noChangeArrowheads="1"/>
              </p:cNvSpPr>
              <p:nvPr/>
            </p:nvSpPr>
            <p:spPr bwMode="auto">
              <a:xfrm>
                <a:off x="4953000" y="4694238"/>
                <a:ext cx="38100" cy="30162"/>
              </a:xfrm>
              <a:custGeom>
                <a:avLst/>
                <a:gdLst>
                  <a:gd name="T0" fmla="*/ 83 w 106"/>
                  <a:gd name="T1" fmla="*/ 81 h 82"/>
                  <a:gd name="T2" fmla="*/ 66 w 106"/>
                  <a:gd name="T3" fmla="*/ 81 h 82"/>
                  <a:gd name="T4" fmla="*/ 57 w 106"/>
                  <a:gd name="T5" fmla="*/ 43 h 82"/>
                  <a:gd name="T6" fmla="*/ 52 w 106"/>
                  <a:gd name="T7" fmla="*/ 22 h 82"/>
                  <a:gd name="T8" fmla="*/ 51 w 106"/>
                  <a:gd name="T9" fmla="*/ 22 h 82"/>
                  <a:gd name="T10" fmla="*/ 47 w 106"/>
                  <a:gd name="T11" fmla="*/ 45 h 82"/>
                  <a:gd name="T12" fmla="*/ 37 w 106"/>
                  <a:gd name="T13" fmla="*/ 81 h 82"/>
                  <a:gd name="T14" fmla="*/ 20 w 106"/>
                  <a:gd name="T15" fmla="*/ 81 h 82"/>
                  <a:gd name="T16" fmla="*/ 0 w 106"/>
                  <a:gd name="T17" fmla="*/ 2 h 82"/>
                  <a:gd name="T18" fmla="*/ 16 w 106"/>
                  <a:gd name="T19" fmla="*/ 0 h 82"/>
                  <a:gd name="T20" fmla="*/ 25 w 106"/>
                  <a:gd name="T21" fmla="*/ 38 h 82"/>
                  <a:gd name="T22" fmla="*/ 29 w 106"/>
                  <a:gd name="T23" fmla="*/ 58 h 82"/>
                  <a:gd name="T24" fmla="*/ 30 w 106"/>
                  <a:gd name="T25" fmla="*/ 58 h 82"/>
                  <a:gd name="T26" fmla="*/ 34 w 106"/>
                  <a:gd name="T27" fmla="*/ 38 h 82"/>
                  <a:gd name="T28" fmla="*/ 44 w 106"/>
                  <a:gd name="T29" fmla="*/ 2 h 82"/>
                  <a:gd name="T30" fmla="*/ 61 w 106"/>
                  <a:gd name="T31" fmla="*/ 2 h 82"/>
                  <a:gd name="T32" fmla="*/ 70 w 106"/>
                  <a:gd name="T33" fmla="*/ 36 h 82"/>
                  <a:gd name="T34" fmla="*/ 75 w 106"/>
                  <a:gd name="T35" fmla="*/ 58 h 82"/>
                  <a:gd name="T36" fmla="*/ 76 w 106"/>
                  <a:gd name="T37" fmla="*/ 58 h 82"/>
                  <a:gd name="T38" fmla="*/ 79 w 106"/>
                  <a:gd name="T39" fmla="*/ 38 h 82"/>
                  <a:gd name="T40" fmla="*/ 87 w 106"/>
                  <a:gd name="T41" fmla="*/ 2 h 82"/>
                  <a:gd name="T42" fmla="*/ 105 w 106"/>
                  <a:gd name="T43" fmla="*/ 2 h 82"/>
                  <a:gd name="T44" fmla="*/ 83 w 106"/>
                  <a:gd name="T4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82">
                    <a:moveTo>
                      <a:pt x="83" y="81"/>
                    </a:moveTo>
                    <a:lnTo>
                      <a:pt x="66" y="81"/>
                    </a:lnTo>
                    <a:lnTo>
                      <a:pt x="57" y="43"/>
                    </a:lnTo>
                    <a:cubicBezTo>
                      <a:pt x="55" y="35"/>
                      <a:pt x="52" y="22"/>
                      <a:pt x="52" y="22"/>
                    </a:cubicBezTo>
                    <a:lnTo>
                      <a:pt x="51" y="22"/>
                    </a:lnTo>
                    <a:cubicBezTo>
                      <a:pt x="51" y="22"/>
                      <a:pt x="51" y="29"/>
                      <a:pt x="47" y="45"/>
                    </a:cubicBezTo>
                    <a:lnTo>
                      <a:pt x="37" y="81"/>
                    </a:lnTo>
                    <a:lnTo>
                      <a:pt x="20" y="81"/>
                    </a:lnTo>
                    <a:lnTo>
                      <a:pt x="0" y="2"/>
                    </a:lnTo>
                    <a:lnTo>
                      <a:pt x="16" y="0"/>
                    </a:lnTo>
                    <a:lnTo>
                      <a:pt x="25" y="38"/>
                    </a:lnTo>
                    <a:cubicBezTo>
                      <a:pt x="27" y="47"/>
                      <a:pt x="29" y="58"/>
                      <a:pt x="29" y="58"/>
                    </a:cubicBezTo>
                    <a:lnTo>
                      <a:pt x="30" y="58"/>
                    </a:lnTo>
                    <a:cubicBezTo>
                      <a:pt x="30" y="58"/>
                      <a:pt x="32" y="49"/>
                      <a:pt x="34" y="38"/>
                    </a:cubicBezTo>
                    <a:lnTo>
                      <a:pt x="44" y="2"/>
                    </a:lnTo>
                    <a:lnTo>
                      <a:pt x="61" y="2"/>
                    </a:lnTo>
                    <a:lnTo>
                      <a:pt x="70" y="36"/>
                    </a:lnTo>
                    <a:cubicBezTo>
                      <a:pt x="73" y="49"/>
                      <a:pt x="75" y="58"/>
                      <a:pt x="75" y="58"/>
                    </a:cubicBezTo>
                    <a:lnTo>
                      <a:pt x="76" y="58"/>
                    </a:lnTo>
                    <a:cubicBezTo>
                      <a:pt x="76" y="58"/>
                      <a:pt x="77" y="47"/>
                      <a:pt x="79" y="38"/>
                    </a:cubicBezTo>
                    <a:lnTo>
                      <a:pt x="87" y="2"/>
                    </a:lnTo>
                    <a:lnTo>
                      <a:pt x="105" y="2"/>
                    </a:lnTo>
                    <a:lnTo>
                      <a:pt x="83" y="8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9" name="Freeform 107"/>
              <p:cNvSpPr>
                <a:spLocks noChangeArrowheads="1"/>
              </p:cNvSpPr>
              <p:nvPr/>
            </p:nvSpPr>
            <p:spPr bwMode="auto">
              <a:xfrm>
                <a:off x="5008563" y="4683125"/>
                <a:ext cx="26987" cy="38100"/>
              </a:xfrm>
              <a:custGeom>
                <a:avLst/>
                <a:gdLst>
                  <a:gd name="T0" fmla="*/ 53 w 75"/>
                  <a:gd name="T1" fmla="*/ 107 h 108"/>
                  <a:gd name="T2" fmla="*/ 43 w 75"/>
                  <a:gd name="T3" fmla="*/ 91 h 108"/>
                  <a:gd name="T4" fmla="*/ 25 w 75"/>
                  <a:gd name="T5" fmla="*/ 64 h 108"/>
                  <a:gd name="T6" fmla="*/ 18 w 75"/>
                  <a:gd name="T7" fmla="*/ 61 h 108"/>
                  <a:gd name="T8" fmla="*/ 18 w 75"/>
                  <a:gd name="T9" fmla="*/ 107 h 108"/>
                  <a:gd name="T10" fmla="*/ 0 w 75"/>
                  <a:gd name="T11" fmla="*/ 107 h 108"/>
                  <a:gd name="T12" fmla="*/ 0 w 75"/>
                  <a:gd name="T13" fmla="*/ 0 h 108"/>
                  <a:gd name="T14" fmla="*/ 34 w 75"/>
                  <a:gd name="T15" fmla="*/ 0 h 108"/>
                  <a:gd name="T16" fmla="*/ 68 w 75"/>
                  <a:gd name="T17" fmla="*/ 31 h 108"/>
                  <a:gd name="T18" fmla="*/ 42 w 75"/>
                  <a:gd name="T19" fmla="*/ 60 h 108"/>
                  <a:gd name="T20" fmla="*/ 59 w 75"/>
                  <a:gd name="T21" fmla="*/ 82 h 108"/>
                  <a:gd name="T22" fmla="*/ 74 w 75"/>
                  <a:gd name="T23" fmla="*/ 107 h 108"/>
                  <a:gd name="T24" fmla="*/ 53 w 75"/>
                  <a:gd name="T25" fmla="*/ 107 h 108"/>
                  <a:gd name="T26" fmla="*/ 28 w 75"/>
                  <a:gd name="T27" fmla="*/ 14 h 108"/>
                  <a:gd name="T28" fmla="*/ 18 w 75"/>
                  <a:gd name="T29" fmla="*/ 14 h 108"/>
                  <a:gd name="T30" fmla="*/ 18 w 75"/>
                  <a:gd name="T31" fmla="*/ 49 h 108"/>
                  <a:gd name="T32" fmla="*/ 27 w 75"/>
                  <a:gd name="T33" fmla="*/ 49 h 108"/>
                  <a:gd name="T34" fmla="*/ 45 w 75"/>
                  <a:gd name="T35" fmla="*/ 43 h 108"/>
                  <a:gd name="T36" fmla="*/ 50 w 75"/>
                  <a:gd name="T37" fmla="*/ 31 h 108"/>
                  <a:gd name="T38" fmla="*/ 28 w 75"/>
                  <a:gd name="T39"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08">
                    <a:moveTo>
                      <a:pt x="53" y="107"/>
                    </a:moveTo>
                    <a:lnTo>
                      <a:pt x="43" y="91"/>
                    </a:lnTo>
                    <a:cubicBezTo>
                      <a:pt x="36" y="78"/>
                      <a:pt x="31" y="69"/>
                      <a:pt x="25" y="64"/>
                    </a:cubicBezTo>
                    <a:cubicBezTo>
                      <a:pt x="23" y="62"/>
                      <a:pt x="21" y="61"/>
                      <a:pt x="18" y="61"/>
                    </a:cubicBezTo>
                    <a:lnTo>
                      <a:pt x="18" y="107"/>
                    </a:lnTo>
                    <a:lnTo>
                      <a:pt x="0" y="107"/>
                    </a:lnTo>
                    <a:lnTo>
                      <a:pt x="0" y="0"/>
                    </a:lnTo>
                    <a:lnTo>
                      <a:pt x="34" y="0"/>
                    </a:lnTo>
                    <a:cubicBezTo>
                      <a:pt x="57" y="0"/>
                      <a:pt x="68" y="14"/>
                      <a:pt x="68" y="31"/>
                    </a:cubicBezTo>
                    <a:cubicBezTo>
                      <a:pt x="68" y="46"/>
                      <a:pt x="59" y="60"/>
                      <a:pt x="42" y="60"/>
                    </a:cubicBezTo>
                    <a:cubicBezTo>
                      <a:pt x="46" y="63"/>
                      <a:pt x="53" y="73"/>
                      <a:pt x="59" y="82"/>
                    </a:cubicBezTo>
                    <a:lnTo>
                      <a:pt x="74" y="107"/>
                    </a:lnTo>
                    <a:lnTo>
                      <a:pt x="53" y="107"/>
                    </a:lnTo>
                    <a:close/>
                    <a:moveTo>
                      <a:pt x="28" y="14"/>
                    </a:moveTo>
                    <a:lnTo>
                      <a:pt x="18" y="14"/>
                    </a:lnTo>
                    <a:lnTo>
                      <a:pt x="18" y="49"/>
                    </a:lnTo>
                    <a:lnTo>
                      <a:pt x="27" y="49"/>
                    </a:lnTo>
                    <a:cubicBezTo>
                      <a:pt x="36" y="49"/>
                      <a:pt x="42" y="48"/>
                      <a:pt x="45" y="43"/>
                    </a:cubicBezTo>
                    <a:cubicBezTo>
                      <a:pt x="47" y="41"/>
                      <a:pt x="50" y="36"/>
                      <a:pt x="50" y="31"/>
                    </a:cubicBezTo>
                    <a:cubicBezTo>
                      <a:pt x="50" y="20"/>
                      <a:pt x="43" y="14"/>
                      <a:pt x="28"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0" name="Freeform 108"/>
              <p:cNvSpPr>
                <a:spLocks noChangeArrowheads="1"/>
              </p:cNvSpPr>
              <p:nvPr/>
            </p:nvSpPr>
            <p:spPr bwMode="auto">
              <a:xfrm>
                <a:off x="5037138" y="4692650"/>
                <a:ext cx="23812" cy="30163"/>
              </a:xfrm>
              <a:custGeom>
                <a:avLst/>
                <a:gdLst>
                  <a:gd name="T0" fmla="*/ 18 w 67"/>
                  <a:gd name="T1" fmla="*/ 46 h 84"/>
                  <a:gd name="T2" fmla="*/ 18 w 67"/>
                  <a:gd name="T3" fmla="*/ 47 h 84"/>
                  <a:gd name="T4" fmla="*/ 38 w 67"/>
                  <a:gd name="T5" fmla="*/ 69 h 84"/>
                  <a:gd name="T6" fmla="*/ 57 w 67"/>
                  <a:gd name="T7" fmla="*/ 62 h 84"/>
                  <a:gd name="T8" fmla="*/ 64 w 67"/>
                  <a:gd name="T9" fmla="*/ 72 h 84"/>
                  <a:gd name="T10" fmla="*/ 36 w 67"/>
                  <a:gd name="T11" fmla="*/ 83 h 84"/>
                  <a:gd name="T12" fmla="*/ 0 w 67"/>
                  <a:gd name="T13" fmla="*/ 41 h 84"/>
                  <a:gd name="T14" fmla="*/ 10 w 67"/>
                  <a:gd name="T15" fmla="*/ 11 h 84"/>
                  <a:gd name="T16" fmla="*/ 34 w 67"/>
                  <a:gd name="T17" fmla="*/ 0 h 84"/>
                  <a:gd name="T18" fmla="*/ 56 w 67"/>
                  <a:gd name="T19" fmla="*/ 8 h 84"/>
                  <a:gd name="T20" fmla="*/ 66 w 67"/>
                  <a:gd name="T21" fmla="*/ 43 h 84"/>
                  <a:gd name="T22" fmla="*/ 66 w 67"/>
                  <a:gd name="T23" fmla="*/ 46 h 84"/>
                  <a:gd name="T24" fmla="*/ 18 w 67"/>
                  <a:gd name="T25" fmla="*/ 46 h 84"/>
                  <a:gd name="T26" fmla="*/ 34 w 67"/>
                  <a:gd name="T27" fmla="*/ 12 h 84"/>
                  <a:gd name="T28" fmla="*/ 18 w 67"/>
                  <a:gd name="T29" fmla="*/ 33 h 84"/>
                  <a:gd name="T30" fmla="*/ 47 w 67"/>
                  <a:gd name="T31" fmla="*/ 33 h 84"/>
                  <a:gd name="T32" fmla="*/ 34 w 67"/>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4">
                    <a:moveTo>
                      <a:pt x="18" y="46"/>
                    </a:moveTo>
                    <a:lnTo>
                      <a:pt x="18" y="47"/>
                    </a:lnTo>
                    <a:cubicBezTo>
                      <a:pt x="18" y="58"/>
                      <a:pt x="23" y="69"/>
                      <a:pt x="38" y="69"/>
                    </a:cubicBezTo>
                    <a:cubicBezTo>
                      <a:pt x="46" y="69"/>
                      <a:pt x="52" y="66"/>
                      <a:pt x="57" y="62"/>
                    </a:cubicBezTo>
                    <a:lnTo>
                      <a:pt x="64" y="72"/>
                    </a:lnTo>
                    <a:cubicBezTo>
                      <a:pt x="56" y="79"/>
                      <a:pt x="46" y="83"/>
                      <a:pt x="36" y="83"/>
                    </a:cubicBezTo>
                    <a:cubicBezTo>
                      <a:pt x="14" y="83"/>
                      <a:pt x="0" y="66"/>
                      <a:pt x="0" y="41"/>
                    </a:cubicBezTo>
                    <a:cubicBezTo>
                      <a:pt x="0" y="27"/>
                      <a:pt x="3" y="18"/>
                      <a:pt x="10" y="11"/>
                    </a:cubicBezTo>
                    <a:cubicBezTo>
                      <a:pt x="16" y="4"/>
                      <a:pt x="24" y="0"/>
                      <a:pt x="34" y="0"/>
                    </a:cubicBezTo>
                    <a:cubicBezTo>
                      <a:pt x="42" y="0"/>
                      <a:pt x="49" y="3"/>
                      <a:pt x="56" y="8"/>
                    </a:cubicBezTo>
                    <a:cubicBezTo>
                      <a:pt x="63" y="14"/>
                      <a:pt x="66" y="23"/>
                      <a:pt x="66" y="43"/>
                    </a:cubicBezTo>
                    <a:lnTo>
                      <a:pt x="66" y="46"/>
                    </a:lnTo>
                    <a:lnTo>
                      <a:pt x="18" y="46"/>
                    </a:lnTo>
                    <a:close/>
                    <a:moveTo>
                      <a:pt x="34" y="12"/>
                    </a:moveTo>
                    <a:cubicBezTo>
                      <a:pt x="24" y="12"/>
                      <a:pt x="18" y="21"/>
                      <a:pt x="18" y="33"/>
                    </a:cubicBezTo>
                    <a:lnTo>
                      <a:pt x="47" y="33"/>
                    </a:lnTo>
                    <a:cubicBezTo>
                      <a:pt x="47" y="21"/>
                      <a:pt x="42" y="12"/>
                      <a:pt x="34"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1" name="Freeform 109"/>
              <p:cNvSpPr>
                <a:spLocks noChangeArrowheads="1"/>
              </p:cNvSpPr>
              <p:nvPr/>
            </p:nvSpPr>
            <p:spPr bwMode="auto">
              <a:xfrm>
                <a:off x="5064125" y="4681538"/>
                <a:ext cx="11113" cy="42862"/>
              </a:xfrm>
              <a:custGeom>
                <a:avLst/>
                <a:gdLst>
                  <a:gd name="T0" fmla="*/ 18 w 31"/>
                  <a:gd name="T1" fmla="*/ 117 h 118"/>
                  <a:gd name="T2" fmla="*/ 2 w 31"/>
                  <a:gd name="T3" fmla="*/ 93 h 118"/>
                  <a:gd name="T4" fmla="*/ 2 w 31"/>
                  <a:gd name="T5" fmla="*/ 27 h 118"/>
                  <a:gd name="T6" fmla="*/ 0 w 31"/>
                  <a:gd name="T7" fmla="*/ 3 h 118"/>
                  <a:gd name="T8" fmla="*/ 17 w 31"/>
                  <a:gd name="T9" fmla="*/ 0 h 118"/>
                  <a:gd name="T10" fmla="*/ 18 w 31"/>
                  <a:gd name="T11" fmla="*/ 21 h 118"/>
                  <a:gd name="T12" fmla="*/ 18 w 31"/>
                  <a:gd name="T13" fmla="*/ 88 h 118"/>
                  <a:gd name="T14" fmla="*/ 21 w 31"/>
                  <a:gd name="T15" fmla="*/ 103 h 118"/>
                  <a:gd name="T16" fmla="*/ 27 w 31"/>
                  <a:gd name="T17" fmla="*/ 104 h 118"/>
                  <a:gd name="T18" fmla="*/ 30 w 31"/>
                  <a:gd name="T19" fmla="*/ 114 h 118"/>
                  <a:gd name="T20" fmla="*/ 18 w 31"/>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18">
                    <a:moveTo>
                      <a:pt x="18" y="117"/>
                    </a:moveTo>
                    <a:cubicBezTo>
                      <a:pt x="2" y="117"/>
                      <a:pt x="2" y="100"/>
                      <a:pt x="2" y="93"/>
                    </a:cubicBezTo>
                    <a:lnTo>
                      <a:pt x="2" y="27"/>
                    </a:lnTo>
                    <a:cubicBezTo>
                      <a:pt x="2" y="16"/>
                      <a:pt x="0" y="10"/>
                      <a:pt x="0" y="3"/>
                    </a:cubicBezTo>
                    <a:lnTo>
                      <a:pt x="17" y="0"/>
                    </a:lnTo>
                    <a:cubicBezTo>
                      <a:pt x="18" y="5"/>
                      <a:pt x="18" y="12"/>
                      <a:pt x="18" y="21"/>
                    </a:cubicBezTo>
                    <a:lnTo>
                      <a:pt x="18" y="88"/>
                    </a:lnTo>
                    <a:cubicBezTo>
                      <a:pt x="18" y="99"/>
                      <a:pt x="20" y="100"/>
                      <a:pt x="21" y="103"/>
                    </a:cubicBezTo>
                    <a:cubicBezTo>
                      <a:pt x="21" y="104"/>
                      <a:pt x="24" y="104"/>
                      <a:pt x="27" y="104"/>
                    </a:cubicBezTo>
                    <a:lnTo>
                      <a:pt x="30" y="114"/>
                    </a:lnTo>
                    <a:cubicBezTo>
                      <a:pt x="25" y="116"/>
                      <a:pt x="23" y="117"/>
                      <a:pt x="18"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2" name="Freeform 110"/>
              <p:cNvSpPr>
                <a:spLocks noChangeArrowheads="1"/>
              </p:cNvSpPr>
              <p:nvPr/>
            </p:nvSpPr>
            <p:spPr bwMode="auto">
              <a:xfrm>
                <a:off x="5078413" y="4681538"/>
                <a:ext cx="7937" cy="41275"/>
              </a:xfrm>
              <a:custGeom>
                <a:avLst/>
                <a:gdLst>
                  <a:gd name="T0" fmla="*/ 11 w 23"/>
                  <a:gd name="T1" fmla="*/ 22 h 113"/>
                  <a:gd name="T2" fmla="*/ 0 w 23"/>
                  <a:gd name="T3" fmla="*/ 11 h 113"/>
                  <a:gd name="T4" fmla="*/ 11 w 23"/>
                  <a:gd name="T5" fmla="*/ 0 h 113"/>
                  <a:gd name="T6" fmla="*/ 22 w 23"/>
                  <a:gd name="T7" fmla="*/ 11 h 113"/>
                  <a:gd name="T8" fmla="*/ 11 w 23"/>
                  <a:gd name="T9" fmla="*/ 22 h 113"/>
                  <a:gd name="T10" fmla="*/ 1 w 23"/>
                  <a:gd name="T11" fmla="*/ 112 h 113"/>
                  <a:gd name="T12" fmla="*/ 1 w 23"/>
                  <a:gd name="T13" fmla="*/ 35 h 113"/>
                  <a:gd name="T14" fmla="*/ 19 w 23"/>
                  <a:gd name="T15" fmla="*/ 32 h 113"/>
                  <a:gd name="T16" fmla="*/ 19 w 23"/>
                  <a:gd name="T17" fmla="*/ 112 h 113"/>
                  <a:gd name="T18" fmla="*/ 1 w 23"/>
                  <a:gd name="T19"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3">
                    <a:moveTo>
                      <a:pt x="11" y="22"/>
                    </a:moveTo>
                    <a:cubicBezTo>
                      <a:pt x="4" y="22"/>
                      <a:pt x="0" y="16"/>
                      <a:pt x="0" y="11"/>
                    </a:cubicBezTo>
                    <a:cubicBezTo>
                      <a:pt x="0" y="4"/>
                      <a:pt x="4" y="0"/>
                      <a:pt x="11" y="0"/>
                    </a:cubicBezTo>
                    <a:cubicBezTo>
                      <a:pt x="16" y="0"/>
                      <a:pt x="22" y="4"/>
                      <a:pt x="22" y="11"/>
                    </a:cubicBezTo>
                    <a:cubicBezTo>
                      <a:pt x="22" y="16"/>
                      <a:pt x="16" y="22"/>
                      <a:pt x="11" y="22"/>
                    </a:cubicBezTo>
                    <a:close/>
                    <a:moveTo>
                      <a:pt x="1" y="112"/>
                    </a:moveTo>
                    <a:lnTo>
                      <a:pt x="1" y="35"/>
                    </a:lnTo>
                    <a:lnTo>
                      <a:pt x="19" y="32"/>
                    </a:lnTo>
                    <a:lnTo>
                      <a:pt x="19" y="112"/>
                    </a:lnTo>
                    <a:lnTo>
                      <a:pt x="1" y="112"/>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3" name="Freeform 111"/>
              <p:cNvSpPr>
                <a:spLocks noChangeArrowheads="1"/>
              </p:cNvSpPr>
              <p:nvPr/>
            </p:nvSpPr>
            <p:spPr bwMode="auto">
              <a:xfrm>
                <a:off x="5091113" y="4692650"/>
                <a:ext cx="20637" cy="30163"/>
              </a:xfrm>
              <a:custGeom>
                <a:avLst/>
                <a:gdLst>
                  <a:gd name="T0" fmla="*/ 33 w 59"/>
                  <a:gd name="T1" fmla="*/ 83 h 84"/>
                  <a:gd name="T2" fmla="*/ 0 w 59"/>
                  <a:gd name="T3" fmla="*/ 43 h 84"/>
                  <a:gd name="T4" fmla="*/ 34 w 59"/>
                  <a:gd name="T5" fmla="*/ 0 h 84"/>
                  <a:gd name="T6" fmla="*/ 56 w 59"/>
                  <a:gd name="T7" fmla="*/ 8 h 84"/>
                  <a:gd name="T8" fmla="*/ 48 w 59"/>
                  <a:gd name="T9" fmla="*/ 19 h 84"/>
                  <a:gd name="T10" fmla="*/ 34 w 59"/>
                  <a:gd name="T11" fmla="*/ 14 h 84"/>
                  <a:gd name="T12" fmla="*/ 22 w 59"/>
                  <a:gd name="T13" fmla="*/ 22 h 84"/>
                  <a:gd name="T14" fmla="*/ 19 w 59"/>
                  <a:gd name="T15" fmla="*/ 44 h 84"/>
                  <a:gd name="T16" fmla="*/ 25 w 59"/>
                  <a:gd name="T17" fmla="*/ 65 h 84"/>
                  <a:gd name="T18" fmla="*/ 34 w 59"/>
                  <a:gd name="T19" fmla="*/ 69 h 84"/>
                  <a:gd name="T20" fmla="*/ 51 w 59"/>
                  <a:gd name="T21" fmla="*/ 62 h 84"/>
                  <a:gd name="T22" fmla="*/ 58 w 59"/>
                  <a:gd name="T23" fmla="*/ 72 h 84"/>
                  <a:gd name="T24" fmla="*/ 33 w 59"/>
                  <a:gd name="T2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4">
                    <a:moveTo>
                      <a:pt x="33" y="83"/>
                    </a:moveTo>
                    <a:cubicBezTo>
                      <a:pt x="12" y="83"/>
                      <a:pt x="0" y="68"/>
                      <a:pt x="0" y="43"/>
                    </a:cubicBezTo>
                    <a:cubicBezTo>
                      <a:pt x="0" y="14"/>
                      <a:pt x="18" y="0"/>
                      <a:pt x="34" y="0"/>
                    </a:cubicBezTo>
                    <a:cubicBezTo>
                      <a:pt x="43" y="0"/>
                      <a:pt x="49" y="3"/>
                      <a:pt x="56" y="8"/>
                    </a:cubicBezTo>
                    <a:lnTo>
                      <a:pt x="48" y="19"/>
                    </a:lnTo>
                    <a:cubicBezTo>
                      <a:pt x="43" y="15"/>
                      <a:pt x="38" y="14"/>
                      <a:pt x="34" y="14"/>
                    </a:cubicBezTo>
                    <a:cubicBezTo>
                      <a:pt x="29" y="14"/>
                      <a:pt x="25" y="16"/>
                      <a:pt x="22" y="22"/>
                    </a:cubicBezTo>
                    <a:cubicBezTo>
                      <a:pt x="20" y="26"/>
                      <a:pt x="19" y="34"/>
                      <a:pt x="19" y="44"/>
                    </a:cubicBezTo>
                    <a:cubicBezTo>
                      <a:pt x="19" y="54"/>
                      <a:pt x="20" y="61"/>
                      <a:pt x="25" y="65"/>
                    </a:cubicBezTo>
                    <a:cubicBezTo>
                      <a:pt x="26" y="68"/>
                      <a:pt x="30" y="69"/>
                      <a:pt x="34" y="69"/>
                    </a:cubicBezTo>
                    <a:cubicBezTo>
                      <a:pt x="40" y="69"/>
                      <a:pt x="45" y="66"/>
                      <a:pt x="51" y="62"/>
                    </a:cubicBezTo>
                    <a:lnTo>
                      <a:pt x="58" y="72"/>
                    </a:lnTo>
                    <a:cubicBezTo>
                      <a:pt x="51" y="79"/>
                      <a:pt x="44" y="83"/>
                      <a:pt x="33" y="8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4" name="Freeform 112"/>
              <p:cNvSpPr>
                <a:spLocks noChangeArrowheads="1"/>
              </p:cNvSpPr>
              <p:nvPr/>
            </p:nvSpPr>
            <p:spPr bwMode="auto">
              <a:xfrm>
                <a:off x="5113338" y="4714875"/>
                <a:ext cx="7937" cy="9525"/>
              </a:xfrm>
              <a:custGeom>
                <a:avLst/>
                <a:gdLst>
                  <a:gd name="T0" fmla="*/ 11 w 23"/>
                  <a:gd name="T1" fmla="*/ 24 h 25"/>
                  <a:gd name="T2" fmla="*/ 0 w 23"/>
                  <a:gd name="T3" fmla="*/ 11 h 25"/>
                  <a:gd name="T4" fmla="*/ 11 w 23"/>
                  <a:gd name="T5" fmla="*/ 0 h 25"/>
                  <a:gd name="T6" fmla="*/ 22 w 23"/>
                  <a:gd name="T7" fmla="*/ 11 h 25"/>
                  <a:gd name="T8" fmla="*/ 11 w 23"/>
                  <a:gd name="T9" fmla="*/ 24 h 25"/>
                  <a:gd name="T10" fmla="*/ 11 w 23"/>
                  <a:gd name="T11" fmla="*/ 3 h 25"/>
                  <a:gd name="T12" fmla="*/ 3 w 23"/>
                  <a:gd name="T13" fmla="*/ 11 h 25"/>
                  <a:gd name="T14" fmla="*/ 11 w 23"/>
                  <a:gd name="T15" fmla="*/ 21 h 25"/>
                  <a:gd name="T16" fmla="*/ 19 w 23"/>
                  <a:gd name="T17" fmla="*/ 11 h 25"/>
                  <a:gd name="T18" fmla="*/ 11 w 23"/>
                  <a:gd name="T19" fmla="*/ 3 h 25"/>
                  <a:gd name="T20" fmla="*/ 12 w 23"/>
                  <a:gd name="T21" fmla="*/ 16 h 25"/>
                  <a:gd name="T22" fmla="*/ 10 w 23"/>
                  <a:gd name="T23" fmla="*/ 13 h 25"/>
                  <a:gd name="T24" fmla="*/ 10 w 23"/>
                  <a:gd name="T25" fmla="*/ 13 h 25"/>
                  <a:gd name="T26" fmla="*/ 10 w 23"/>
                  <a:gd name="T27" fmla="*/ 18 h 25"/>
                  <a:gd name="T28" fmla="*/ 7 w 23"/>
                  <a:gd name="T29" fmla="*/ 18 h 25"/>
                  <a:gd name="T30" fmla="*/ 7 w 23"/>
                  <a:gd name="T31" fmla="*/ 5 h 25"/>
                  <a:gd name="T32" fmla="*/ 12 w 23"/>
                  <a:gd name="T33" fmla="*/ 5 h 25"/>
                  <a:gd name="T34" fmla="*/ 15 w 23"/>
                  <a:gd name="T35" fmla="*/ 9 h 25"/>
                  <a:gd name="T36" fmla="*/ 12 w 23"/>
                  <a:gd name="T37" fmla="*/ 13 h 25"/>
                  <a:gd name="T38" fmla="*/ 14 w 23"/>
                  <a:gd name="T39" fmla="*/ 13 h 25"/>
                  <a:gd name="T40" fmla="*/ 17 w 23"/>
                  <a:gd name="T41" fmla="*/ 18 h 25"/>
                  <a:gd name="T42" fmla="*/ 14 w 23"/>
                  <a:gd name="T43" fmla="*/ 18 h 25"/>
                  <a:gd name="T44" fmla="*/ 12 w 23"/>
                  <a:gd name="T45" fmla="*/ 16 h 25"/>
                  <a:gd name="T46" fmla="*/ 12 w 23"/>
                  <a:gd name="T47" fmla="*/ 7 h 25"/>
                  <a:gd name="T48" fmla="*/ 11 w 23"/>
                  <a:gd name="T49" fmla="*/ 7 h 25"/>
                  <a:gd name="T50" fmla="*/ 10 w 23"/>
                  <a:gd name="T51" fmla="*/ 7 h 25"/>
                  <a:gd name="T52" fmla="*/ 10 w 23"/>
                  <a:gd name="T53" fmla="*/ 11 h 25"/>
                  <a:gd name="T54" fmla="*/ 11 w 23"/>
                  <a:gd name="T55" fmla="*/ 11 h 25"/>
                  <a:gd name="T56" fmla="*/ 12 w 23"/>
                  <a:gd name="T57" fmla="*/ 10 h 25"/>
                  <a:gd name="T58" fmla="*/ 12 w 23"/>
                  <a:gd name="T59" fmla="*/ 9 h 25"/>
                  <a:gd name="T60" fmla="*/ 12 w 23"/>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25">
                    <a:moveTo>
                      <a:pt x="11" y="24"/>
                    </a:moveTo>
                    <a:cubicBezTo>
                      <a:pt x="4" y="24"/>
                      <a:pt x="0" y="18"/>
                      <a:pt x="0" y="11"/>
                    </a:cubicBezTo>
                    <a:cubicBezTo>
                      <a:pt x="0" y="6"/>
                      <a:pt x="4" y="0"/>
                      <a:pt x="11" y="0"/>
                    </a:cubicBezTo>
                    <a:cubicBezTo>
                      <a:pt x="18" y="0"/>
                      <a:pt x="22" y="6"/>
                      <a:pt x="22" y="11"/>
                    </a:cubicBezTo>
                    <a:cubicBezTo>
                      <a:pt x="22" y="18"/>
                      <a:pt x="18" y="24"/>
                      <a:pt x="11" y="24"/>
                    </a:cubicBezTo>
                    <a:close/>
                    <a:moveTo>
                      <a:pt x="11" y="3"/>
                    </a:moveTo>
                    <a:cubicBezTo>
                      <a:pt x="6" y="3"/>
                      <a:pt x="3" y="6"/>
                      <a:pt x="3" y="11"/>
                    </a:cubicBezTo>
                    <a:cubicBezTo>
                      <a:pt x="3" y="17"/>
                      <a:pt x="6" y="21"/>
                      <a:pt x="11" y="21"/>
                    </a:cubicBezTo>
                    <a:cubicBezTo>
                      <a:pt x="17" y="21"/>
                      <a:pt x="19" y="17"/>
                      <a:pt x="19" y="11"/>
                    </a:cubicBezTo>
                    <a:cubicBezTo>
                      <a:pt x="19" y="6"/>
                      <a:pt x="17" y="3"/>
                      <a:pt x="11" y="3"/>
                    </a:cubicBezTo>
                    <a:close/>
                    <a:moveTo>
                      <a:pt x="12" y="16"/>
                    </a:moveTo>
                    <a:cubicBezTo>
                      <a:pt x="11" y="14"/>
                      <a:pt x="11" y="13"/>
                      <a:pt x="10" y="13"/>
                    </a:cubicBezTo>
                    <a:lnTo>
                      <a:pt x="10" y="13"/>
                    </a:lnTo>
                    <a:lnTo>
                      <a:pt x="10" y="18"/>
                    </a:lnTo>
                    <a:lnTo>
                      <a:pt x="7" y="18"/>
                    </a:lnTo>
                    <a:lnTo>
                      <a:pt x="7" y="5"/>
                    </a:lnTo>
                    <a:lnTo>
                      <a:pt x="12" y="5"/>
                    </a:lnTo>
                    <a:cubicBezTo>
                      <a:pt x="14" y="5"/>
                      <a:pt x="15" y="7"/>
                      <a:pt x="15" y="9"/>
                    </a:cubicBezTo>
                    <a:cubicBezTo>
                      <a:pt x="15" y="11"/>
                      <a:pt x="14" y="13"/>
                      <a:pt x="12" y="13"/>
                    </a:cubicBezTo>
                    <a:cubicBezTo>
                      <a:pt x="12" y="13"/>
                      <a:pt x="12" y="13"/>
                      <a:pt x="14" y="13"/>
                    </a:cubicBezTo>
                    <a:cubicBezTo>
                      <a:pt x="14" y="14"/>
                      <a:pt x="17" y="18"/>
                      <a:pt x="17" y="18"/>
                    </a:cubicBezTo>
                    <a:lnTo>
                      <a:pt x="14" y="18"/>
                    </a:lnTo>
                    <a:cubicBezTo>
                      <a:pt x="12" y="17"/>
                      <a:pt x="12" y="17"/>
                      <a:pt x="12" y="16"/>
                    </a:cubicBezTo>
                    <a:close/>
                    <a:moveTo>
                      <a:pt x="12" y="7"/>
                    </a:moveTo>
                    <a:cubicBezTo>
                      <a:pt x="11" y="7"/>
                      <a:pt x="11" y="7"/>
                      <a:pt x="11" y="7"/>
                    </a:cubicBezTo>
                    <a:lnTo>
                      <a:pt x="10" y="7"/>
                    </a:lnTo>
                    <a:lnTo>
                      <a:pt x="10" y="11"/>
                    </a:lnTo>
                    <a:lnTo>
                      <a:pt x="11" y="11"/>
                    </a:lnTo>
                    <a:lnTo>
                      <a:pt x="12" y="10"/>
                    </a:lnTo>
                    <a:cubicBezTo>
                      <a:pt x="12" y="10"/>
                      <a:pt x="12" y="10"/>
                      <a:pt x="12" y="9"/>
                    </a:cubicBezTo>
                    <a:lnTo>
                      <a:pt x="12" y="7"/>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0" name="Group 419"/>
            <p:cNvGrpSpPr/>
            <p:nvPr/>
          </p:nvGrpSpPr>
          <p:grpSpPr>
            <a:xfrm>
              <a:off x="5236721" y="3676111"/>
              <a:ext cx="635631" cy="118126"/>
              <a:chOff x="5699125" y="4679950"/>
              <a:chExt cx="717550" cy="133350"/>
            </a:xfrm>
          </p:grpSpPr>
          <p:sp>
            <p:nvSpPr>
              <p:cNvPr id="958" name="Freeform 113"/>
              <p:cNvSpPr>
                <a:spLocks noChangeArrowheads="1"/>
              </p:cNvSpPr>
              <p:nvPr/>
            </p:nvSpPr>
            <p:spPr bwMode="auto">
              <a:xfrm>
                <a:off x="5699125" y="4729163"/>
                <a:ext cx="65088" cy="82550"/>
              </a:xfrm>
              <a:custGeom>
                <a:avLst/>
                <a:gdLst>
                  <a:gd name="T0" fmla="*/ 0 w 179"/>
                  <a:gd name="T1" fmla="*/ 194 h 231"/>
                  <a:gd name="T2" fmla="*/ 29 w 179"/>
                  <a:gd name="T3" fmla="*/ 160 h 231"/>
                  <a:gd name="T4" fmla="*/ 96 w 179"/>
                  <a:gd name="T5" fmla="*/ 187 h 231"/>
                  <a:gd name="T6" fmla="*/ 128 w 179"/>
                  <a:gd name="T7" fmla="*/ 166 h 231"/>
                  <a:gd name="T8" fmla="*/ 128 w 179"/>
                  <a:gd name="T9" fmla="*/ 165 h 231"/>
                  <a:gd name="T10" fmla="*/ 83 w 179"/>
                  <a:gd name="T11" fmla="*/ 137 h 231"/>
                  <a:gd name="T12" fmla="*/ 9 w 179"/>
                  <a:gd name="T13" fmla="*/ 68 h 231"/>
                  <a:gd name="T14" fmla="*/ 9 w 179"/>
                  <a:gd name="T15" fmla="*/ 68 h 231"/>
                  <a:gd name="T16" fmla="*/ 88 w 179"/>
                  <a:gd name="T17" fmla="*/ 0 h 231"/>
                  <a:gd name="T18" fmla="*/ 171 w 179"/>
                  <a:gd name="T19" fmla="*/ 29 h 231"/>
                  <a:gd name="T20" fmla="*/ 144 w 179"/>
                  <a:gd name="T21" fmla="*/ 67 h 231"/>
                  <a:gd name="T22" fmla="*/ 86 w 179"/>
                  <a:gd name="T23" fmla="*/ 44 h 231"/>
                  <a:gd name="T24" fmla="*/ 58 w 179"/>
                  <a:gd name="T25" fmla="*/ 64 h 231"/>
                  <a:gd name="T26" fmla="*/ 58 w 179"/>
                  <a:gd name="T27" fmla="*/ 64 h 231"/>
                  <a:gd name="T28" fmla="*/ 106 w 179"/>
                  <a:gd name="T29" fmla="*/ 93 h 231"/>
                  <a:gd name="T30" fmla="*/ 178 w 179"/>
                  <a:gd name="T31" fmla="*/ 161 h 231"/>
                  <a:gd name="T32" fmla="*/ 178 w 179"/>
                  <a:gd name="T33" fmla="*/ 161 h 231"/>
                  <a:gd name="T34" fmla="*/ 95 w 179"/>
                  <a:gd name="T35" fmla="*/ 230 h 231"/>
                  <a:gd name="T36" fmla="*/ 0 w 179"/>
                  <a:gd name="T37" fmla="*/ 19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231">
                    <a:moveTo>
                      <a:pt x="0" y="194"/>
                    </a:moveTo>
                    <a:lnTo>
                      <a:pt x="29" y="160"/>
                    </a:lnTo>
                    <a:cubicBezTo>
                      <a:pt x="49" y="176"/>
                      <a:pt x="71" y="187"/>
                      <a:pt x="96" y="187"/>
                    </a:cubicBezTo>
                    <a:cubicBezTo>
                      <a:pt x="117" y="187"/>
                      <a:pt x="128" y="179"/>
                      <a:pt x="128" y="166"/>
                    </a:cubicBezTo>
                    <a:lnTo>
                      <a:pt x="128" y="165"/>
                    </a:lnTo>
                    <a:cubicBezTo>
                      <a:pt x="128" y="153"/>
                      <a:pt x="121" y="147"/>
                      <a:pt x="83" y="137"/>
                    </a:cubicBezTo>
                    <a:cubicBezTo>
                      <a:pt x="38" y="125"/>
                      <a:pt x="9" y="112"/>
                      <a:pt x="9" y="68"/>
                    </a:cubicBezTo>
                    <a:lnTo>
                      <a:pt x="9" y="68"/>
                    </a:lnTo>
                    <a:cubicBezTo>
                      <a:pt x="9" y="28"/>
                      <a:pt x="42" y="0"/>
                      <a:pt x="88" y="0"/>
                    </a:cubicBezTo>
                    <a:cubicBezTo>
                      <a:pt x="120" y="0"/>
                      <a:pt x="147" y="11"/>
                      <a:pt x="171" y="29"/>
                    </a:cubicBezTo>
                    <a:lnTo>
                      <a:pt x="144" y="67"/>
                    </a:lnTo>
                    <a:cubicBezTo>
                      <a:pt x="125" y="53"/>
                      <a:pt x="106" y="44"/>
                      <a:pt x="86" y="44"/>
                    </a:cubicBezTo>
                    <a:cubicBezTo>
                      <a:pt x="68" y="44"/>
                      <a:pt x="58" y="53"/>
                      <a:pt x="58" y="64"/>
                    </a:cubicBezTo>
                    <a:lnTo>
                      <a:pt x="58" y="64"/>
                    </a:lnTo>
                    <a:cubicBezTo>
                      <a:pt x="58" y="79"/>
                      <a:pt x="68" y="83"/>
                      <a:pt x="106" y="93"/>
                    </a:cubicBezTo>
                    <a:cubicBezTo>
                      <a:pt x="151" y="105"/>
                      <a:pt x="178" y="122"/>
                      <a:pt x="178" y="161"/>
                    </a:cubicBezTo>
                    <a:lnTo>
                      <a:pt x="178" y="161"/>
                    </a:lnTo>
                    <a:cubicBezTo>
                      <a:pt x="178" y="205"/>
                      <a:pt x="143" y="230"/>
                      <a:pt x="95" y="230"/>
                    </a:cubicBezTo>
                    <a:cubicBezTo>
                      <a:pt x="61" y="230"/>
                      <a:pt x="27" y="219"/>
                      <a:pt x="0" y="19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9" name="Freeform 114"/>
              <p:cNvSpPr>
                <a:spLocks noChangeArrowheads="1"/>
              </p:cNvSpPr>
              <p:nvPr/>
            </p:nvSpPr>
            <p:spPr bwMode="auto">
              <a:xfrm>
                <a:off x="5761038" y="4730750"/>
                <a:ext cx="80962" cy="80963"/>
              </a:xfrm>
              <a:custGeom>
                <a:avLst/>
                <a:gdLst>
                  <a:gd name="T0" fmla="*/ 86 w 223"/>
                  <a:gd name="T1" fmla="*/ 135 h 225"/>
                  <a:gd name="T2" fmla="*/ 0 w 223"/>
                  <a:gd name="T3" fmla="*/ 0 h 225"/>
                  <a:gd name="T4" fmla="*/ 58 w 223"/>
                  <a:gd name="T5" fmla="*/ 0 h 225"/>
                  <a:gd name="T6" fmla="*/ 111 w 223"/>
                  <a:gd name="T7" fmla="*/ 89 h 225"/>
                  <a:gd name="T8" fmla="*/ 166 w 223"/>
                  <a:gd name="T9" fmla="*/ 0 h 225"/>
                  <a:gd name="T10" fmla="*/ 222 w 223"/>
                  <a:gd name="T11" fmla="*/ 0 h 225"/>
                  <a:gd name="T12" fmla="*/ 136 w 223"/>
                  <a:gd name="T13" fmla="*/ 135 h 225"/>
                  <a:gd name="T14" fmla="*/ 136 w 223"/>
                  <a:gd name="T15" fmla="*/ 224 h 225"/>
                  <a:gd name="T16" fmla="*/ 86 w 223"/>
                  <a:gd name="T17" fmla="*/ 224 h 225"/>
                  <a:gd name="T18" fmla="*/ 86 w 223"/>
                  <a:gd name="T19" fmla="*/ 13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5">
                    <a:moveTo>
                      <a:pt x="86" y="135"/>
                    </a:moveTo>
                    <a:lnTo>
                      <a:pt x="0" y="0"/>
                    </a:lnTo>
                    <a:lnTo>
                      <a:pt x="58" y="0"/>
                    </a:lnTo>
                    <a:lnTo>
                      <a:pt x="111" y="89"/>
                    </a:lnTo>
                    <a:lnTo>
                      <a:pt x="166" y="0"/>
                    </a:lnTo>
                    <a:lnTo>
                      <a:pt x="222" y="0"/>
                    </a:lnTo>
                    <a:lnTo>
                      <a:pt x="136" y="135"/>
                    </a:lnTo>
                    <a:lnTo>
                      <a:pt x="136" y="224"/>
                    </a:lnTo>
                    <a:lnTo>
                      <a:pt x="86" y="224"/>
                    </a:lnTo>
                    <a:lnTo>
                      <a:pt x="86" y="13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0" name="Freeform 115"/>
              <p:cNvSpPr>
                <a:spLocks noChangeArrowheads="1"/>
              </p:cNvSpPr>
              <p:nvPr/>
            </p:nvSpPr>
            <p:spPr bwMode="auto">
              <a:xfrm>
                <a:off x="5845175" y="4730750"/>
                <a:ext cx="71438" cy="80963"/>
              </a:xfrm>
              <a:custGeom>
                <a:avLst/>
                <a:gdLst>
                  <a:gd name="T0" fmla="*/ 0 w 200"/>
                  <a:gd name="T1" fmla="*/ 0 h 225"/>
                  <a:gd name="T2" fmla="*/ 45 w 200"/>
                  <a:gd name="T3" fmla="*/ 0 h 225"/>
                  <a:gd name="T4" fmla="*/ 151 w 200"/>
                  <a:gd name="T5" fmla="*/ 138 h 225"/>
                  <a:gd name="T6" fmla="*/ 151 w 200"/>
                  <a:gd name="T7" fmla="*/ 0 h 225"/>
                  <a:gd name="T8" fmla="*/ 199 w 200"/>
                  <a:gd name="T9" fmla="*/ 0 h 225"/>
                  <a:gd name="T10" fmla="*/ 199 w 200"/>
                  <a:gd name="T11" fmla="*/ 224 h 225"/>
                  <a:gd name="T12" fmla="*/ 158 w 200"/>
                  <a:gd name="T13" fmla="*/ 224 h 225"/>
                  <a:gd name="T14" fmla="*/ 48 w 200"/>
                  <a:gd name="T15" fmla="*/ 81 h 225"/>
                  <a:gd name="T16" fmla="*/ 48 w 200"/>
                  <a:gd name="T17" fmla="*/ 224 h 225"/>
                  <a:gd name="T18" fmla="*/ 0 w 200"/>
                  <a:gd name="T19" fmla="*/ 224 h 225"/>
                  <a:gd name="T20" fmla="*/ 0 w 200"/>
                  <a:gd name="T21"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5">
                    <a:moveTo>
                      <a:pt x="0" y="0"/>
                    </a:moveTo>
                    <a:lnTo>
                      <a:pt x="45" y="0"/>
                    </a:lnTo>
                    <a:lnTo>
                      <a:pt x="151" y="138"/>
                    </a:lnTo>
                    <a:lnTo>
                      <a:pt x="151" y="0"/>
                    </a:lnTo>
                    <a:lnTo>
                      <a:pt x="199" y="0"/>
                    </a:lnTo>
                    <a:lnTo>
                      <a:pt x="199" y="224"/>
                    </a:lnTo>
                    <a:lnTo>
                      <a:pt x="158" y="224"/>
                    </a:lnTo>
                    <a:lnTo>
                      <a:pt x="48" y="81"/>
                    </a:lnTo>
                    <a:lnTo>
                      <a:pt x="48" y="224"/>
                    </a:lnTo>
                    <a:lnTo>
                      <a:pt x="0" y="224"/>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1" name="Freeform 116"/>
              <p:cNvSpPr>
                <a:spLocks noChangeArrowheads="1"/>
              </p:cNvSpPr>
              <p:nvPr/>
            </p:nvSpPr>
            <p:spPr bwMode="auto">
              <a:xfrm>
                <a:off x="5924550" y="4730750"/>
                <a:ext cx="66675" cy="80963"/>
              </a:xfrm>
              <a:custGeom>
                <a:avLst/>
                <a:gdLst>
                  <a:gd name="T0" fmla="*/ 0 w 187"/>
                  <a:gd name="T1" fmla="*/ 45 h 225"/>
                  <a:gd name="T2" fmla="*/ 0 w 187"/>
                  <a:gd name="T3" fmla="*/ 0 h 225"/>
                  <a:gd name="T4" fmla="*/ 186 w 187"/>
                  <a:gd name="T5" fmla="*/ 0 h 225"/>
                  <a:gd name="T6" fmla="*/ 186 w 187"/>
                  <a:gd name="T7" fmla="*/ 45 h 225"/>
                  <a:gd name="T8" fmla="*/ 118 w 187"/>
                  <a:gd name="T9" fmla="*/ 45 h 225"/>
                  <a:gd name="T10" fmla="*/ 118 w 187"/>
                  <a:gd name="T11" fmla="*/ 224 h 225"/>
                  <a:gd name="T12" fmla="*/ 68 w 187"/>
                  <a:gd name="T13" fmla="*/ 224 h 225"/>
                  <a:gd name="T14" fmla="*/ 68 w 187"/>
                  <a:gd name="T15" fmla="*/ 45 h 225"/>
                  <a:gd name="T16" fmla="*/ 0 w 187"/>
                  <a:gd name="T17" fmla="*/ 4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25">
                    <a:moveTo>
                      <a:pt x="0" y="45"/>
                    </a:moveTo>
                    <a:lnTo>
                      <a:pt x="0" y="0"/>
                    </a:lnTo>
                    <a:lnTo>
                      <a:pt x="186" y="0"/>
                    </a:lnTo>
                    <a:lnTo>
                      <a:pt x="186" y="45"/>
                    </a:lnTo>
                    <a:lnTo>
                      <a:pt x="118" y="45"/>
                    </a:lnTo>
                    <a:lnTo>
                      <a:pt x="118" y="224"/>
                    </a:lnTo>
                    <a:lnTo>
                      <a:pt x="68" y="224"/>
                    </a:lnTo>
                    <a:lnTo>
                      <a:pt x="68" y="45"/>
                    </a:lnTo>
                    <a:lnTo>
                      <a:pt x="0" y="4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2" name="Freeform 117"/>
              <p:cNvSpPr>
                <a:spLocks noChangeArrowheads="1"/>
              </p:cNvSpPr>
              <p:nvPr/>
            </p:nvSpPr>
            <p:spPr bwMode="auto">
              <a:xfrm>
                <a:off x="5999163" y="4730750"/>
                <a:ext cx="68262" cy="80963"/>
              </a:xfrm>
              <a:custGeom>
                <a:avLst/>
                <a:gdLst>
                  <a:gd name="T0" fmla="*/ 0 w 190"/>
                  <a:gd name="T1" fmla="*/ 0 h 225"/>
                  <a:gd name="T2" fmla="*/ 49 w 190"/>
                  <a:gd name="T3" fmla="*/ 0 h 225"/>
                  <a:gd name="T4" fmla="*/ 49 w 190"/>
                  <a:gd name="T5" fmla="*/ 88 h 225"/>
                  <a:gd name="T6" fmla="*/ 140 w 190"/>
                  <a:gd name="T7" fmla="*/ 88 h 225"/>
                  <a:gd name="T8" fmla="*/ 140 w 190"/>
                  <a:gd name="T9" fmla="*/ 0 h 225"/>
                  <a:gd name="T10" fmla="*/ 189 w 190"/>
                  <a:gd name="T11" fmla="*/ 0 h 225"/>
                  <a:gd name="T12" fmla="*/ 189 w 190"/>
                  <a:gd name="T13" fmla="*/ 224 h 225"/>
                  <a:gd name="T14" fmla="*/ 140 w 190"/>
                  <a:gd name="T15" fmla="*/ 224 h 225"/>
                  <a:gd name="T16" fmla="*/ 140 w 190"/>
                  <a:gd name="T17" fmla="*/ 133 h 225"/>
                  <a:gd name="T18" fmla="*/ 49 w 190"/>
                  <a:gd name="T19" fmla="*/ 133 h 225"/>
                  <a:gd name="T20" fmla="*/ 49 w 190"/>
                  <a:gd name="T21" fmla="*/ 224 h 225"/>
                  <a:gd name="T22" fmla="*/ 0 w 190"/>
                  <a:gd name="T23" fmla="*/ 224 h 225"/>
                  <a:gd name="T24" fmla="*/ 0 w 190"/>
                  <a:gd name="T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25">
                    <a:moveTo>
                      <a:pt x="0" y="0"/>
                    </a:moveTo>
                    <a:lnTo>
                      <a:pt x="49" y="0"/>
                    </a:lnTo>
                    <a:lnTo>
                      <a:pt x="49" y="88"/>
                    </a:lnTo>
                    <a:lnTo>
                      <a:pt x="140" y="88"/>
                    </a:lnTo>
                    <a:lnTo>
                      <a:pt x="140" y="0"/>
                    </a:lnTo>
                    <a:lnTo>
                      <a:pt x="189" y="0"/>
                    </a:lnTo>
                    <a:lnTo>
                      <a:pt x="189" y="224"/>
                    </a:lnTo>
                    <a:lnTo>
                      <a:pt x="140" y="224"/>
                    </a:lnTo>
                    <a:lnTo>
                      <a:pt x="140" y="133"/>
                    </a:lnTo>
                    <a:lnTo>
                      <a:pt x="49" y="133"/>
                    </a:lnTo>
                    <a:lnTo>
                      <a:pt x="49" y="224"/>
                    </a:lnTo>
                    <a:lnTo>
                      <a:pt x="0" y="224"/>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3" name="Freeform 118"/>
              <p:cNvSpPr>
                <a:spLocks noChangeArrowheads="1"/>
              </p:cNvSpPr>
              <p:nvPr/>
            </p:nvSpPr>
            <p:spPr bwMode="auto">
              <a:xfrm>
                <a:off x="6081713" y="4730750"/>
                <a:ext cx="61912" cy="80963"/>
              </a:xfrm>
              <a:custGeom>
                <a:avLst/>
                <a:gdLst>
                  <a:gd name="T0" fmla="*/ 170 w 172"/>
                  <a:gd name="T1" fmla="*/ 0 h 225"/>
                  <a:gd name="T2" fmla="*/ 170 w 172"/>
                  <a:gd name="T3" fmla="*/ 43 h 225"/>
                  <a:gd name="T4" fmla="*/ 49 w 172"/>
                  <a:gd name="T5" fmla="*/ 43 h 225"/>
                  <a:gd name="T6" fmla="*/ 49 w 172"/>
                  <a:gd name="T7" fmla="*/ 89 h 225"/>
                  <a:gd name="T8" fmla="*/ 154 w 172"/>
                  <a:gd name="T9" fmla="*/ 89 h 225"/>
                  <a:gd name="T10" fmla="*/ 154 w 172"/>
                  <a:gd name="T11" fmla="*/ 132 h 225"/>
                  <a:gd name="T12" fmla="*/ 49 w 172"/>
                  <a:gd name="T13" fmla="*/ 132 h 225"/>
                  <a:gd name="T14" fmla="*/ 49 w 172"/>
                  <a:gd name="T15" fmla="*/ 179 h 225"/>
                  <a:gd name="T16" fmla="*/ 171 w 172"/>
                  <a:gd name="T17" fmla="*/ 179 h 225"/>
                  <a:gd name="T18" fmla="*/ 171 w 172"/>
                  <a:gd name="T19" fmla="*/ 224 h 225"/>
                  <a:gd name="T20" fmla="*/ 0 w 172"/>
                  <a:gd name="T21" fmla="*/ 224 h 225"/>
                  <a:gd name="T22" fmla="*/ 0 w 172"/>
                  <a:gd name="T23" fmla="*/ 0 h 225"/>
                  <a:gd name="T24" fmla="*/ 170 w 172"/>
                  <a:gd name="T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225">
                    <a:moveTo>
                      <a:pt x="170" y="0"/>
                    </a:moveTo>
                    <a:lnTo>
                      <a:pt x="170" y="43"/>
                    </a:lnTo>
                    <a:lnTo>
                      <a:pt x="49" y="43"/>
                    </a:lnTo>
                    <a:lnTo>
                      <a:pt x="49" y="89"/>
                    </a:lnTo>
                    <a:lnTo>
                      <a:pt x="154" y="89"/>
                    </a:lnTo>
                    <a:lnTo>
                      <a:pt x="154" y="132"/>
                    </a:lnTo>
                    <a:lnTo>
                      <a:pt x="49" y="132"/>
                    </a:lnTo>
                    <a:lnTo>
                      <a:pt x="49" y="179"/>
                    </a:lnTo>
                    <a:lnTo>
                      <a:pt x="171" y="179"/>
                    </a:lnTo>
                    <a:lnTo>
                      <a:pt x="171" y="224"/>
                    </a:lnTo>
                    <a:lnTo>
                      <a:pt x="0" y="224"/>
                    </a:lnTo>
                    <a:lnTo>
                      <a:pt x="0" y="0"/>
                    </a:lnTo>
                    <a:lnTo>
                      <a:pt x="17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4" name="Freeform 119"/>
              <p:cNvSpPr>
                <a:spLocks noChangeArrowheads="1"/>
              </p:cNvSpPr>
              <p:nvPr/>
            </p:nvSpPr>
            <p:spPr bwMode="auto">
              <a:xfrm>
                <a:off x="6146800" y="4730750"/>
                <a:ext cx="66675" cy="80963"/>
              </a:xfrm>
              <a:custGeom>
                <a:avLst/>
                <a:gdLst>
                  <a:gd name="T0" fmla="*/ 0 w 185"/>
                  <a:gd name="T1" fmla="*/ 45 h 225"/>
                  <a:gd name="T2" fmla="*/ 0 w 185"/>
                  <a:gd name="T3" fmla="*/ 0 h 225"/>
                  <a:gd name="T4" fmla="*/ 184 w 185"/>
                  <a:gd name="T5" fmla="*/ 0 h 225"/>
                  <a:gd name="T6" fmla="*/ 184 w 185"/>
                  <a:gd name="T7" fmla="*/ 45 h 225"/>
                  <a:gd name="T8" fmla="*/ 116 w 185"/>
                  <a:gd name="T9" fmla="*/ 45 h 225"/>
                  <a:gd name="T10" fmla="*/ 116 w 185"/>
                  <a:gd name="T11" fmla="*/ 224 h 225"/>
                  <a:gd name="T12" fmla="*/ 68 w 185"/>
                  <a:gd name="T13" fmla="*/ 224 h 225"/>
                  <a:gd name="T14" fmla="*/ 68 w 185"/>
                  <a:gd name="T15" fmla="*/ 45 h 225"/>
                  <a:gd name="T16" fmla="*/ 0 w 185"/>
                  <a:gd name="T17" fmla="*/ 4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25">
                    <a:moveTo>
                      <a:pt x="0" y="45"/>
                    </a:moveTo>
                    <a:lnTo>
                      <a:pt x="0" y="0"/>
                    </a:lnTo>
                    <a:lnTo>
                      <a:pt x="184" y="0"/>
                    </a:lnTo>
                    <a:lnTo>
                      <a:pt x="184" y="45"/>
                    </a:lnTo>
                    <a:lnTo>
                      <a:pt x="116" y="45"/>
                    </a:lnTo>
                    <a:lnTo>
                      <a:pt x="116" y="224"/>
                    </a:lnTo>
                    <a:lnTo>
                      <a:pt x="68" y="224"/>
                    </a:lnTo>
                    <a:lnTo>
                      <a:pt x="68" y="45"/>
                    </a:lnTo>
                    <a:lnTo>
                      <a:pt x="0" y="4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5" name="Freeform 120"/>
              <p:cNvSpPr>
                <a:spLocks noChangeArrowheads="1"/>
              </p:cNvSpPr>
              <p:nvPr/>
            </p:nvSpPr>
            <p:spPr bwMode="auto">
              <a:xfrm>
                <a:off x="6223000" y="4730750"/>
                <a:ext cx="19050" cy="80963"/>
              </a:xfrm>
              <a:custGeom>
                <a:avLst/>
                <a:gdLst>
                  <a:gd name="T0" fmla="*/ 0 w 51"/>
                  <a:gd name="T1" fmla="*/ 0 h 225"/>
                  <a:gd name="T2" fmla="*/ 50 w 51"/>
                  <a:gd name="T3" fmla="*/ 0 h 225"/>
                  <a:gd name="T4" fmla="*/ 50 w 51"/>
                  <a:gd name="T5" fmla="*/ 224 h 225"/>
                  <a:gd name="T6" fmla="*/ 0 w 51"/>
                  <a:gd name="T7" fmla="*/ 224 h 225"/>
                  <a:gd name="T8" fmla="*/ 0 w 51"/>
                  <a:gd name="T9" fmla="*/ 0 h 225"/>
                </a:gdLst>
                <a:ahLst/>
                <a:cxnLst>
                  <a:cxn ang="0">
                    <a:pos x="T0" y="T1"/>
                  </a:cxn>
                  <a:cxn ang="0">
                    <a:pos x="T2" y="T3"/>
                  </a:cxn>
                  <a:cxn ang="0">
                    <a:pos x="T4" y="T5"/>
                  </a:cxn>
                  <a:cxn ang="0">
                    <a:pos x="T6" y="T7"/>
                  </a:cxn>
                  <a:cxn ang="0">
                    <a:pos x="T8" y="T9"/>
                  </a:cxn>
                </a:cxnLst>
                <a:rect l="0" t="0" r="r" b="b"/>
                <a:pathLst>
                  <a:path w="51" h="225">
                    <a:moveTo>
                      <a:pt x="0" y="0"/>
                    </a:moveTo>
                    <a:lnTo>
                      <a:pt x="50" y="0"/>
                    </a:lnTo>
                    <a:lnTo>
                      <a:pt x="50" y="224"/>
                    </a:lnTo>
                    <a:lnTo>
                      <a:pt x="0" y="224"/>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6" name="Freeform 121"/>
              <p:cNvSpPr>
                <a:spLocks noChangeArrowheads="1"/>
              </p:cNvSpPr>
              <p:nvPr/>
            </p:nvSpPr>
            <p:spPr bwMode="auto">
              <a:xfrm>
                <a:off x="6251575" y="4729163"/>
                <a:ext cx="74613" cy="84137"/>
              </a:xfrm>
              <a:custGeom>
                <a:avLst/>
                <a:gdLst>
                  <a:gd name="T0" fmla="*/ 0 w 206"/>
                  <a:gd name="T1" fmla="*/ 117 h 233"/>
                  <a:gd name="T2" fmla="*/ 0 w 206"/>
                  <a:gd name="T3" fmla="*/ 115 h 233"/>
                  <a:gd name="T4" fmla="*/ 117 w 206"/>
                  <a:gd name="T5" fmla="*/ 0 h 233"/>
                  <a:gd name="T6" fmla="*/ 204 w 206"/>
                  <a:gd name="T7" fmla="*/ 35 h 233"/>
                  <a:gd name="T8" fmla="*/ 174 w 206"/>
                  <a:gd name="T9" fmla="*/ 71 h 233"/>
                  <a:gd name="T10" fmla="*/ 115 w 206"/>
                  <a:gd name="T11" fmla="*/ 46 h 233"/>
                  <a:gd name="T12" fmla="*/ 51 w 206"/>
                  <a:gd name="T13" fmla="*/ 115 h 233"/>
                  <a:gd name="T14" fmla="*/ 51 w 206"/>
                  <a:gd name="T15" fmla="*/ 115 h 233"/>
                  <a:gd name="T16" fmla="*/ 115 w 206"/>
                  <a:gd name="T17" fmla="*/ 186 h 233"/>
                  <a:gd name="T18" fmla="*/ 175 w 206"/>
                  <a:gd name="T19" fmla="*/ 160 h 233"/>
                  <a:gd name="T20" fmla="*/ 205 w 206"/>
                  <a:gd name="T21" fmla="*/ 191 h 233"/>
                  <a:gd name="T22" fmla="*/ 114 w 206"/>
                  <a:gd name="T23" fmla="*/ 232 h 233"/>
                  <a:gd name="T24" fmla="*/ 0 w 206"/>
                  <a:gd name="T25" fmla="*/ 11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33">
                    <a:moveTo>
                      <a:pt x="0" y="117"/>
                    </a:moveTo>
                    <a:lnTo>
                      <a:pt x="0" y="115"/>
                    </a:lnTo>
                    <a:cubicBezTo>
                      <a:pt x="0" y="51"/>
                      <a:pt x="47" y="0"/>
                      <a:pt x="117" y="0"/>
                    </a:cubicBezTo>
                    <a:cubicBezTo>
                      <a:pt x="158" y="0"/>
                      <a:pt x="183" y="14"/>
                      <a:pt x="204" y="35"/>
                    </a:cubicBezTo>
                    <a:lnTo>
                      <a:pt x="174" y="71"/>
                    </a:lnTo>
                    <a:cubicBezTo>
                      <a:pt x="156" y="54"/>
                      <a:pt x="137" y="46"/>
                      <a:pt x="115" y="46"/>
                    </a:cubicBezTo>
                    <a:cubicBezTo>
                      <a:pt x="78" y="46"/>
                      <a:pt x="51" y="76"/>
                      <a:pt x="51" y="115"/>
                    </a:cubicBezTo>
                    <a:lnTo>
                      <a:pt x="51" y="115"/>
                    </a:lnTo>
                    <a:cubicBezTo>
                      <a:pt x="51" y="154"/>
                      <a:pt x="78" y="186"/>
                      <a:pt x="115" y="186"/>
                    </a:cubicBezTo>
                    <a:cubicBezTo>
                      <a:pt x="142" y="186"/>
                      <a:pt x="157" y="176"/>
                      <a:pt x="175" y="160"/>
                    </a:cubicBezTo>
                    <a:lnTo>
                      <a:pt x="205" y="191"/>
                    </a:lnTo>
                    <a:cubicBezTo>
                      <a:pt x="183" y="216"/>
                      <a:pt x="157" y="232"/>
                      <a:pt x="114" y="232"/>
                    </a:cubicBezTo>
                    <a:cubicBezTo>
                      <a:pt x="49" y="232"/>
                      <a:pt x="0" y="180"/>
                      <a:pt x="0"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7" name="Freeform 122"/>
              <p:cNvSpPr>
                <a:spLocks noChangeArrowheads="1"/>
              </p:cNvSpPr>
              <p:nvPr/>
            </p:nvSpPr>
            <p:spPr bwMode="auto">
              <a:xfrm>
                <a:off x="6327775" y="4729163"/>
                <a:ext cx="63500" cy="82550"/>
              </a:xfrm>
              <a:custGeom>
                <a:avLst/>
                <a:gdLst>
                  <a:gd name="T0" fmla="*/ 0 w 178"/>
                  <a:gd name="T1" fmla="*/ 194 h 231"/>
                  <a:gd name="T2" fmla="*/ 29 w 178"/>
                  <a:gd name="T3" fmla="*/ 160 h 231"/>
                  <a:gd name="T4" fmla="*/ 95 w 178"/>
                  <a:gd name="T5" fmla="*/ 187 h 231"/>
                  <a:gd name="T6" fmla="*/ 127 w 178"/>
                  <a:gd name="T7" fmla="*/ 166 h 231"/>
                  <a:gd name="T8" fmla="*/ 127 w 178"/>
                  <a:gd name="T9" fmla="*/ 165 h 231"/>
                  <a:gd name="T10" fmla="*/ 83 w 178"/>
                  <a:gd name="T11" fmla="*/ 137 h 231"/>
                  <a:gd name="T12" fmla="*/ 9 w 178"/>
                  <a:gd name="T13" fmla="*/ 68 h 231"/>
                  <a:gd name="T14" fmla="*/ 9 w 178"/>
                  <a:gd name="T15" fmla="*/ 68 h 231"/>
                  <a:gd name="T16" fmla="*/ 87 w 178"/>
                  <a:gd name="T17" fmla="*/ 0 h 231"/>
                  <a:gd name="T18" fmla="*/ 170 w 178"/>
                  <a:gd name="T19" fmla="*/ 29 h 231"/>
                  <a:gd name="T20" fmla="*/ 144 w 178"/>
                  <a:gd name="T21" fmla="*/ 67 h 231"/>
                  <a:gd name="T22" fmla="*/ 87 w 178"/>
                  <a:gd name="T23" fmla="*/ 44 h 231"/>
                  <a:gd name="T24" fmla="*/ 58 w 178"/>
                  <a:gd name="T25" fmla="*/ 64 h 231"/>
                  <a:gd name="T26" fmla="*/ 58 w 178"/>
                  <a:gd name="T27" fmla="*/ 64 h 231"/>
                  <a:gd name="T28" fmla="*/ 107 w 178"/>
                  <a:gd name="T29" fmla="*/ 93 h 231"/>
                  <a:gd name="T30" fmla="*/ 177 w 178"/>
                  <a:gd name="T31" fmla="*/ 161 h 231"/>
                  <a:gd name="T32" fmla="*/ 177 w 178"/>
                  <a:gd name="T33" fmla="*/ 161 h 231"/>
                  <a:gd name="T34" fmla="*/ 94 w 178"/>
                  <a:gd name="T35" fmla="*/ 230 h 231"/>
                  <a:gd name="T36" fmla="*/ 0 w 178"/>
                  <a:gd name="T37" fmla="*/ 19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31">
                    <a:moveTo>
                      <a:pt x="0" y="194"/>
                    </a:moveTo>
                    <a:lnTo>
                      <a:pt x="29" y="160"/>
                    </a:lnTo>
                    <a:cubicBezTo>
                      <a:pt x="50" y="176"/>
                      <a:pt x="71" y="187"/>
                      <a:pt x="95" y="187"/>
                    </a:cubicBezTo>
                    <a:cubicBezTo>
                      <a:pt x="116" y="187"/>
                      <a:pt x="127" y="179"/>
                      <a:pt x="127" y="166"/>
                    </a:cubicBezTo>
                    <a:lnTo>
                      <a:pt x="127" y="165"/>
                    </a:lnTo>
                    <a:cubicBezTo>
                      <a:pt x="127" y="153"/>
                      <a:pt x="120" y="147"/>
                      <a:pt x="83" y="137"/>
                    </a:cubicBezTo>
                    <a:cubicBezTo>
                      <a:pt x="37" y="125"/>
                      <a:pt x="9" y="112"/>
                      <a:pt x="9" y="68"/>
                    </a:cubicBezTo>
                    <a:lnTo>
                      <a:pt x="9" y="68"/>
                    </a:lnTo>
                    <a:cubicBezTo>
                      <a:pt x="9" y="28"/>
                      <a:pt x="41" y="0"/>
                      <a:pt x="87" y="0"/>
                    </a:cubicBezTo>
                    <a:cubicBezTo>
                      <a:pt x="119" y="0"/>
                      <a:pt x="148" y="11"/>
                      <a:pt x="170" y="29"/>
                    </a:cubicBezTo>
                    <a:lnTo>
                      <a:pt x="144" y="67"/>
                    </a:lnTo>
                    <a:cubicBezTo>
                      <a:pt x="125" y="53"/>
                      <a:pt x="105" y="44"/>
                      <a:pt x="87" y="44"/>
                    </a:cubicBezTo>
                    <a:cubicBezTo>
                      <a:pt x="68" y="44"/>
                      <a:pt x="58" y="53"/>
                      <a:pt x="58" y="64"/>
                    </a:cubicBezTo>
                    <a:lnTo>
                      <a:pt x="58" y="64"/>
                    </a:lnTo>
                    <a:cubicBezTo>
                      <a:pt x="58" y="79"/>
                      <a:pt x="68" y="83"/>
                      <a:pt x="107" y="93"/>
                    </a:cubicBezTo>
                    <a:cubicBezTo>
                      <a:pt x="151" y="105"/>
                      <a:pt x="177" y="122"/>
                      <a:pt x="177" y="161"/>
                    </a:cubicBezTo>
                    <a:lnTo>
                      <a:pt x="177" y="161"/>
                    </a:lnTo>
                    <a:cubicBezTo>
                      <a:pt x="177" y="205"/>
                      <a:pt x="143" y="230"/>
                      <a:pt x="94" y="230"/>
                    </a:cubicBezTo>
                    <a:cubicBezTo>
                      <a:pt x="61" y="230"/>
                      <a:pt x="26" y="219"/>
                      <a:pt x="0" y="19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8" name="Freeform 123"/>
              <p:cNvSpPr>
                <a:spLocks noChangeArrowheads="1"/>
              </p:cNvSpPr>
              <p:nvPr/>
            </p:nvSpPr>
            <p:spPr bwMode="auto">
              <a:xfrm>
                <a:off x="5703888" y="4681538"/>
                <a:ext cx="26987" cy="39687"/>
              </a:xfrm>
              <a:custGeom>
                <a:avLst/>
                <a:gdLst>
                  <a:gd name="T0" fmla="*/ 54 w 73"/>
                  <a:gd name="T1" fmla="*/ 108 h 109"/>
                  <a:gd name="T2" fmla="*/ 31 w 73"/>
                  <a:gd name="T3" fmla="*/ 57 h 109"/>
                  <a:gd name="T4" fmla="*/ 17 w 73"/>
                  <a:gd name="T5" fmla="*/ 25 h 109"/>
                  <a:gd name="T6" fmla="*/ 15 w 73"/>
                  <a:gd name="T7" fmla="*/ 27 h 109"/>
                  <a:gd name="T8" fmla="*/ 17 w 73"/>
                  <a:gd name="T9" fmla="*/ 56 h 109"/>
                  <a:gd name="T10" fmla="*/ 18 w 73"/>
                  <a:gd name="T11" fmla="*/ 108 h 109"/>
                  <a:gd name="T12" fmla="*/ 0 w 73"/>
                  <a:gd name="T13" fmla="*/ 108 h 109"/>
                  <a:gd name="T14" fmla="*/ 0 w 73"/>
                  <a:gd name="T15" fmla="*/ 0 h 109"/>
                  <a:gd name="T16" fmla="*/ 21 w 73"/>
                  <a:gd name="T17" fmla="*/ 0 h 109"/>
                  <a:gd name="T18" fmla="*/ 46 w 73"/>
                  <a:gd name="T19" fmla="*/ 53 h 109"/>
                  <a:gd name="T20" fmla="*/ 57 w 73"/>
                  <a:gd name="T21" fmla="*/ 81 h 109"/>
                  <a:gd name="T22" fmla="*/ 58 w 73"/>
                  <a:gd name="T23" fmla="*/ 81 h 109"/>
                  <a:gd name="T24" fmla="*/ 56 w 73"/>
                  <a:gd name="T25" fmla="*/ 50 h 109"/>
                  <a:gd name="T26" fmla="*/ 56 w 73"/>
                  <a:gd name="T27" fmla="*/ 0 h 109"/>
                  <a:gd name="T28" fmla="*/ 72 w 73"/>
                  <a:gd name="T29" fmla="*/ 0 h 109"/>
                  <a:gd name="T30" fmla="*/ 72 w 73"/>
                  <a:gd name="T31" fmla="*/ 108 h 109"/>
                  <a:gd name="T32" fmla="*/ 54 w 73"/>
                  <a:gd name="T3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09">
                    <a:moveTo>
                      <a:pt x="54" y="108"/>
                    </a:moveTo>
                    <a:lnTo>
                      <a:pt x="31" y="57"/>
                    </a:lnTo>
                    <a:cubicBezTo>
                      <a:pt x="24" y="46"/>
                      <a:pt x="18" y="32"/>
                      <a:pt x="17" y="25"/>
                    </a:cubicBezTo>
                    <a:lnTo>
                      <a:pt x="15" y="27"/>
                    </a:lnTo>
                    <a:cubicBezTo>
                      <a:pt x="17" y="35"/>
                      <a:pt x="17" y="46"/>
                      <a:pt x="17" y="56"/>
                    </a:cubicBezTo>
                    <a:lnTo>
                      <a:pt x="18" y="108"/>
                    </a:lnTo>
                    <a:lnTo>
                      <a:pt x="0" y="108"/>
                    </a:lnTo>
                    <a:lnTo>
                      <a:pt x="0" y="0"/>
                    </a:lnTo>
                    <a:lnTo>
                      <a:pt x="21" y="0"/>
                    </a:lnTo>
                    <a:lnTo>
                      <a:pt x="46" y="53"/>
                    </a:lnTo>
                    <a:cubicBezTo>
                      <a:pt x="51" y="63"/>
                      <a:pt x="56" y="75"/>
                      <a:pt x="57" y="81"/>
                    </a:cubicBezTo>
                    <a:lnTo>
                      <a:pt x="58" y="81"/>
                    </a:lnTo>
                    <a:cubicBezTo>
                      <a:pt x="57" y="75"/>
                      <a:pt x="56" y="60"/>
                      <a:pt x="56" y="50"/>
                    </a:cubicBezTo>
                    <a:lnTo>
                      <a:pt x="56" y="0"/>
                    </a:lnTo>
                    <a:lnTo>
                      <a:pt x="72" y="0"/>
                    </a:lnTo>
                    <a:lnTo>
                      <a:pt x="72" y="108"/>
                    </a:lnTo>
                    <a:lnTo>
                      <a:pt x="54" y="1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9" name="Freeform 124"/>
              <p:cNvSpPr>
                <a:spLocks noChangeArrowheads="1"/>
              </p:cNvSpPr>
              <p:nvPr/>
            </p:nvSpPr>
            <p:spPr bwMode="auto">
              <a:xfrm>
                <a:off x="5735638" y="4692650"/>
                <a:ext cx="23812" cy="30163"/>
              </a:xfrm>
              <a:custGeom>
                <a:avLst/>
                <a:gdLst>
                  <a:gd name="T0" fmla="*/ 18 w 66"/>
                  <a:gd name="T1" fmla="*/ 46 h 83"/>
                  <a:gd name="T2" fmla="*/ 18 w 66"/>
                  <a:gd name="T3" fmla="*/ 47 h 83"/>
                  <a:gd name="T4" fmla="*/ 38 w 66"/>
                  <a:gd name="T5" fmla="*/ 69 h 83"/>
                  <a:gd name="T6" fmla="*/ 57 w 66"/>
                  <a:gd name="T7" fmla="*/ 61 h 83"/>
                  <a:gd name="T8" fmla="*/ 64 w 66"/>
                  <a:gd name="T9" fmla="*/ 72 h 83"/>
                  <a:gd name="T10" fmla="*/ 36 w 66"/>
                  <a:gd name="T11" fmla="*/ 82 h 83"/>
                  <a:gd name="T12" fmla="*/ 0 w 66"/>
                  <a:gd name="T13" fmla="*/ 40 h 83"/>
                  <a:gd name="T14" fmla="*/ 10 w 66"/>
                  <a:gd name="T15" fmla="*/ 10 h 83"/>
                  <a:gd name="T16" fmla="*/ 33 w 66"/>
                  <a:gd name="T17" fmla="*/ 0 h 83"/>
                  <a:gd name="T18" fmla="*/ 56 w 66"/>
                  <a:gd name="T19" fmla="*/ 7 h 83"/>
                  <a:gd name="T20" fmla="*/ 65 w 66"/>
                  <a:gd name="T21" fmla="*/ 42 h 83"/>
                  <a:gd name="T22" fmla="*/ 65 w 66"/>
                  <a:gd name="T23" fmla="*/ 46 h 83"/>
                  <a:gd name="T24" fmla="*/ 18 w 66"/>
                  <a:gd name="T25" fmla="*/ 46 h 83"/>
                  <a:gd name="T26" fmla="*/ 33 w 66"/>
                  <a:gd name="T27" fmla="*/ 12 h 83"/>
                  <a:gd name="T28" fmla="*/ 20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6"/>
                    </a:moveTo>
                    <a:lnTo>
                      <a:pt x="18" y="47"/>
                    </a:lnTo>
                    <a:cubicBezTo>
                      <a:pt x="18" y="57"/>
                      <a:pt x="22" y="69"/>
                      <a:pt x="38" y="69"/>
                    </a:cubicBezTo>
                    <a:cubicBezTo>
                      <a:pt x="46" y="69"/>
                      <a:pt x="51" y="67"/>
                      <a:pt x="57" y="61"/>
                    </a:cubicBezTo>
                    <a:lnTo>
                      <a:pt x="64" y="72"/>
                    </a:lnTo>
                    <a:cubicBezTo>
                      <a:pt x="56" y="79"/>
                      <a:pt x="47" y="82"/>
                      <a:pt x="36" y="82"/>
                    </a:cubicBezTo>
                    <a:cubicBezTo>
                      <a:pt x="14" y="82"/>
                      <a:pt x="0" y="65"/>
                      <a:pt x="0" y="40"/>
                    </a:cubicBezTo>
                    <a:cubicBezTo>
                      <a:pt x="0" y="26"/>
                      <a:pt x="3" y="18"/>
                      <a:pt x="10" y="10"/>
                    </a:cubicBezTo>
                    <a:cubicBezTo>
                      <a:pt x="17" y="3"/>
                      <a:pt x="24" y="0"/>
                      <a:pt x="33" y="0"/>
                    </a:cubicBezTo>
                    <a:cubicBezTo>
                      <a:pt x="42" y="0"/>
                      <a:pt x="49" y="1"/>
                      <a:pt x="56" y="7"/>
                    </a:cubicBezTo>
                    <a:cubicBezTo>
                      <a:pt x="63" y="14"/>
                      <a:pt x="65" y="24"/>
                      <a:pt x="65" y="42"/>
                    </a:cubicBezTo>
                    <a:lnTo>
                      <a:pt x="65" y="46"/>
                    </a:lnTo>
                    <a:lnTo>
                      <a:pt x="18" y="46"/>
                    </a:lnTo>
                    <a:close/>
                    <a:moveTo>
                      <a:pt x="33" y="12"/>
                    </a:moveTo>
                    <a:cubicBezTo>
                      <a:pt x="24" y="12"/>
                      <a:pt x="20" y="19"/>
                      <a:pt x="20" y="33"/>
                    </a:cubicBezTo>
                    <a:lnTo>
                      <a:pt x="47" y="33"/>
                    </a:lnTo>
                    <a:cubicBezTo>
                      <a:pt x="47" y="19"/>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0" name="Freeform 125"/>
              <p:cNvSpPr>
                <a:spLocks noChangeArrowheads="1"/>
              </p:cNvSpPr>
              <p:nvPr/>
            </p:nvSpPr>
            <p:spPr bwMode="auto">
              <a:xfrm>
                <a:off x="5761038" y="4692650"/>
                <a:ext cx="38100" cy="28575"/>
              </a:xfrm>
              <a:custGeom>
                <a:avLst/>
                <a:gdLst>
                  <a:gd name="T0" fmla="*/ 81 w 105"/>
                  <a:gd name="T1" fmla="*/ 80 h 81"/>
                  <a:gd name="T2" fmla="*/ 66 w 105"/>
                  <a:gd name="T3" fmla="*/ 80 h 81"/>
                  <a:gd name="T4" fmla="*/ 56 w 105"/>
                  <a:gd name="T5" fmla="*/ 44 h 81"/>
                  <a:gd name="T6" fmla="*/ 51 w 105"/>
                  <a:gd name="T7" fmla="*/ 22 h 81"/>
                  <a:gd name="T8" fmla="*/ 51 w 105"/>
                  <a:gd name="T9" fmla="*/ 22 h 81"/>
                  <a:gd name="T10" fmla="*/ 45 w 105"/>
                  <a:gd name="T11" fmla="*/ 44 h 81"/>
                  <a:gd name="T12" fmla="*/ 37 w 105"/>
                  <a:gd name="T13" fmla="*/ 80 h 81"/>
                  <a:gd name="T14" fmla="*/ 20 w 105"/>
                  <a:gd name="T15" fmla="*/ 80 h 81"/>
                  <a:gd name="T16" fmla="*/ 0 w 105"/>
                  <a:gd name="T17" fmla="*/ 3 h 81"/>
                  <a:gd name="T18" fmla="*/ 16 w 105"/>
                  <a:gd name="T19" fmla="*/ 0 h 81"/>
                  <a:gd name="T20" fmla="*/ 25 w 105"/>
                  <a:gd name="T21" fmla="*/ 39 h 81"/>
                  <a:gd name="T22" fmla="*/ 29 w 105"/>
                  <a:gd name="T23" fmla="*/ 58 h 81"/>
                  <a:gd name="T24" fmla="*/ 29 w 105"/>
                  <a:gd name="T25" fmla="*/ 58 h 81"/>
                  <a:gd name="T26" fmla="*/ 34 w 105"/>
                  <a:gd name="T27" fmla="*/ 37 h 81"/>
                  <a:gd name="T28" fmla="*/ 44 w 105"/>
                  <a:gd name="T29" fmla="*/ 1 h 81"/>
                  <a:gd name="T30" fmla="*/ 61 w 105"/>
                  <a:gd name="T31" fmla="*/ 1 h 81"/>
                  <a:gd name="T32" fmla="*/ 69 w 105"/>
                  <a:gd name="T33" fmla="*/ 37 h 81"/>
                  <a:gd name="T34" fmla="*/ 75 w 105"/>
                  <a:gd name="T35" fmla="*/ 60 h 81"/>
                  <a:gd name="T36" fmla="*/ 75 w 105"/>
                  <a:gd name="T37" fmla="*/ 60 h 81"/>
                  <a:gd name="T38" fmla="*/ 79 w 105"/>
                  <a:gd name="T39" fmla="*/ 37 h 81"/>
                  <a:gd name="T40" fmla="*/ 87 w 105"/>
                  <a:gd name="T41" fmla="*/ 1 h 81"/>
                  <a:gd name="T42" fmla="*/ 104 w 105"/>
                  <a:gd name="T43" fmla="*/ 1 h 81"/>
                  <a:gd name="T44" fmla="*/ 81 w 105"/>
                  <a:gd name="T45"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81">
                    <a:moveTo>
                      <a:pt x="81" y="80"/>
                    </a:moveTo>
                    <a:lnTo>
                      <a:pt x="66" y="80"/>
                    </a:lnTo>
                    <a:lnTo>
                      <a:pt x="56" y="44"/>
                    </a:lnTo>
                    <a:cubicBezTo>
                      <a:pt x="54" y="35"/>
                      <a:pt x="51" y="22"/>
                      <a:pt x="51" y="22"/>
                    </a:cubicBezTo>
                    <a:lnTo>
                      <a:pt x="51" y="22"/>
                    </a:lnTo>
                    <a:cubicBezTo>
                      <a:pt x="51" y="22"/>
                      <a:pt x="50" y="30"/>
                      <a:pt x="45" y="44"/>
                    </a:cubicBezTo>
                    <a:lnTo>
                      <a:pt x="37" y="80"/>
                    </a:lnTo>
                    <a:lnTo>
                      <a:pt x="20" y="80"/>
                    </a:lnTo>
                    <a:lnTo>
                      <a:pt x="0" y="3"/>
                    </a:lnTo>
                    <a:lnTo>
                      <a:pt x="16" y="0"/>
                    </a:lnTo>
                    <a:lnTo>
                      <a:pt x="25" y="39"/>
                    </a:lnTo>
                    <a:cubicBezTo>
                      <a:pt x="27" y="49"/>
                      <a:pt x="29" y="58"/>
                      <a:pt x="29" y="58"/>
                    </a:cubicBezTo>
                    <a:lnTo>
                      <a:pt x="29" y="58"/>
                    </a:lnTo>
                    <a:cubicBezTo>
                      <a:pt x="29" y="58"/>
                      <a:pt x="30" y="49"/>
                      <a:pt x="34" y="37"/>
                    </a:cubicBezTo>
                    <a:lnTo>
                      <a:pt x="44" y="1"/>
                    </a:lnTo>
                    <a:lnTo>
                      <a:pt x="61" y="1"/>
                    </a:lnTo>
                    <a:lnTo>
                      <a:pt x="69" y="37"/>
                    </a:lnTo>
                    <a:cubicBezTo>
                      <a:pt x="73" y="50"/>
                      <a:pt x="75" y="60"/>
                      <a:pt x="75" y="60"/>
                    </a:cubicBezTo>
                    <a:lnTo>
                      <a:pt x="75" y="60"/>
                    </a:lnTo>
                    <a:cubicBezTo>
                      <a:pt x="75" y="60"/>
                      <a:pt x="76" y="47"/>
                      <a:pt x="79" y="37"/>
                    </a:cubicBezTo>
                    <a:lnTo>
                      <a:pt x="87" y="1"/>
                    </a:lnTo>
                    <a:lnTo>
                      <a:pt x="104" y="1"/>
                    </a:lnTo>
                    <a:lnTo>
                      <a:pt x="81" y="8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1" name="Freeform 126"/>
              <p:cNvSpPr>
                <a:spLocks noChangeArrowheads="1"/>
              </p:cNvSpPr>
              <p:nvPr/>
            </p:nvSpPr>
            <p:spPr bwMode="auto">
              <a:xfrm>
                <a:off x="5816600" y="4681538"/>
                <a:ext cx="26988" cy="39687"/>
              </a:xfrm>
              <a:custGeom>
                <a:avLst/>
                <a:gdLst>
                  <a:gd name="T0" fmla="*/ 43 w 74"/>
                  <a:gd name="T1" fmla="*/ 92 h 109"/>
                  <a:gd name="T2" fmla="*/ 25 w 74"/>
                  <a:gd name="T3" fmla="*/ 65 h 109"/>
                  <a:gd name="T4" fmla="*/ 18 w 74"/>
                  <a:gd name="T5" fmla="*/ 61 h 109"/>
                  <a:gd name="T6" fmla="*/ 18 w 74"/>
                  <a:gd name="T7" fmla="*/ 108 h 109"/>
                  <a:gd name="T8" fmla="*/ 0 w 74"/>
                  <a:gd name="T9" fmla="*/ 108 h 109"/>
                  <a:gd name="T10" fmla="*/ 0 w 74"/>
                  <a:gd name="T11" fmla="*/ 0 h 109"/>
                  <a:gd name="T12" fmla="*/ 33 w 74"/>
                  <a:gd name="T13" fmla="*/ 0 h 109"/>
                  <a:gd name="T14" fmla="*/ 68 w 74"/>
                  <a:gd name="T15" fmla="*/ 31 h 109"/>
                  <a:gd name="T16" fmla="*/ 41 w 74"/>
                  <a:gd name="T17" fmla="*/ 61 h 109"/>
                  <a:gd name="T18" fmla="*/ 58 w 74"/>
                  <a:gd name="T19" fmla="*/ 82 h 109"/>
                  <a:gd name="T20" fmla="*/ 73 w 74"/>
                  <a:gd name="T21" fmla="*/ 108 h 109"/>
                  <a:gd name="T22" fmla="*/ 53 w 74"/>
                  <a:gd name="T23" fmla="*/ 108 h 109"/>
                  <a:gd name="T24" fmla="*/ 43 w 74"/>
                  <a:gd name="T25" fmla="*/ 92 h 109"/>
                  <a:gd name="T26" fmla="*/ 28 w 74"/>
                  <a:gd name="T27" fmla="*/ 15 h 109"/>
                  <a:gd name="T28" fmla="*/ 18 w 74"/>
                  <a:gd name="T29" fmla="*/ 15 h 109"/>
                  <a:gd name="T30" fmla="*/ 18 w 74"/>
                  <a:gd name="T31" fmla="*/ 49 h 109"/>
                  <a:gd name="T32" fmla="*/ 28 w 74"/>
                  <a:gd name="T33" fmla="*/ 49 h 109"/>
                  <a:gd name="T34" fmla="*/ 44 w 74"/>
                  <a:gd name="T35" fmla="*/ 45 h 109"/>
                  <a:gd name="T36" fmla="*/ 50 w 74"/>
                  <a:gd name="T37" fmla="*/ 32 h 109"/>
                  <a:gd name="T38" fmla="*/ 28 w 74"/>
                  <a:gd name="T39" fmla="*/ 1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109">
                    <a:moveTo>
                      <a:pt x="43" y="92"/>
                    </a:moveTo>
                    <a:cubicBezTo>
                      <a:pt x="36" y="78"/>
                      <a:pt x="30" y="71"/>
                      <a:pt x="25" y="65"/>
                    </a:cubicBezTo>
                    <a:cubicBezTo>
                      <a:pt x="23" y="63"/>
                      <a:pt x="22" y="61"/>
                      <a:pt x="18" y="61"/>
                    </a:cubicBezTo>
                    <a:lnTo>
                      <a:pt x="18" y="108"/>
                    </a:lnTo>
                    <a:lnTo>
                      <a:pt x="0" y="108"/>
                    </a:lnTo>
                    <a:lnTo>
                      <a:pt x="0" y="0"/>
                    </a:lnTo>
                    <a:lnTo>
                      <a:pt x="33" y="0"/>
                    </a:lnTo>
                    <a:cubicBezTo>
                      <a:pt x="57" y="0"/>
                      <a:pt x="68" y="14"/>
                      <a:pt x="68" y="31"/>
                    </a:cubicBezTo>
                    <a:cubicBezTo>
                      <a:pt x="68" y="46"/>
                      <a:pt x="58" y="61"/>
                      <a:pt x="41" y="61"/>
                    </a:cubicBezTo>
                    <a:cubicBezTo>
                      <a:pt x="46" y="63"/>
                      <a:pt x="53" y="74"/>
                      <a:pt x="58" y="82"/>
                    </a:cubicBezTo>
                    <a:lnTo>
                      <a:pt x="73" y="108"/>
                    </a:lnTo>
                    <a:lnTo>
                      <a:pt x="53" y="108"/>
                    </a:lnTo>
                    <a:lnTo>
                      <a:pt x="43" y="92"/>
                    </a:lnTo>
                    <a:close/>
                    <a:moveTo>
                      <a:pt x="28" y="15"/>
                    </a:moveTo>
                    <a:lnTo>
                      <a:pt x="18" y="15"/>
                    </a:lnTo>
                    <a:lnTo>
                      <a:pt x="18" y="49"/>
                    </a:lnTo>
                    <a:lnTo>
                      <a:pt x="28" y="49"/>
                    </a:lnTo>
                    <a:cubicBezTo>
                      <a:pt x="36" y="49"/>
                      <a:pt x="41" y="47"/>
                      <a:pt x="44" y="45"/>
                    </a:cubicBezTo>
                    <a:cubicBezTo>
                      <a:pt x="47" y="42"/>
                      <a:pt x="50" y="38"/>
                      <a:pt x="50" y="32"/>
                    </a:cubicBezTo>
                    <a:cubicBezTo>
                      <a:pt x="50" y="21"/>
                      <a:pt x="44" y="15"/>
                      <a:pt x="28" y="15"/>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2" name="Freeform 127"/>
              <p:cNvSpPr>
                <a:spLocks noChangeArrowheads="1"/>
              </p:cNvSpPr>
              <p:nvPr/>
            </p:nvSpPr>
            <p:spPr bwMode="auto">
              <a:xfrm>
                <a:off x="5845175" y="4692650"/>
                <a:ext cx="23813" cy="30163"/>
              </a:xfrm>
              <a:custGeom>
                <a:avLst/>
                <a:gdLst>
                  <a:gd name="T0" fmla="*/ 18 w 66"/>
                  <a:gd name="T1" fmla="*/ 46 h 83"/>
                  <a:gd name="T2" fmla="*/ 18 w 66"/>
                  <a:gd name="T3" fmla="*/ 47 h 83"/>
                  <a:gd name="T4" fmla="*/ 37 w 66"/>
                  <a:gd name="T5" fmla="*/ 69 h 83"/>
                  <a:gd name="T6" fmla="*/ 57 w 66"/>
                  <a:gd name="T7" fmla="*/ 61 h 83"/>
                  <a:gd name="T8" fmla="*/ 64 w 66"/>
                  <a:gd name="T9" fmla="*/ 72 h 83"/>
                  <a:gd name="T10" fmla="*/ 36 w 66"/>
                  <a:gd name="T11" fmla="*/ 82 h 83"/>
                  <a:gd name="T12" fmla="*/ 0 w 66"/>
                  <a:gd name="T13" fmla="*/ 40 h 83"/>
                  <a:gd name="T14" fmla="*/ 10 w 66"/>
                  <a:gd name="T15" fmla="*/ 10 h 83"/>
                  <a:gd name="T16" fmla="*/ 33 w 66"/>
                  <a:gd name="T17" fmla="*/ 0 h 83"/>
                  <a:gd name="T18" fmla="*/ 55 w 66"/>
                  <a:gd name="T19" fmla="*/ 7 h 83"/>
                  <a:gd name="T20" fmla="*/ 65 w 66"/>
                  <a:gd name="T21" fmla="*/ 42 h 83"/>
                  <a:gd name="T22" fmla="*/ 65 w 66"/>
                  <a:gd name="T23" fmla="*/ 46 h 83"/>
                  <a:gd name="T24" fmla="*/ 18 w 66"/>
                  <a:gd name="T25" fmla="*/ 46 h 83"/>
                  <a:gd name="T26" fmla="*/ 33 w 66"/>
                  <a:gd name="T27" fmla="*/ 12 h 83"/>
                  <a:gd name="T28" fmla="*/ 18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6"/>
                    </a:moveTo>
                    <a:lnTo>
                      <a:pt x="18" y="47"/>
                    </a:lnTo>
                    <a:cubicBezTo>
                      <a:pt x="18" y="57"/>
                      <a:pt x="22" y="69"/>
                      <a:pt x="37" y="69"/>
                    </a:cubicBezTo>
                    <a:cubicBezTo>
                      <a:pt x="44" y="69"/>
                      <a:pt x="51" y="67"/>
                      <a:pt x="57" y="61"/>
                    </a:cubicBezTo>
                    <a:lnTo>
                      <a:pt x="64" y="72"/>
                    </a:lnTo>
                    <a:cubicBezTo>
                      <a:pt x="55" y="79"/>
                      <a:pt x="46" y="82"/>
                      <a:pt x="36" y="82"/>
                    </a:cubicBezTo>
                    <a:cubicBezTo>
                      <a:pt x="14" y="82"/>
                      <a:pt x="0" y="65"/>
                      <a:pt x="0" y="40"/>
                    </a:cubicBezTo>
                    <a:cubicBezTo>
                      <a:pt x="0" y="26"/>
                      <a:pt x="3" y="18"/>
                      <a:pt x="10" y="10"/>
                    </a:cubicBezTo>
                    <a:cubicBezTo>
                      <a:pt x="15" y="3"/>
                      <a:pt x="23" y="0"/>
                      <a:pt x="33" y="0"/>
                    </a:cubicBezTo>
                    <a:cubicBezTo>
                      <a:pt x="42" y="0"/>
                      <a:pt x="48" y="1"/>
                      <a:pt x="55" y="7"/>
                    </a:cubicBezTo>
                    <a:cubicBezTo>
                      <a:pt x="61" y="14"/>
                      <a:pt x="65" y="24"/>
                      <a:pt x="65" y="42"/>
                    </a:cubicBezTo>
                    <a:lnTo>
                      <a:pt x="65" y="46"/>
                    </a:lnTo>
                    <a:lnTo>
                      <a:pt x="18" y="46"/>
                    </a:lnTo>
                    <a:close/>
                    <a:moveTo>
                      <a:pt x="33" y="12"/>
                    </a:moveTo>
                    <a:cubicBezTo>
                      <a:pt x="23" y="12"/>
                      <a:pt x="18" y="19"/>
                      <a:pt x="18" y="33"/>
                    </a:cubicBezTo>
                    <a:lnTo>
                      <a:pt x="47" y="33"/>
                    </a:lnTo>
                    <a:cubicBezTo>
                      <a:pt x="47" y="19"/>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3" name="Freeform 128"/>
              <p:cNvSpPr>
                <a:spLocks noChangeArrowheads="1"/>
              </p:cNvSpPr>
              <p:nvPr/>
            </p:nvSpPr>
            <p:spPr bwMode="auto">
              <a:xfrm>
                <a:off x="5872163" y="4679950"/>
                <a:ext cx="11112" cy="42863"/>
              </a:xfrm>
              <a:custGeom>
                <a:avLst/>
                <a:gdLst>
                  <a:gd name="T0" fmla="*/ 19 w 30"/>
                  <a:gd name="T1" fmla="*/ 117 h 118"/>
                  <a:gd name="T2" fmla="*/ 2 w 30"/>
                  <a:gd name="T3" fmla="*/ 95 h 118"/>
                  <a:gd name="T4" fmla="*/ 2 w 30"/>
                  <a:gd name="T5" fmla="*/ 28 h 118"/>
                  <a:gd name="T6" fmla="*/ 0 w 30"/>
                  <a:gd name="T7" fmla="*/ 4 h 118"/>
                  <a:gd name="T8" fmla="*/ 18 w 30"/>
                  <a:gd name="T9" fmla="*/ 0 h 118"/>
                  <a:gd name="T10" fmla="*/ 19 w 30"/>
                  <a:gd name="T11" fmla="*/ 22 h 118"/>
                  <a:gd name="T12" fmla="*/ 19 w 30"/>
                  <a:gd name="T13" fmla="*/ 89 h 118"/>
                  <a:gd name="T14" fmla="*/ 20 w 30"/>
                  <a:gd name="T15" fmla="*/ 103 h 118"/>
                  <a:gd name="T16" fmla="*/ 26 w 30"/>
                  <a:gd name="T17" fmla="*/ 104 h 118"/>
                  <a:gd name="T18" fmla="*/ 29 w 30"/>
                  <a:gd name="T19" fmla="*/ 114 h 118"/>
                  <a:gd name="T20" fmla="*/ 19 w 30"/>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18">
                    <a:moveTo>
                      <a:pt x="19" y="117"/>
                    </a:moveTo>
                    <a:cubicBezTo>
                      <a:pt x="2" y="117"/>
                      <a:pt x="2" y="102"/>
                      <a:pt x="2" y="95"/>
                    </a:cubicBezTo>
                    <a:lnTo>
                      <a:pt x="2" y="28"/>
                    </a:lnTo>
                    <a:cubicBezTo>
                      <a:pt x="2" y="17"/>
                      <a:pt x="1" y="11"/>
                      <a:pt x="0" y="4"/>
                    </a:cubicBezTo>
                    <a:lnTo>
                      <a:pt x="18" y="0"/>
                    </a:lnTo>
                    <a:cubicBezTo>
                      <a:pt x="19" y="6"/>
                      <a:pt x="19" y="11"/>
                      <a:pt x="19" y="22"/>
                    </a:cubicBezTo>
                    <a:lnTo>
                      <a:pt x="19" y="89"/>
                    </a:lnTo>
                    <a:cubicBezTo>
                      <a:pt x="19" y="99"/>
                      <a:pt x="19" y="102"/>
                      <a:pt x="20" y="103"/>
                    </a:cubicBezTo>
                    <a:cubicBezTo>
                      <a:pt x="22" y="104"/>
                      <a:pt x="25" y="104"/>
                      <a:pt x="26" y="104"/>
                    </a:cubicBezTo>
                    <a:lnTo>
                      <a:pt x="29" y="114"/>
                    </a:lnTo>
                    <a:cubicBezTo>
                      <a:pt x="26" y="115"/>
                      <a:pt x="23" y="117"/>
                      <a:pt x="19"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4" name="Freeform 129"/>
              <p:cNvSpPr>
                <a:spLocks noChangeArrowheads="1"/>
              </p:cNvSpPr>
              <p:nvPr/>
            </p:nvSpPr>
            <p:spPr bwMode="auto">
              <a:xfrm>
                <a:off x="5886450" y="4679950"/>
                <a:ext cx="7938" cy="41275"/>
              </a:xfrm>
              <a:custGeom>
                <a:avLst/>
                <a:gdLst>
                  <a:gd name="T0" fmla="*/ 11 w 23"/>
                  <a:gd name="T1" fmla="*/ 23 h 114"/>
                  <a:gd name="T2" fmla="*/ 0 w 23"/>
                  <a:gd name="T3" fmla="*/ 12 h 114"/>
                  <a:gd name="T4" fmla="*/ 11 w 23"/>
                  <a:gd name="T5" fmla="*/ 0 h 114"/>
                  <a:gd name="T6" fmla="*/ 22 w 23"/>
                  <a:gd name="T7" fmla="*/ 12 h 114"/>
                  <a:gd name="T8" fmla="*/ 11 w 23"/>
                  <a:gd name="T9" fmla="*/ 23 h 114"/>
                  <a:gd name="T10" fmla="*/ 3 w 23"/>
                  <a:gd name="T11" fmla="*/ 113 h 114"/>
                  <a:gd name="T12" fmla="*/ 3 w 23"/>
                  <a:gd name="T13" fmla="*/ 36 h 114"/>
                  <a:gd name="T14" fmla="*/ 19 w 23"/>
                  <a:gd name="T15" fmla="*/ 33 h 114"/>
                  <a:gd name="T16" fmla="*/ 19 w 23"/>
                  <a:gd name="T17" fmla="*/ 113 h 114"/>
                  <a:gd name="T18" fmla="*/ 3 w 23"/>
                  <a:gd name="T19"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4">
                    <a:moveTo>
                      <a:pt x="11" y="23"/>
                    </a:moveTo>
                    <a:cubicBezTo>
                      <a:pt x="6" y="23"/>
                      <a:pt x="0" y="18"/>
                      <a:pt x="0" y="12"/>
                    </a:cubicBezTo>
                    <a:cubicBezTo>
                      <a:pt x="0" y="5"/>
                      <a:pt x="6" y="0"/>
                      <a:pt x="11" y="0"/>
                    </a:cubicBezTo>
                    <a:cubicBezTo>
                      <a:pt x="18" y="0"/>
                      <a:pt x="22" y="5"/>
                      <a:pt x="22" y="12"/>
                    </a:cubicBezTo>
                    <a:cubicBezTo>
                      <a:pt x="22" y="18"/>
                      <a:pt x="18" y="23"/>
                      <a:pt x="11" y="23"/>
                    </a:cubicBezTo>
                    <a:close/>
                    <a:moveTo>
                      <a:pt x="3" y="113"/>
                    </a:moveTo>
                    <a:lnTo>
                      <a:pt x="3" y="36"/>
                    </a:lnTo>
                    <a:lnTo>
                      <a:pt x="19" y="33"/>
                    </a:lnTo>
                    <a:lnTo>
                      <a:pt x="19" y="113"/>
                    </a:lnTo>
                    <a:lnTo>
                      <a:pt x="3" y="113"/>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5" name="Freeform 130"/>
              <p:cNvSpPr>
                <a:spLocks noChangeArrowheads="1"/>
              </p:cNvSpPr>
              <p:nvPr/>
            </p:nvSpPr>
            <p:spPr bwMode="auto">
              <a:xfrm>
                <a:off x="5899150" y="4692650"/>
                <a:ext cx="20638" cy="30163"/>
              </a:xfrm>
              <a:custGeom>
                <a:avLst/>
                <a:gdLst>
                  <a:gd name="T0" fmla="*/ 33 w 59"/>
                  <a:gd name="T1" fmla="*/ 82 h 83"/>
                  <a:gd name="T2" fmla="*/ 0 w 59"/>
                  <a:gd name="T3" fmla="*/ 42 h 83"/>
                  <a:gd name="T4" fmla="*/ 35 w 59"/>
                  <a:gd name="T5" fmla="*/ 0 h 83"/>
                  <a:gd name="T6" fmla="*/ 56 w 59"/>
                  <a:gd name="T7" fmla="*/ 8 h 83"/>
                  <a:gd name="T8" fmla="*/ 47 w 59"/>
                  <a:gd name="T9" fmla="*/ 19 h 83"/>
                  <a:gd name="T10" fmla="*/ 35 w 59"/>
                  <a:gd name="T11" fmla="*/ 14 h 83"/>
                  <a:gd name="T12" fmla="*/ 22 w 59"/>
                  <a:gd name="T13" fmla="*/ 21 h 83"/>
                  <a:gd name="T14" fmla="*/ 18 w 59"/>
                  <a:gd name="T15" fmla="*/ 43 h 83"/>
                  <a:gd name="T16" fmla="*/ 24 w 59"/>
                  <a:gd name="T17" fmla="*/ 64 h 83"/>
                  <a:gd name="T18" fmla="*/ 35 w 59"/>
                  <a:gd name="T19" fmla="*/ 69 h 83"/>
                  <a:gd name="T20" fmla="*/ 50 w 59"/>
                  <a:gd name="T21" fmla="*/ 61 h 83"/>
                  <a:gd name="T22" fmla="*/ 58 w 59"/>
                  <a:gd name="T23" fmla="*/ 72 h 83"/>
                  <a:gd name="T24" fmla="*/ 33 w 59"/>
                  <a:gd name="T2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33" y="82"/>
                    </a:moveTo>
                    <a:cubicBezTo>
                      <a:pt x="11" y="82"/>
                      <a:pt x="0" y="67"/>
                      <a:pt x="0" y="42"/>
                    </a:cubicBezTo>
                    <a:cubicBezTo>
                      <a:pt x="0" y="12"/>
                      <a:pt x="17" y="0"/>
                      <a:pt x="35" y="0"/>
                    </a:cubicBezTo>
                    <a:cubicBezTo>
                      <a:pt x="43" y="0"/>
                      <a:pt x="49" y="1"/>
                      <a:pt x="56" y="8"/>
                    </a:cubicBezTo>
                    <a:lnTo>
                      <a:pt x="47" y="19"/>
                    </a:lnTo>
                    <a:cubicBezTo>
                      <a:pt x="43" y="15"/>
                      <a:pt x="39" y="14"/>
                      <a:pt x="35" y="14"/>
                    </a:cubicBezTo>
                    <a:cubicBezTo>
                      <a:pt x="29" y="14"/>
                      <a:pt x="24" y="17"/>
                      <a:pt x="22" y="21"/>
                    </a:cubicBezTo>
                    <a:cubicBezTo>
                      <a:pt x="20" y="26"/>
                      <a:pt x="18" y="33"/>
                      <a:pt x="18" y="43"/>
                    </a:cubicBezTo>
                    <a:cubicBezTo>
                      <a:pt x="18" y="54"/>
                      <a:pt x="20" y="61"/>
                      <a:pt x="24" y="64"/>
                    </a:cubicBezTo>
                    <a:cubicBezTo>
                      <a:pt x="26" y="67"/>
                      <a:pt x="31" y="69"/>
                      <a:pt x="35" y="69"/>
                    </a:cubicBezTo>
                    <a:cubicBezTo>
                      <a:pt x="39" y="69"/>
                      <a:pt x="45" y="67"/>
                      <a:pt x="50" y="61"/>
                    </a:cubicBezTo>
                    <a:lnTo>
                      <a:pt x="58" y="72"/>
                    </a:lnTo>
                    <a:cubicBezTo>
                      <a:pt x="51" y="79"/>
                      <a:pt x="43" y="82"/>
                      <a:pt x="33" y="82"/>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6" name="Freeform 131"/>
              <p:cNvSpPr>
                <a:spLocks noChangeArrowheads="1"/>
              </p:cNvSpPr>
              <p:nvPr/>
            </p:nvSpPr>
            <p:spPr bwMode="auto">
              <a:xfrm>
                <a:off x="5921375" y="4713288"/>
                <a:ext cx="7938" cy="9525"/>
              </a:xfrm>
              <a:custGeom>
                <a:avLst/>
                <a:gdLst>
                  <a:gd name="T0" fmla="*/ 11 w 23"/>
                  <a:gd name="T1" fmla="*/ 24 h 25"/>
                  <a:gd name="T2" fmla="*/ 0 w 23"/>
                  <a:gd name="T3" fmla="*/ 11 h 25"/>
                  <a:gd name="T4" fmla="*/ 11 w 23"/>
                  <a:gd name="T5" fmla="*/ 0 h 25"/>
                  <a:gd name="T6" fmla="*/ 22 w 23"/>
                  <a:gd name="T7" fmla="*/ 11 h 25"/>
                  <a:gd name="T8" fmla="*/ 11 w 23"/>
                  <a:gd name="T9" fmla="*/ 24 h 25"/>
                  <a:gd name="T10" fmla="*/ 11 w 23"/>
                  <a:gd name="T11" fmla="*/ 3 h 25"/>
                  <a:gd name="T12" fmla="*/ 3 w 23"/>
                  <a:gd name="T13" fmla="*/ 11 h 25"/>
                  <a:gd name="T14" fmla="*/ 11 w 23"/>
                  <a:gd name="T15" fmla="*/ 21 h 25"/>
                  <a:gd name="T16" fmla="*/ 21 w 23"/>
                  <a:gd name="T17" fmla="*/ 11 h 25"/>
                  <a:gd name="T18" fmla="*/ 11 w 23"/>
                  <a:gd name="T19" fmla="*/ 3 h 25"/>
                  <a:gd name="T20" fmla="*/ 14 w 23"/>
                  <a:gd name="T21" fmla="*/ 18 h 25"/>
                  <a:gd name="T22" fmla="*/ 13 w 23"/>
                  <a:gd name="T23" fmla="*/ 17 h 25"/>
                  <a:gd name="T24" fmla="*/ 10 w 23"/>
                  <a:gd name="T25" fmla="*/ 13 h 25"/>
                  <a:gd name="T26" fmla="*/ 10 w 23"/>
                  <a:gd name="T27" fmla="*/ 13 h 25"/>
                  <a:gd name="T28" fmla="*/ 10 w 23"/>
                  <a:gd name="T29" fmla="*/ 18 h 25"/>
                  <a:gd name="T30" fmla="*/ 7 w 23"/>
                  <a:gd name="T31" fmla="*/ 18 h 25"/>
                  <a:gd name="T32" fmla="*/ 7 w 23"/>
                  <a:gd name="T33" fmla="*/ 6 h 25"/>
                  <a:gd name="T34" fmla="*/ 13 w 23"/>
                  <a:gd name="T35" fmla="*/ 6 h 25"/>
                  <a:gd name="T36" fmla="*/ 17 w 23"/>
                  <a:gd name="T37" fmla="*/ 10 h 25"/>
                  <a:gd name="T38" fmla="*/ 13 w 23"/>
                  <a:gd name="T39" fmla="*/ 13 h 25"/>
                  <a:gd name="T40" fmla="*/ 14 w 23"/>
                  <a:gd name="T41" fmla="*/ 13 h 25"/>
                  <a:gd name="T42" fmla="*/ 17 w 23"/>
                  <a:gd name="T43" fmla="*/ 18 h 25"/>
                  <a:gd name="T44" fmla="*/ 14 w 23"/>
                  <a:gd name="T45" fmla="*/ 18 h 25"/>
                  <a:gd name="T46" fmla="*/ 13 w 23"/>
                  <a:gd name="T47" fmla="*/ 7 h 25"/>
                  <a:gd name="T48" fmla="*/ 11 w 23"/>
                  <a:gd name="T49" fmla="*/ 7 h 25"/>
                  <a:gd name="T50" fmla="*/ 10 w 23"/>
                  <a:gd name="T51" fmla="*/ 7 h 25"/>
                  <a:gd name="T52" fmla="*/ 10 w 23"/>
                  <a:gd name="T53" fmla="*/ 11 h 25"/>
                  <a:gd name="T54" fmla="*/ 11 w 23"/>
                  <a:gd name="T55" fmla="*/ 11 h 25"/>
                  <a:gd name="T56" fmla="*/ 13 w 23"/>
                  <a:gd name="T57" fmla="*/ 11 h 25"/>
                  <a:gd name="T58" fmla="*/ 14 w 23"/>
                  <a:gd name="T59" fmla="*/ 10 h 25"/>
                  <a:gd name="T60" fmla="*/ 13 w 23"/>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25">
                    <a:moveTo>
                      <a:pt x="11" y="24"/>
                    </a:moveTo>
                    <a:cubicBezTo>
                      <a:pt x="6" y="24"/>
                      <a:pt x="0" y="18"/>
                      <a:pt x="0" y="11"/>
                    </a:cubicBezTo>
                    <a:cubicBezTo>
                      <a:pt x="0" y="6"/>
                      <a:pt x="5" y="0"/>
                      <a:pt x="11" y="0"/>
                    </a:cubicBezTo>
                    <a:cubicBezTo>
                      <a:pt x="17" y="0"/>
                      <a:pt x="22" y="6"/>
                      <a:pt x="22" y="11"/>
                    </a:cubicBezTo>
                    <a:cubicBezTo>
                      <a:pt x="22" y="18"/>
                      <a:pt x="18" y="24"/>
                      <a:pt x="11" y="24"/>
                    </a:cubicBezTo>
                    <a:close/>
                    <a:moveTo>
                      <a:pt x="11" y="3"/>
                    </a:moveTo>
                    <a:cubicBezTo>
                      <a:pt x="7" y="3"/>
                      <a:pt x="3" y="6"/>
                      <a:pt x="3" y="11"/>
                    </a:cubicBezTo>
                    <a:cubicBezTo>
                      <a:pt x="3" y="16"/>
                      <a:pt x="6" y="21"/>
                      <a:pt x="11" y="21"/>
                    </a:cubicBezTo>
                    <a:cubicBezTo>
                      <a:pt x="16" y="21"/>
                      <a:pt x="21" y="17"/>
                      <a:pt x="21" y="11"/>
                    </a:cubicBezTo>
                    <a:cubicBezTo>
                      <a:pt x="21" y="7"/>
                      <a:pt x="17" y="3"/>
                      <a:pt x="11" y="3"/>
                    </a:cubicBezTo>
                    <a:close/>
                    <a:moveTo>
                      <a:pt x="14" y="18"/>
                    </a:moveTo>
                    <a:cubicBezTo>
                      <a:pt x="13" y="17"/>
                      <a:pt x="13" y="17"/>
                      <a:pt x="13" y="17"/>
                    </a:cubicBezTo>
                    <a:cubicBezTo>
                      <a:pt x="11" y="14"/>
                      <a:pt x="11" y="13"/>
                      <a:pt x="10" y="13"/>
                    </a:cubicBezTo>
                    <a:lnTo>
                      <a:pt x="10" y="13"/>
                    </a:lnTo>
                    <a:lnTo>
                      <a:pt x="10" y="18"/>
                    </a:lnTo>
                    <a:lnTo>
                      <a:pt x="7" y="18"/>
                    </a:lnTo>
                    <a:lnTo>
                      <a:pt x="7" y="6"/>
                    </a:lnTo>
                    <a:lnTo>
                      <a:pt x="13" y="6"/>
                    </a:lnTo>
                    <a:cubicBezTo>
                      <a:pt x="14" y="6"/>
                      <a:pt x="17" y="7"/>
                      <a:pt x="17" y="10"/>
                    </a:cubicBezTo>
                    <a:cubicBezTo>
                      <a:pt x="17" y="11"/>
                      <a:pt x="15" y="13"/>
                      <a:pt x="13" y="13"/>
                    </a:cubicBezTo>
                    <a:cubicBezTo>
                      <a:pt x="14" y="13"/>
                      <a:pt x="14" y="13"/>
                      <a:pt x="14" y="13"/>
                    </a:cubicBezTo>
                    <a:cubicBezTo>
                      <a:pt x="14" y="14"/>
                      <a:pt x="17" y="18"/>
                      <a:pt x="17" y="18"/>
                    </a:cubicBezTo>
                    <a:lnTo>
                      <a:pt x="14" y="18"/>
                    </a:lnTo>
                    <a:close/>
                    <a:moveTo>
                      <a:pt x="13" y="7"/>
                    </a:moveTo>
                    <a:lnTo>
                      <a:pt x="11" y="7"/>
                    </a:lnTo>
                    <a:lnTo>
                      <a:pt x="10" y="7"/>
                    </a:lnTo>
                    <a:lnTo>
                      <a:pt x="10" y="11"/>
                    </a:lnTo>
                    <a:lnTo>
                      <a:pt x="11" y="11"/>
                    </a:lnTo>
                    <a:cubicBezTo>
                      <a:pt x="13" y="11"/>
                      <a:pt x="13" y="11"/>
                      <a:pt x="13" y="11"/>
                    </a:cubicBezTo>
                    <a:cubicBezTo>
                      <a:pt x="13" y="10"/>
                      <a:pt x="14" y="10"/>
                      <a:pt x="14" y="10"/>
                    </a:cubicBezTo>
                    <a:cubicBezTo>
                      <a:pt x="14" y="9"/>
                      <a:pt x="13" y="9"/>
                      <a:pt x="13" y="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7" name="Freeform 132"/>
              <p:cNvSpPr>
                <a:spLocks noChangeArrowheads="1"/>
              </p:cNvSpPr>
              <p:nvPr/>
            </p:nvSpPr>
            <p:spPr bwMode="auto">
              <a:xfrm>
                <a:off x="6396038" y="4730750"/>
                <a:ext cx="9525" cy="11113"/>
              </a:xfrm>
              <a:custGeom>
                <a:avLst/>
                <a:gdLst>
                  <a:gd name="T0" fmla="*/ 10 w 25"/>
                  <a:gd name="T1" fmla="*/ 3 h 31"/>
                  <a:gd name="T2" fmla="*/ 0 w 25"/>
                  <a:gd name="T3" fmla="*/ 3 h 31"/>
                  <a:gd name="T4" fmla="*/ 0 w 25"/>
                  <a:gd name="T5" fmla="*/ 0 h 31"/>
                  <a:gd name="T6" fmla="*/ 24 w 25"/>
                  <a:gd name="T7" fmla="*/ 0 h 31"/>
                  <a:gd name="T8" fmla="*/ 24 w 25"/>
                  <a:gd name="T9" fmla="*/ 3 h 31"/>
                  <a:gd name="T10" fmla="*/ 14 w 25"/>
                  <a:gd name="T11" fmla="*/ 3 h 31"/>
                  <a:gd name="T12" fmla="*/ 14 w 25"/>
                  <a:gd name="T13" fmla="*/ 30 h 31"/>
                  <a:gd name="T14" fmla="*/ 10 w 25"/>
                  <a:gd name="T15" fmla="*/ 30 h 31"/>
                  <a:gd name="T16" fmla="*/ 10 w 25"/>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1">
                    <a:moveTo>
                      <a:pt x="10" y="3"/>
                    </a:moveTo>
                    <a:lnTo>
                      <a:pt x="0" y="3"/>
                    </a:lnTo>
                    <a:lnTo>
                      <a:pt x="0" y="0"/>
                    </a:lnTo>
                    <a:lnTo>
                      <a:pt x="24" y="0"/>
                    </a:lnTo>
                    <a:lnTo>
                      <a:pt x="24" y="3"/>
                    </a:lnTo>
                    <a:lnTo>
                      <a:pt x="14" y="3"/>
                    </a:lnTo>
                    <a:lnTo>
                      <a:pt x="14" y="30"/>
                    </a:lnTo>
                    <a:lnTo>
                      <a:pt x="10" y="30"/>
                    </a:lnTo>
                    <a:lnTo>
                      <a:pt x="10" y="3"/>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8" name="Freeform 133"/>
              <p:cNvSpPr>
                <a:spLocks noChangeArrowheads="1"/>
              </p:cNvSpPr>
              <p:nvPr/>
            </p:nvSpPr>
            <p:spPr bwMode="auto">
              <a:xfrm>
                <a:off x="6407150" y="4730750"/>
                <a:ext cx="9525" cy="11113"/>
              </a:xfrm>
              <a:custGeom>
                <a:avLst/>
                <a:gdLst>
                  <a:gd name="T0" fmla="*/ 4 w 28"/>
                  <a:gd name="T1" fmla="*/ 0 h 31"/>
                  <a:gd name="T2" fmla="*/ 13 w 28"/>
                  <a:gd name="T3" fmla="*/ 16 h 31"/>
                  <a:gd name="T4" fmla="*/ 25 w 28"/>
                  <a:gd name="T5" fmla="*/ 0 h 31"/>
                  <a:gd name="T6" fmla="*/ 27 w 28"/>
                  <a:gd name="T7" fmla="*/ 0 h 31"/>
                  <a:gd name="T8" fmla="*/ 27 w 28"/>
                  <a:gd name="T9" fmla="*/ 30 h 31"/>
                  <a:gd name="T10" fmla="*/ 25 w 28"/>
                  <a:gd name="T11" fmla="*/ 30 h 31"/>
                  <a:gd name="T12" fmla="*/ 25 w 28"/>
                  <a:gd name="T13" fmla="*/ 6 h 31"/>
                  <a:gd name="T14" fmla="*/ 13 w 28"/>
                  <a:gd name="T15" fmla="*/ 21 h 31"/>
                  <a:gd name="T16" fmla="*/ 13 w 28"/>
                  <a:gd name="T17" fmla="*/ 21 h 31"/>
                  <a:gd name="T18" fmla="*/ 2 w 28"/>
                  <a:gd name="T19" fmla="*/ 6 h 31"/>
                  <a:gd name="T20" fmla="*/ 2 w 28"/>
                  <a:gd name="T21" fmla="*/ 30 h 31"/>
                  <a:gd name="T22" fmla="*/ 0 w 28"/>
                  <a:gd name="T23" fmla="*/ 30 h 31"/>
                  <a:gd name="T24" fmla="*/ 0 w 28"/>
                  <a:gd name="T25" fmla="*/ 0 h 31"/>
                  <a:gd name="T26" fmla="*/ 4 w 28"/>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1">
                    <a:moveTo>
                      <a:pt x="4" y="0"/>
                    </a:moveTo>
                    <a:lnTo>
                      <a:pt x="13" y="16"/>
                    </a:lnTo>
                    <a:lnTo>
                      <a:pt x="25" y="0"/>
                    </a:lnTo>
                    <a:lnTo>
                      <a:pt x="27" y="0"/>
                    </a:lnTo>
                    <a:lnTo>
                      <a:pt x="27" y="30"/>
                    </a:lnTo>
                    <a:lnTo>
                      <a:pt x="25" y="30"/>
                    </a:lnTo>
                    <a:lnTo>
                      <a:pt x="25" y="6"/>
                    </a:lnTo>
                    <a:lnTo>
                      <a:pt x="13" y="21"/>
                    </a:lnTo>
                    <a:lnTo>
                      <a:pt x="13" y="21"/>
                    </a:lnTo>
                    <a:lnTo>
                      <a:pt x="2" y="6"/>
                    </a:lnTo>
                    <a:lnTo>
                      <a:pt x="2" y="30"/>
                    </a:lnTo>
                    <a:lnTo>
                      <a:pt x="0" y="30"/>
                    </a:lnTo>
                    <a:lnTo>
                      <a:pt x="0" y="0"/>
                    </a:lnTo>
                    <a:lnTo>
                      <a:pt x="4"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21" name="Freeform 134"/>
            <p:cNvSpPr>
              <a:spLocks noChangeArrowheads="1"/>
            </p:cNvSpPr>
            <p:nvPr/>
          </p:nvSpPr>
          <p:spPr bwMode="auto">
            <a:xfrm>
              <a:off x="2172472" y="4003771"/>
              <a:ext cx="4500044" cy="712975"/>
            </a:xfrm>
            <a:custGeom>
              <a:avLst/>
              <a:gdLst>
                <a:gd name="T0" fmla="*/ 7054 w 14111"/>
                <a:gd name="T1" fmla="*/ 2233 h 2234"/>
                <a:gd name="T2" fmla="*/ 0 w 14111"/>
                <a:gd name="T3" fmla="*/ 2233 h 2234"/>
                <a:gd name="T4" fmla="*/ 0 w 14111"/>
                <a:gd name="T5" fmla="*/ 0 h 2234"/>
                <a:gd name="T6" fmla="*/ 14110 w 14111"/>
                <a:gd name="T7" fmla="*/ 0 h 2234"/>
                <a:gd name="T8" fmla="*/ 14110 w 14111"/>
                <a:gd name="T9" fmla="*/ 2233 h 2234"/>
                <a:gd name="T10" fmla="*/ 7054 w 14111"/>
                <a:gd name="T11" fmla="*/ 2233 h 2234"/>
              </a:gdLst>
              <a:ahLst/>
              <a:cxnLst>
                <a:cxn ang="0">
                  <a:pos x="T0" y="T1"/>
                </a:cxn>
                <a:cxn ang="0">
                  <a:pos x="T2" y="T3"/>
                </a:cxn>
                <a:cxn ang="0">
                  <a:pos x="T4" y="T5"/>
                </a:cxn>
                <a:cxn ang="0">
                  <a:pos x="T6" y="T7"/>
                </a:cxn>
                <a:cxn ang="0">
                  <a:pos x="T8" y="T9"/>
                </a:cxn>
                <a:cxn ang="0">
                  <a:pos x="T10" y="T11"/>
                </a:cxn>
              </a:cxnLst>
              <a:rect l="0" t="0" r="r" b="b"/>
              <a:pathLst>
                <a:path w="14111" h="2234">
                  <a:moveTo>
                    <a:pt x="7054" y="2233"/>
                  </a:moveTo>
                  <a:lnTo>
                    <a:pt x="0" y="2233"/>
                  </a:lnTo>
                  <a:lnTo>
                    <a:pt x="0" y="0"/>
                  </a:lnTo>
                  <a:lnTo>
                    <a:pt x="14110" y="0"/>
                  </a:lnTo>
                  <a:lnTo>
                    <a:pt x="14110" y="2233"/>
                  </a:lnTo>
                  <a:lnTo>
                    <a:pt x="7054" y="2233"/>
                  </a:lnTo>
                </a:path>
              </a:pathLst>
            </a:custGeom>
            <a:solidFill>
              <a:srgbClr val="85B2E0"/>
            </a:solidFill>
            <a:ln>
              <a:noFill/>
            </a:ln>
            <a:effectLst/>
          </p:spPr>
          <p:txBody>
            <a:bodyPr wrap="none" anchor="ctr"/>
            <a:lstStyle/>
            <a:p>
              <a:endParaRPr lang="en-US"/>
            </a:p>
          </p:txBody>
        </p:sp>
        <p:sp>
          <p:nvSpPr>
            <p:cNvPr id="422" name="Freeform 135"/>
            <p:cNvSpPr>
              <a:spLocks noChangeArrowheads="1"/>
            </p:cNvSpPr>
            <p:nvPr/>
          </p:nvSpPr>
          <p:spPr bwMode="auto">
            <a:xfrm>
              <a:off x="6672517" y="3747831"/>
              <a:ext cx="261565" cy="967509"/>
            </a:xfrm>
            <a:custGeom>
              <a:avLst/>
              <a:gdLst>
                <a:gd name="T0" fmla="*/ 818 w 819"/>
                <a:gd name="T1" fmla="*/ 2233 h 3036"/>
                <a:gd name="T2" fmla="*/ 0 w 819"/>
                <a:gd name="T3" fmla="*/ 3035 h 3036"/>
                <a:gd name="T4" fmla="*/ 0 w 819"/>
                <a:gd name="T5" fmla="*/ 802 h 3036"/>
                <a:gd name="T6" fmla="*/ 818 w 819"/>
                <a:gd name="T7" fmla="*/ 0 h 3036"/>
                <a:gd name="T8" fmla="*/ 818 w 819"/>
                <a:gd name="T9" fmla="*/ 2233 h 3036"/>
              </a:gdLst>
              <a:ahLst/>
              <a:cxnLst>
                <a:cxn ang="0">
                  <a:pos x="T0" y="T1"/>
                </a:cxn>
                <a:cxn ang="0">
                  <a:pos x="T2" y="T3"/>
                </a:cxn>
                <a:cxn ang="0">
                  <a:pos x="T4" y="T5"/>
                </a:cxn>
                <a:cxn ang="0">
                  <a:pos x="T6" y="T7"/>
                </a:cxn>
                <a:cxn ang="0">
                  <a:pos x="T8" y="T9"/>
                </a:cxn>
              </a:cxnLst>
              <a:rect l="0" t="0" r="r" b="b"/>
              <a:pathLst>
                <a:path w="819" h="3036">
                  <a:moveTo>
                    <a:pt x="818" y="2233"/>
                  </a:moveTo>
                  <a:lnTo>
                    <a:pt x="0" y="3035"/>
                  </a:lnTo>
                  <a:lnTo>
                    <a:pt x="0" y="802"/>
                  </a:lnTo>
                  <a:lnTo>
                    <a:pt x="818" y="0"/>
                  </a:lnTo>
                  <a:lnTo>
                    <a:pt x="818" y="2233"/>
                  </a:lnTo>
                </a:path>
              </a:pathLst>
            </a:custGeom>
            <a:solidFill>
              <a:srgbClr val="85B2E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23" name="Group 422"/>
            <p:cNvGrpSpPr/>
            <p:nvPr/>
          </p:nvGrpSpPr>
          <p:grpSpPr>
            <a:xfrm>
              <a:off x="2543726" y="3189544"/>
              <a:ext cx="208127" cy="208127"/>
              <a:chOff x="2659063" y="4130675"/>
              <a:chExt cx="234950" cy="234950"/>
            </a:xfrm>
          </p:grpSpPr>
          <p:sp>
            <p:nvSpPr>
              <p:cNvPr id="954" name="Line 136"/>
              <p:cNvSpPr>
                <a:spLocks noChangeShapeType="1"/>
              </p:cNvSpPr>
              <p:nvPr/>
            </p:nvSpPr>
            <p:spPr bwMode="auto">
              <a:xfrm flipV="1">
                <a:off x="2776538" y="4211638"/>
                <a:ext cx="1587" cy="8413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55" name="Freeform 137"/>
              <p:cNvSpPr>
                <a:spLocks noChangeArrowheads="1"/>
              </p:cNvSpPr>
              <p:nvPr/>
            </p:nvSpPr>
            <p:spPr bwMode="auto">
              <a:xfrm>
                <a:off x="2767013" y="4319588"/>
                <a:ext cx="20637" cy="20637"/>
              </a:xfrm>
              <a:custGeom>
                <a:avLst/>
                <a:gdLst>
                  <a:gd name="T0" fmla="*/ 27 w 58"/>
                  <a:gd name="T1" fmla="*/ 0 h 58"/>
                  <a:gd name="T2" fmla="*/ 0 w 58"/>
                  <a:gd name="T3" fmla="*/ 29 h 58"/>
                  <a:gd name="T4" fmla="*/ 27 w 58"/>
                  <a:gd name="T5" fmla="*/ 57 h 58"/>
                  <a:gd name="T6" fmla="*/ 57 w 58"/>
                  <a:gd name="T7" fmla="*/ 29 h 58"/>
                  <a:gd name="T8" fmla="*/ 27 w 58"/>
                  <a:gd name="T9" fmla="*/ 0 h 58"/>
                </a:gdLst>
                <a:ahLst/>
                <a:cxnLst>
                  <a:cxn ang="0">
                    <a:pos x="T0" y="T1"/>
                  </a:cxn>
                  <a:cxn ang="0">
                    <a:pos x="T2" y="T3"/>
                  </a:cxn>
                  <a:cxn ang="0">
                    <a:pos x="T4" y="T5"/>
                  </a:cxn>
                  <a:cxn ang="0">
                    <a:pos x="T6" y="T7"/>
                  </a:cxn>
                  <a:cxn ang="0">
                    <a:pos x="T8" y="T9"/>
                  </a:cxn>
                </a:cxnLst>
                <a:rect l="0" t="0" r="r" b="b"/>
                <a:pathLst>
                  <a:path w="58" h="58">
                    <a:moveTo>
                      <a:pt x="27" y="0"/>
                    </a:moveTo>
                    <a:cubicBezTo>
                      <a:pt x="12" y="0"/>
                      <a:pt x="0" y="13"/>
                      <a:pt x="0" y="29"/>
                    </a:cubicBezTo>
                    <a:cubicBezTo>
                      <a:pt x="0" y="44"/>
                      <a:pt x="12" y="57"/>
                      <a:pt x="27" y="57"/>
                    </a:cubicBezTo>
                    <a:cubicBezTo>
                      <a:pt x="43" y="57"/>
                      <a:pt x="57" y="44"/>
                      <a:pt x="57" y="29"/>
                    </a:cubicBezTo>
                    <a:cubicBezTo>
                      <a:pt x="57" y="13"/>
                      <a:pt x="43" y="0"/>
                      <a:pt x="27" y="0"/>
                    </a:cubicBezTo>
                  </a:path>
                </a:pathLst>
              </a:custGeom>
              <a:solidFill>
                <a:srgbClr val="FFFFFF"/>
              </a:solidFill>
              <a:ln w="9525" cap="rnd">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6" name="Freeform 138"/>
              <p:cNvSpPr>
                <a:spLocks noChangeArrowheads="1"/>
              </p:cNvSpPr>
              <p:nvPr/>
            </p:nvSpPr>
            <p:spPr bwMode="auto">
              <a:xfrm>
                <a:off x="2767013" y="4319588"/>
                <a:ext cx="20637" cy="20637"/>
              </a:xfrm>
              <a:custGeom>
                <a:avLst/>
                <a:gdLst>
                  <a:gd name="T0" fmla="*/ 27 w 58"/>
                  <a:gd name="T1" fmla="*/ 0 h 58"/>
                  <a:gd name="T2" fmla="*/ 0 w 58"/>
                  <a:gd name="T3" fmla="*/ 29 h 58"/>
                  <a:gd name="T4" fmla="*/ 27 w 58"/>
                  <a:gd name="T5" fmla="*/ 57 h 58"/>
                  <a:gd name="T6" fmla="*/ 57 w 58"/>
                  <a:gd name="T7" fmla="*/ 29 h 58"/>
                  <a:gd name="T8" fmla="*/ 27 w 58"/>
                  <a:gd name="T9" fmla="*/ 0 h 58"/>
                </a:gdLst>
                <a:ahLst/>
                <a:cxnLst>
                  <a:cxn ang="0">
                    <a:pos x="T0" y="T1"/>
                  </a:cxn>
                  <a:cxn ang="0">
                    <a:pos x="T2" y="T3"/>
                  </a:cxn>
                  <a:cxn ang="0">
                    <a:pos x="T4" y="T5"/>
                  </a:cxn>
                  <a:cxn ang="0">
                    <a:pos x="T6" y="T7"/>
                  </a:cxn>
                  <a:cxn ang="0">
                    <a:pos x="T8" y="T9"/>
                  </a:cxn>
                </a:cxnLst>
                <a:rect l="0" t="0" r="r" b="b"/>
                <a:pathLst>
                  <a:path w="58" h="58">
                    <a:moveTo>
                      <a:pt x="27" y="0"/>
                    </a:moveTo>
                    <a:cubicBezTo>
                      <a:pt x="12" y="0"/>
                      <a:pt x="0" y="13"/>
                      <a:pt x="0" y="29"/>
                    </a:cubicBezTo>
                    <a:cubicBezTo>
                      <a:pt x="0" y="44"/>
                      <a:pt x="12" y="57"/>
                      <a:pt x="27" y="57"/>
                    </a:cubicBezTo>
                    <a:cubicBezTo>
                      <a:pt x="43" y="57"/>
                      <a:pt x="57" y="44"/>
                      <a:pt x="57" y="29"/>
                    </a:cubicBezTo>
                    <a:cubicBezTo>
                      <a:pt x="57" y="13"/>
                      <a:pt x="43" y="0"/>
                      <a:pt x="27" y="0"/>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7" name="Freeform 139"/>
              <p:cNvSpPr>
                <a:spLocks noChangeArrowheads="1"/>
              </p:cNvSpPr>
              <p:nvPr/>
            </p:nvSpPr>
            <p:spPr bwMode="auto">
              <a:xfrm>
                <a:off x="2659063" y="4130675"/>
                <a:ext cx="234950" cy="234950"/>
              </a:xfrm>
              <a:custGeom>
                <a:avLst/>
                <a:gdLst>
                  <a:gd name="T0" fmla="*/ 652 w 653"/>
                  <a:gd name="T1" fmla="*/ 652 h 653"/>
                  <a:gd name="T2" fmla="*/ 0 w 653"/>
                  <a:gd name="T3" fmla="*/ 652 h 653"/>
                  <a:gd name="T4" fmla="*/ 326 w 653"/>
                  <a:gd name="T5" fmla="*/ 0 h 653"/>
                  <a:gd name="T6" fmla="*/ 652 w 653"/>
                  <a:gd name="T7" fmla="*/ 652 h 653"/>
                </a:gdLst>
                <a:ahLst/>
                <a:cxnLst>
                  <a:cxn ang="0">
                    <a:pos x="T0" y="T1"/>
                  </a:cxn>
                  <a:cxn ang="0">
                    <a:pos x="T2" y="T3"/>
                  </a:cxn>
                  <a:cxn ang="0">
                    <a:pos x="T4" y="T5"/>
                  </a:cxn>
                  <a:cxn ang="0">
                    <a:pos x="T6" y="T7"/>
                  </a:cxn>
                </a:cxnLst>
                <a:rect l="0" t="0" r="r" b="b"/>
                <a:pathLst>
                  <a:path w="653" h="653">
                    <a:moveTo>
                      <a:pt x="652" y="652"/>
                    </a:moveTo>
                    <a:lnTo>
                      <a:pt x="0" y="652"/>
                    </a:lnTo>
                    <a:lnTo>
                      <a:pt x="326" y="0"/>
                    </a:lnTo>
                    <a:lnTo>
                      <a:pt x="652" y="652"/>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4" name="Group 423"/>
            <p:cNvGrpSpPr/>
            <p:nvPr/>
          </p:nvGrpSpPr>
          <p:grpSpPr>
            <a:xfrm>
              <a:off x="3867020" y="3206419"/>
              <a:ext cx="253127" cy="191252"/>
              <a:chOff x="4152900" y="4149725"/>
              <a:chExt cx="285750" cy="215900"/>
            </a:xfrm>
          </p:grpSpPr>
          <p:sp>
            <p:nvSpPr>
              <p:cNvPr id="943" name="Freeform 140"/>
              <p:cNvSpPr>
                <a:spLocks noChangeArrowheads="1"/>
              </p:cNvSpPr>
              <p:nvPr/>
            </p:nvSpPr>
            <p:spPr bwMode="auto">
              <a:xfrm>
                <a:off x="4152900" y="4149725"/>
                <a:ext cx="285750" cy="215900"/>
              </a:xfrm>
              <a:custGeom>
                <a:avLst/>
                <a:gdLst>
                  <a:gd name="T0" fmla="*/ 792 w 793"/>
                  <a:gd name="T1" fmla="*/ 532 h 601"/>
                  <a:gd name="T2" fmla="*/ 724 w 793"/>
                  <a:gd name="T3" fmla="*/ 600 h 601"/>
                  <a:gd name="T4" fmla="*/ 68 w 793"/>
                  <a:gd name="T5" fmla="*/ 600 h 601"/>
                  <a:gd name="T6" fmla="*/ 0 w 793"/>
                  <a:gd name="T7" fmla="*/ 532 h 601"/>
                  <a:gd name="T8" fmla="*/ 0 w 793"/>
                  <a:gd name="T9" fmla="*/ 68 h 601"/>
                  <a:gd name="T10" fmla="*/ 68 w 793"/>
                  <a:gd name="T11" fmla="*/ 0 h 601"/>
                  <a:gd name="T12" fmla="*/ 724 w 793"/>
                  <a:gd name="T13" fmla="*/ 0 h 601"/>
                  <a:gd name="T14" fmla="*/ 792 w 793"/>
                  <a:gd name="T15" fmla="*/ 68 h 601"/>
                  <a:gd name="T16" fmla="*/ 792 w 793"/>
                  <a:gd name="T17" fmla="*/ 53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3" h="601">
                    <a:moveTo>
                      <a:pt x="792" y="532"/>
                    </a:moveTo>
                    <a:cubicBezTo>
                      <a:pt x="792" y="570"/>
                      <a:pt x="761" y="600"/>
                      <a:pt x="724" y="600"/>
                    </a:cubicBezTo>
                    <a:lnTo>
                      <a:pt x="68" y="600"/>
                    </a:lnTo>
                    <a:cubicBezTo>
                      <a:pt x="30" y="600"/>
                      <a:pt x="0" y="570"/>
                      <a:pt x="0" y="532"/>
                    </a:cubicBezTo>
                    <a:lnTo>
                      <a:pt x="0" y="68"/>
                    </a:lnTo>
                    <a:cubicBezTo>
                      <a:pt x="0" y="30"/>
                      <a:pt x="30" y="0"/>
                      <a:pt x="68" y="0"/>
                    </a:cubicBezTo>
                    <a:lnTo>
                      <a:pt x="724" y="0"/>
                    </a:lnTo>
                    <a:cubicBezTo>
                      <a:pt x="761" y="0"/>
                      <a:pt x="792" y="30"/>
                      <a:pt x="792" y="68"/>
                    </a:cubicBezTo>
                    <a:lnTo>
                      <a:pt x="792" y="532"/>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4" name="Line 141"/>
              <p:cNvSpPr>
                <a:spLocks noChangeShapeType="1"/>
              </p:cNvSpPr>
              <p:nvPr/>
            </p:nvSpPr>
            <p:spPr bwMode="auto">
              <a:xfrm>
                <a:off x="4152900" y="4198938"/>
                <a:ext cx="285750" cy="158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45" name="Freeform 142"/>
              <p:cNvSpPr>
                <a:spLocks noChangeArrowheads="1"/>
              </p:cNvSpPr>
              <p:nvPr/>
            </p:nvSpPr>
            <p:spPr bwMode="auto">
              <a:xfrm>
                <a:off x="4181475" y="4168775"/>
                <a:ext cx="9525" cy="9525"/>
              </a:xfrm>
              <a:custGeom>
                <a:avLst/>
                <a:gdLst>
                  <a:gd name="T0" fmla="*/ 27 w 28"/>
                  <a:gd name="T1" fmla="*/ 13 h 28"/>
                  <a:gd name="T2" fmla="*/ 26 w 28"/>
                  <a:gd name="T3" fmla="*/ 20 h 28"/>
                  <a:gd name="T4" fmla="*/ 21 w 28"/>
                  <a:gd name="T5" fmla="*/ 25 h 28"/>
                  <a:gd name="T6" fmla="*/ 14 w 28"/>
                  <a:gd name="T7" fmla="*/ 27 h 28"/>
                  <a:gd name="T8" fmla="*/ 7 w 28"/>
                  <a:gd name="T9" fmla="*/ 25 h 28"/>
                  <a:gd name="T10" fmla="*/ 2 w 28"/>
                  <a:gd name="T11" fmla="*/ 20 h 28"/>
                  <a:gd name="T12" fmla="*/ 0 w 28"/>
                  <a:gd name="T13" fmla="*/ 13 h 28"/>
                  <a:gd name="T14" fmla="*/ 2 w 28"/>
                  <a:gd name="T15" fmla="*/ 6 h 28"/>
                  <a:gd name="T16" fmla="*/ 7 w 28"/>
                  <a:gd name="T17" fmla="*/ 2 h 28"/>
                  <a:gd name="T18" fmla="*/ 14 w 28"/>
                  <a:gd name="T19" fmla="*/ 0 h 28"/>
                  <a:gd name="T20" fmla="*/ 21 w 28"/>
                  <a:gd name="T21" fmla="*/ 2 h 28"/>
                  <a:gd name="T22" fmla="*/ 26 w 28"/>
                  <a:gd name="T23" fmla="*/ 6 h 28"/>
                  <a:gd name="T24" fmla="*/ 27 w 28"/>
                  <a:gd name="T2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8">
                    <a:moveTo>
                      <a:pt x="27" y="13"/>
                    </a:moveTo>
                    <a:cubicBezTo>
                      <a:pt x="27" y="15"/>
                      <a:pt x="27" y="17"/>
                      <a:pt x="26" y="20"/>
                    </a:cubicBezTo>
                    <a:cubicBezTo>
                      <a:pt x="25" y="22"/>
                      <a:pt x="23" y="24"/>
                      <a:pt x="21" y="25"/>
                    </a:cubicBezTo>
                    <a:cubicBezTo>
                      <a:pt x="18" y="27"/>
                      <a:pt x="16" y="27"/>
                      <a:pt x="14" y="27"/>
                    </a:cubicBezTo>
                    <a:cubicBezTo>
                      <a:pt x="11" y="27"/>
                      <a:pt x="9" y="27"/>
                      <a:pt x="7" y="25"/>
                    </a:cubicBezTo>
                    <a:cubicBezTo>
                      <a:pt x="5" y="24"/>
                      <a:pt x="3" y="22"/>
                      <a:pt x="2" y="20"/>
                    </a:cubicBezTo>
                    <a:cubicBezTo>
                      <a:pt x="2" y="17"/>
                      <a:pt x="0" y="15"/>
                      <a:pt x="0" y="13"/>
                    </a:cubicBezTo>
                    <a:cubicBezTo>
                      <a:pt x="0" y="11"/>
                      <a:pt x="2" y="8"/>
                      <a:pt x="2" y="6"/>
                    </a:cubicBezTo>
                    <a:cubicBezTo>
                      <a:pt x="3" y="4"/>
                      <a:pt x="5" y="3"/>
                      <a:pt x="7" y="2"/>
                    </a:cubicBezTo>
                    <a:cubicBezTo>
                      <a:pt x="9" y="0"/>
                      <a:pt x="11" y="0"/>
                      <a:pt x="14" y="0"/>
                    </a:cubicBezTo>
                    <a:cubicBezTo>
                      <a:pt x="16" y="0"/>
                      <a:pt x="18" y="0"/>
                      <a:pt x="21" y="2"/>
                    </a:cubicBezTo>
                    <a:cubicBezTo>
                      <a:pt x="23" y="3"/>
                      <a:pt x="25" y="4"/>
                      <a:pt x="26" y="6"/>
                    </a:cubicBezTo>
                    <a:cubicBezTo>
                      <a:pt x="27" y="8"/>
                      <a:pt x="27" y="11"/>
                      <a:pt x="27" y="13"/>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6" name="Freeform 143"/>
              <p:cNvSpPr>
                <a:spLocks noChangeArrowheads="1"/>
              </p:cNvSpPr>
              <p:nvPr/>
            </p:nvSpPr>
            <p:spPr bwMode="auto">
              <a:xfrm>
                <a:off x="4211638" y="4168775"/>
                <a:ext cx="9525" cy="9525"/>
              </a:xfrm>
              <a:custGeom>
                <a:avLst/>
                <a:gdLst>
                  <a:gd name="T0" fmla="*/ 27 w 28"/>
                  <a:gd name="T1" fmla="*/ 13 h 28"/>
                  <a:gd name="T2" fmla="*/ 26 w 28"/>
                  <a:gd name="T3" fmla="*/ 20 h 28"/>
                  <a:gd name="T4" fmla="*/ 20 w 28"/>
                  <a:gd name="T5" fmla="*/ 25 h 28"/>
                  <a:gd name="T6" fmla="*/ 13 w 28"/>
                  <a:gd name="T7" fmla="*/ 27 h 28"/>
                  <a:gd name="T8" fmla="*/ 7 w 28"/>
                  <a:gd name="T9" fmla="*/ 25 h 28"/>
                  <a:gd name="T10" fmla="*/ 2 w 28"/>
                  <a:gd name="T11" fmla="*/ 20 h 28"/>
                  <a:gd name="T12" fmla="*/ 0 w 28"/>
                  <a:gd name="T13" fmla="*/ 13 h 28"/>
                  <a:gd name="T14" fmla="*/ 2 w 28"/>
                  <a:gd name="T15" fmla="*/ 6 h 28"/>
                  <a:gd name="T16" fmla="*/ 7 w 28"/>
                  <a:gd name="T17" fmla="*/ 2 h 28"/>
                  <a:gd name="T18" fmla="*/ 13 w 28"/>
                  <a:gd name="T19" fmla="*/ 0 h 28"/>
                  <a:gd name="T20" fmla="*/ 20 w 28"/>
                  <a:gd name="T21" fmla="*/ 2 h 28"/>
                  <a:gd name="T22" fmla="*/ 26 w 28"/>
                  <a:gd name="T23" fmla="*/ 6 h 28"/>
                  <a:gd name="T24" fmla="*/ 27 w 28"/>
                  <a:gd name="T2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8">
                    <a:moveTo>
                      <a:pt x="27" y="13"/>
                    </a:moveTo>
                    <a:cubicBezTo>
                      <a:pt x="27" y="15"/>
                      <a:pt x="27" y="17"/>
                      <a:pt x="26" y="20"/>
                    </a:cubicBezTo>
                    <a:cubicBezTo>
                      <a:pt x="25" y="22"/>
                      <a:pt x="22" y="24"/>
                      <a:pt x="20" y="25"/>
                    </a:cubicBezTo>
                    <a:cubicBezTo>
                      <a:pt x="18" y="27"/>
                      <a:pt x="16" y="27"/>
                      <a:pt x="13" y="27"/>
                    </a:cubicBezTo>
                    <a:cubicBezTo>
                      <a:pt x="11" y="27"/>
                      <a:pt x="9" y="27"/>
                      <a:pt x="7" y="25"/>
                    </a:cubicBezTo>
                    <a:cubicBezTo>
                      <a:pt x="4" y="24"/>
                      <a:pt x="4" y="22"/>
                      <a:pt x="2" y="20"/>
                    </a:cubicBezTo>
                    <a:cubicBezTo>
                      <a:pt x="1" y="17"/>
                      <a:pt x="0" y="15"/>
                      <a:pt x="0" y="13"/>
                    </a:cubicBezTo>
                    <a:cubicBezTo>
                      <a:pt x="0" y="11"/>
                      <a:pt x="1" y="8"/>
                      <a:pt x="2" y="6"/>
                    </a:cubicBezTo>
                    <a:cubicBezTo>
                      <a:pt x="4" y="4"/>
                      <a:pt x="4" y="3"/>
                      <a:pt x="7" y="2"/>
                    </a:cubicBezTo>
                    <a:cubicBezTo>
                      <a:pt x="9" y="0"/>
                      <a:pt x="11" y="0"/>
                      <a:pt x="13" y="0"/>
                    </a:cubicBezTo>
                    <a:cubicBezTo>
                      <a:pt x="16" y="0"/>
                      <a:pt x="18" y="0"/>
                      <a:pt x="20" y="2"/>
                    </a:cubicBezTo>
                    <a:cubicBezTo>
                      <a:pt x="22" y="3"/>
                      <a:pt x="25" y="4"/>
                      <a:pt x="26" y="6"/>
                    </a:cubicBezTo>
                    <a:cubicBezTo>
                      <a:pt x="27" y="8"/>
                      <a:pt x="27" y="11"/>
                      <a:pt x="27" y="13"/>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7" name="Freeform 144"/>
              <p:cNvSpPr>
                <a:spLocks noChangeArrowheads="1"/>
              </p:cNvSpPr>
              <p:nvPr/>
            </p:nvSpPr>
            <p:spPr bwMode="auto">
              <a:xfrm>
                <a:off x="4240213" y="4168775"/>
                <a:ext cx="11112" cy="9525"/>
              </a:xfrm>
              <a:custGeom>
                <a:avLst/>
                <a:gdLst>
                  <a:gd name="T0" fmla="*/ 28 w 29"/>
                  <a:gd name="T1" fmla="*/ 13 h 28"/>
                  <a:gd name="T2" fmla="*/ 27 w 29"/>
                  <a:gd name="T3" fmla="*/ 20 h 28"/>
                  <a:gd name="T4" fmla="*/ 21 w 29"/>
                  <a:gd name="T5" fmla="*/ 25 h 28"/>
                  <a:gd name="T6" fmla="*/ 14 w 29"/>
                  <a:gd name="T7" fmla="*/ 27 h 28"/>
                  <a:gd name="T8" fmla="*/ 7 w 29"/>
                  <a:gd name="T9" fmla="*/ 25 h 28"/>
                  <a:gd name="T10" fmla="*/ 3 w 29"/>
                  <a:gd name="T11" fmla="*/ 20 h 28"/>
                  <a:gd name="T12" fmla="*/ 0 w 29"/>
                  <a:gd name="T13" fmla="*/ 13 h 28"/>
                  <a:gd name="T14" fmla="*/ 3 w 29"/>
                  <a:gd name="T15" fmla="*/ 6 h 28"/>
                  <a:gd name="T16" fmla="*/ 7 w 29"/>
                  <a:gd name="T17" fmla="*/ 2 h 28"/>
                  <a:gd name="T18" fmla="*/ 14 w 29"/>
                  <a:gd name="T19" fmla="*/ 0 h 28"/>
                  <a:gd name="T20" fmla="*/ 21 w 29"/>
                  <a:gd name="T21" fmla="*/ 2 h 28"/>
                  <a:gd name="T22" fmla="*/ 27 w 29"/>
                  <a:gd name="T23" fmla="*/ 6 h 28"/>
                  <a:gd name="T24" fmla="*/ 28 w 29"/>
                  <a:gd name="T2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8">
                    <a:moveTo>
                      <a:pt x="28" y="13"/>
                    </a:moveTo>
                    <a:cubicBezTo>
                      <a:pt x="28" y="15"/>
                      <a:pt x="28" y="17"/>
                      <a:pt x="27" y="20"/>
                    </a:cubicBezTo>
                    <a:cubicBezTo>
                      <a:pt x="25" y="22"/>
                      <a:pt x="23" y="24"/>
                      <a:pt x="21" y="25"/>
                    </a:cubicBezTo>
                    <a:cubicBezTo>
                      <a:pt x="19" y="27"/>
                      <a:pt x="17" y="27"/>
                      <a:pt x="14" y="27"/>
                    </a:cubicBezTo>
                    <a:cubicBezTo>
                      <a:pt x="12" y="27"/>
                      <a:pt x="9" y="27"/>
                      <a:pt x="7" y="25"/>
                    </a:cubicBezTo>
                    <a:cubicBezTo>
                      <a:pt x="5" y="24"/>
                      <a:pt x="5" y="22"/>
                      <a:pt x="3" y="20"/>
                    </a:cubicBezTo>
                    <a:cubicBezTo>
                      <a:pt x="2" y="17"/>
                      <a:pt x="0" y="15"/>
                      <a:pt x="0" y="13"/>
                    </a:cubicBezTo>
                    <a:cubicBezTo>
                      <a:pt x="0" y="11"/>
                      <a:pt x="2" y="8"/>
                      <a:pt x="3" y="6"/>
                    </a:cubicBezTo>
                    <a:cubicBezTo>
                      <a:pt x="5" y="4"/>
                      <a:pt x="5" y="3"/>
                      <a:pt x="7" y="2"/>
                    </a:cubicBezTo>
                    <a:cubicBezTo>
                      <a:pt x="9" y="0"/>
                      <a:pt x="12" y="0"/>
                      <a:pt x="14" y="0"/>
                    </a:cubicBezTo>
                    <a:cubicBezTo>
                      <a:pt x="17" y="0"/>
                      <a:pt x="19" y="0"/>
                      <a:pt x="21" y="2"/>
                    </a:cubicBezTo>
                    <a:cubicBezTo>
                      <a:pt x="23" y="3"/>
                      <a:pt x="25" y="4"/>
                      <a:pt x="27" y="6"/>
                    </a:cubicBezTo>
                    <a:cubicBezTo>
                      <a:pt x="28" y="8"/>
                      <a:pt x="28" y="11"/>
                      <a:pt x="28" y="13"/>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8" name="Freeform 145"/>
              <p:cNvSpPr>
                <a:spLocks noChangeArrowheads="1"/>
              </p:cNvSpPr>
              <p:nvPr/>
            </p:nvSpPr>
            <p:spPr bwMode="auto">
              <a:xfrm>
                <a:off x="4192588" y="4227513"/>
                <a:ext cx="49212" cy="39687"/>
              </a:xfrm>
              <a:custGeom>
                <a:avLst/>
                <a:gdLst>
                  <a:gd name="T0" fmla="*/ 68 w 137"/>
                  <a:gd name="T1" fmla="*/ 108 h 109"/>
                  <a:gd name="T2" fmla="*/ 0 w 137"/>
                  <a:gd name="T3" fmla="*/ 108 h 109"/>
                  <a:gd name="T4" fmla="*/ 0 w 137"/>
                  <a:gd name="T5" fmla="*/ 0 h 109"/>
                  <a:gd name="T6" fmla="*/ 136 w 137"/>
                  <a:gd name="T7" fmla="*/ 0 h 109"/>
                  <a:gd name="T8" fmla="*/ 136 w 137"/>
                  <a:gd name="T9" fmla="*/ 108 h 109"/>
                  <a:gd name="T10" fmla="*/ 68 w 137"/>
                  <a:gd name="T11" fmla="*/ 108 h 109"/>
                </a:gdLst>
                <a:ahLst/>
                <a:cxnLst>
                  <a:cxn ang="0">
                    <a:pos x="T0" y="T1"/>
                  </a:cxn>
                  <a:cxn ang="0">
                    <a:pos x="T2" y="T3"/>
                  </a:cxn>
                  <a:cxn ang="0">
                    <a:pos x="T4" y="T5"/>
                  </a:cxn>
                  <a:cxn ang="0">
                    <a:pos x="T6" y="T7"/>
                  </a:cxn>
                  <a:cxn ang="0">
                    <a:pos x="T8" y="T9"/>
                  </a:cxn>
                  <a:cxn ang="0">
                    <a:pos x="T10" y="T11"/>
                  </a:cxn>
                </a:cxnLst>
                <a:rect l="0" t="0" r="r" b="b"/>
                <a:pathLst>
                  <a:path w="137" h="109">
                    <a:moveTo>
                      <a:pt x="68" y="108"/>
                    </a:moveTo>
                    <a:lnTo>
                      <a:pt x="0" y="108"/>
                    </a:lnTo>
                    <a:lnTo>
                      <a:pt x="0" y="0"/>
                    </a:lnTo>
                    <a:lnTo>
                      <a:pt x="136" y="0"/>
                    </a:lnTo>
                    <a:lnTo>
                      <a:pt x="136" y="108"/>
                    </a:lnTo>
                    <a:lnTo>
                      <a:pt x="68" y="10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9" name="Freeform 146"/>
              <p:cNvSpPr>
                <a:spLocks noChangeArrowheads="1"/>
              </p:cNvSpPr>
              <p:nvPr/>
            </p:nvSpPr>
            <p:spPr bwMode="auto">
              <a:xfrm>
                <a:off x="4270375" y="4227513"/>
                <a:ext cx="50800" cy="39687"/>
              </a:xfrm>
              <a:custGeom>
                <a:avLst/>
                <a:gdLst>
                  <a:gd name="T0" fmla="*/ 70 w 139"/>
                  <a:gd name="T1" fmla="*/ 108 h 109"/>
                  <a:gd name="T2" fmla="*/ 0 w 139"/>
                  <a:gd name="T3" fmla="*/ 108 h 109"/>
                  <a:gd name="T4" fmla="*/ 0 w 139"/>
                  <a:gd name="T5" fmla="*/ 0 h 109"/>
                  <a:gd name="T6" fmla="*/ 138 w 139"/>
                  <a:gd name="T7" fmla="*/ 0 h 109"/>
                  <a:gd name="T8" fmla="*/ 138 w 139"/>
                  <a:gd name="T9" fmla="*/ 108 h 109"/>
                  <a:gd name="T10" fmla="*/ 70 w 139"/>
                  <a:gd name="T11" fmla="*/ 108 h 109"/>
                </a:gdLst>
                <a:ahLst/>
                <a:cxnLst>
                  <a:cxn ang="0">
                    <a:pos x="T0" y="T1"/>
                  </a:cxn>
                  <a:cxn ang="0">
                    <a:pos x="T2" y="T3"/>
                  </a:cxn>
                  <a:cxn ang="0">
                    <a:pos x="T4" y="T5"/>
                  </a:cxn>
                  <a:cxn ang="0">
                    <a:pos x="T6" y="T7"/>
                  </a:cxn>
                  <a:cxn ang="0">
                    <a:pos x="T8" y="T9"/>
                  </a:cxn>
                  <a:cxn ang="0">
                    <a:pos x="T10" y="T11"/>
                  </a:cxn>
                </a:cxnLst>
                <a:rect l="0" t="0" r="r" b="b"/>
                <a:pathLst>
                  <a:path w="139" h="109">
                    <a:moveTo>
                      <a:pt x="70" y="108"/>
                    </a:moveTo>
                    <a:lnTo>
                      <a:pt x="0" y="108"/>
                    </a:lnTo>
                    <a:lnTo>
                      <a:pt x="0" y="0"/>
                    </a:lnTo>
                    <a:lnTo>
                      <a:pt x="138" y="0"/>
                    </a:lnTo>
                    <a:lnTo>
                      <a:pt x="138" y="108"/>
                    </a:lnTo>
                    <a:lnTo>
                      <a:pt x="70" y="10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0" name="Freeform 147"/>
              <p:cNvSpPr>
                <a:spLocks noChangeArrowheads="1"/>
              </p:cNvSpPr>
              <p:nvPr/>
            </p:nvSpPr>
            <p:spPr bwMode="auto">
              <a:xfrm>
                <a:off x="4349750" y="4227513"/>
                <a:ext cx="49213" cy="39687"/>
              </a:xfrm>
              <a:custGeom>
                <a:avLst/>
                <a:gdLst>
                  <a:gd name="T0" fmla="*/ 68 w 137"/>
                  <a:gd name="T1" fmla="*/ 108 h 109"/>
                  <a:gd name="T2" fmla="*/ 0 w 137"/>
                  <a:gd name="T3" fmla="*/ 108 h 109"/>
                  <a:gd name="T4" fmla="*/ 0 w 137"/>
                  <a:gd name="T5" fmla="*/ 0 h 109"/>
                  <a:gd name="T6" fmla="*/ 136 w 137"/>
                  <a:gd name="T7" fmla="*/ 0 h 109"/>
                  <a:gd name="T8" fmla="*/ 136 w 137"/>
                  <a:gd name="T9" fmla="*/ 108 h 109"/>
                  <a:gd name="T10" fmla="*/ 68 w 137"/>
                  <a:gd name="T11" fmla="*/ 108 h 109"/>
                </a:gdLst>
                <a:ahLst/>
                <a:cxnLst>
                  <a:cxn ang="0">
                    <a:pos x="T0" y="T1"/>
                  </a:cxn>
                  <a:cxn ang="0">
                    <a:pos x="T2" y="T3"/>
                  </a:cxn>
                  <a:cxn ang="0">
                    <a:pos x="T4" y="T5"/>
                  </a:cxn>
                  <a:cxn ang="0">
                    <a:pos x="T6" y="T7"/>
                  </a:cxn>
                  <a:cxn ang="0">
                    <a:pos x="T8" y="T9"/>
                  </a:cxn>
                  <a:cxn ang="0">
                    <a:pos x="T10" y="T11"/>
                  </a:cxn>
                </a:cxnLst>
                <a:rect l="0" t="0" r="r" b="b"/>
                <a:pathLst>
                  <a:path w="137" h="109">
                    <a:moveTo>
                      <a:pt x="68" y="108"/>
                    </a:moveTo>
                    <a:lnTo>
                      <a:pt x="0" y="108"/>
                    </a:lnTo>
                    <a:lnTo>
                      <a:pt x="0" y="0"/>
                    </a:lnTo>
                    <a:lnTo>
                      <a:pt x="136" y="0"/>
                    </a:lnTo>
                    <a:lnTo>
                      <a:pt x="136" y="108"/>
                    </a:lnTo>
                    <a:lnTo>
                      <a:pt x="68" y="10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1" name="Freeform 148"/>
              <p:cNvSpPr>
                <a:spLocks noChangeArrowheads="1"/>
              </p:cNvSpPr>
              <p:nvPr/>
            </p:nvSpPr>
            <p:spPr bwMode="auto">
              <a:xfrm>
                <a:off x="4192588" y="4295775"/>
                <a:ext cx="49212" cy="39688"/>
              </a:xfrm>
              <a:custGeom>
                <a:avLst/>
                <a:gdLst>
                  <a:gd name="T0" fmla="*/ 68 w 137"/>
                  <a:gd name="T1" fmla="*/ 109 h 110"/>
                  <a:gd name="T2" fmla="*/ 0 w 137"/>
                  <a:gd name="T3" fmla="*/ 109 h 110"/>
                  <a:gd name="T4" fmla="*/ 0 w 137"/>
                  <a:gd name="T5" fmla="*/ 0 h 110"/>
                  <a:gd name="T6" fmla="*/ 136 w 137"/>
                  <a:gd name="T7" fmla="*/ 0 h 110"/>
                  <a:gd name="T8" fmla="*/ 136 w 137"/>
                  <a:gd name="T9" fmla="*/ 109 h 110"/>
                  <a:gd name="T10" fmla="*/ 68 w 137"/>
                  <a:gd name="T11" fmla="*/ 109 h 110"/>
                </a:gdLst>
                <a:ahLst/>
                <a:cxnLst>
                  <a:cxn ang="0">
                    <a:pos x="T0" y="T1"/>
                  </a:cxn>
                  <a:cxn ang="0">
                    <a:pos x="T2" y="T3"/>
                  </a:cxn>
                  <a:cxn ang="0">
                    <a:pos x="T4" y="T5"/>
                  </a:cxn>
                  <a:cxn ang="0">
                    <a:pos x="T6" y="T7"/>
                  </a:cxn>
                  <a:cxn ang="0">
                    <a:pos x="T8" y="T9"/>
                  </a:cxn>
                  <a:cxn ang="0">
                    <a:pos x="T10" y="T11"/>
                  </a:cxn>
                </a:cxnLst>
                <a:rect l="0" t="0" r="r" b="b"/>
                <a:pathLst>
                  <a:path w="137" h="110">
                    <a:moveTo>
                      <a:pt x="68" y="109"/>
                    </a:moveTo>
                    <a:lnTo>
                      <a:pt x="0" y="109"/>
                    </a:lnTo>
                    <a:lnTo>
                      <a:pt x="0" y="0"/>
                    </a:lnTo>
                    <a:lnTo>
                      <a:pt x="136" y="0"/>
                    </a:lnTo>
                    <a:lnTo>
                      <a:pt x="136" y="109"/>
                    </a:lnTo>
                    <a:lnTo>
                      <a:pt x="68" y="109"/>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2" name="Freeform 149"/>
              <p:cNvSpPr>
                <a:spLocks noChangeArrowheads="1"/>
              </p:cNvSpPr>
              <p:nvPr/>
            </p:nvSpPr>
            <p:spPr bwMode="auto">
              <a:xfrm>
                <a:off x="4270375" y="4295775"/>
                <a:ext cx="50800" cy="39688"/>
              </a:xfrm>
              <a:custGeom>
                <a:avLst/>
                <a:gdLst>
                  <a:gd name="T0" fmla="*/ 70 w 139"/>
                  <a:gd name="T1" fmla="*/ 109 h 110"/>
                  <a:gd name="T2" fmla="*/ 0 w 139"/>
                  <a:gd name="T3" fmla="*/ 109 h 110"/>
                  <a:gd name="T4" fmla="*/ 0 w 139"/>
                  <a:gd name="T5" fmla="*/ 0 h 110"/>
                  <a:gd name="T6" fmla="*/ 138 w 139"/>
                  <a:gd name="T7" fmla="*/ 0 h 110"/>
                  <a:gd name="T8" fmla="*/ 138 w 139"/>
                  <a:gd name="T9" fmla="*/ 109 h 110"/>
                  <a:gd name="T10" fmla="*/ 70 w 139"/>
                  <a:gd name="T11" fmla="*/ 109 h 110"/>
                </a:gdLst>
                <a:ahLst/>
                <a:cxnLst>
                  <a:cxn ang="0">
                    <a:pos x="T0" y="T1"/>
                  </a:cxn>
                  <a:cxn ang="0">
                    <a:pos x="T2" y="T3"/>
                  </a:cxn>
                  <a:cxn ang="0">
                    <a:pos x="T4" y="T5"/>
                  </a:cxn>
                  <a:cxn ang="0">
                    <a:pos x="T6" y="T7"/>
                  </a:cxn>
                  <a:cxn ang="0">
                    <a:pos x="T8" y="T9"/>
                  </a:cxn>
                  <a:cxn ang="0">
                    <a:pos x="T10" y="T11"/>
                  </a:cxn>
                </a:cxnLst>
                <a:rect l="0" t="0" r="r" b="b"/>
                <a:pathLst>
                  <a:path w="139" h="110">
                    <a:moveTo>
                      <a:pt x="70" y="109"/>
                    </a:moveTo>
                    <a:lnTo>
                      <a:pt x="0" y="109"/>
                    </a:lnTo>
                    <a:lnTo>
                      <a:pt x="0" y="0"/>
                    </a:lnTo>
                    <a:lnTo>
                      <a:pt x="138" y="0"/>
                    </a:lnTo>
                    <a:lnTo>
                      <a:pt x="138" y="109"/>
                    </a:lnTo>
                    <a:lnTo>
                      <a:pt x="70" y="109"/>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3" name="Freeform 150"/>
              <p:cNvSpPr>
                <a:spLocks noChangeArrowheads="1"/>
              </p:cNvSpPr>
              <p:nvPr/>
            </p:nvSpPr>
            <p:spPr bwMode="auto">
              <a:xfrm>
                <a:off x="4349750" y="4295775"/>
                <a:ext cx="49213" cy="39688"/>
              </a:xfrm>
              <a:custGeom>
                <a:avLst/>
                <a:gdLst>
                  <a:gd name="T0" fmla="*/ 68 w 137"/>
                  <a:gd name="T1" fmla="*/ 109 h 110"/>
                  <a:gd name="T2" fmla="*/ 0 w 137"/>
                  <a:gd name="T3" fmla="*/ 109 h 110"/>
                  <a:gd name="T4" fmla="*/ 0 w 137"/>
                  <a:gd name="T5" fmla="*/ 0 h 110"/>
                  <a:gd name="T6" fmla="*/ 136 w 137"/>
                  <a:gd name="T7" fmla="*/ 0 h 110"/>
                  <a:gd name="T8" fmla="*/ 136 w 137"/>
                  <a:gd name="T9" fmla="*/ 109 h 110"/>
                  <a:gd name="T10" fmla="*/ 68 w 137"/>
                  <a:gd name="T11" fmla="*/ 109 h 110"/>
                </a:gdLst>
                <a:ahLst/>
                <a:cxnLst>
                  <a:cxn ang="0">
                    <a:pos x="T0" y="T1"/>
                  </a:cxn>
                  <a:cxn ang="0">
                    <a:pos x="T2" y="T3"/>
                  </a:cxn>
                  <a:cxn ang="0">
                    <a:pos x="T4" y="T5"/>
                  </a:cxn>
                  <a:cxn ang="0">
                    <a:pos x="T6" y="T7"/>
                  </a:cxn>
                  <a:cxn ang="0">
                    <a:pos x="T8" y="T9"/>
                  </a:cxn>
                  <a:cxn ang="0">
                    <a:pos x="T10" y="T11"/>
                  </a:cxn>
                </a:cxnLst>
                <a:rect l="0" t="0" r="r" b="b"/>
                <a:pathLst>
                  <a:path w="137" h="110">
                    <a:moveTo>
                      <a:pt x="68" y="109"/>
                    </a:moveTo>
                    <a:lnTo>
                      <a:pt x="0" y="109"/>
                    </a:lnTo>
                    <a:lnTo>
                      <a:pt x="0" y="0"/>
                    </a:lnTo>
                    <a:lnTo>
                      <a:pt x="136" y="0"/>
                    </a:lnTo>
                    <a:lnTo>
                      <a:pt x="136" y="109"/>
                    </a:lnTo>
                    <a:lnTo>
                      <a:pt x="68" y="109"/>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5" name="Group 424"/>
            <p:cNvGrpSpPr/>
            <p:nvPr/>
          </p:nvGrpSpPr>
          <p:grpSpPr>
            <a:xfrm>
              <a:off x="3810769" y="3669080"/>
              <a:ext cx="438754" cy="125157"/>
              <a:chOff x="4089400" y="4672013"/>
              <a:chExt cx="495300" cy="141287"/>
            </a:xfrm>
          </p:grpSpPr>
          <p:sp>
            <p:nvSpPr>
              <p:cNvPr id="749" name="Freeform 151"/>
              <p:cNvSpPr>
                <a:spLocks noChangeArrowheads="1"/>
              </p:cNvSpPr>
              <p:nvPr/>
            </p:nvSpPr>
            <p:spPr bwMode="auto">
              <a:xfrm>
                <a:off x="4089400" y="4725988"/>
                <a:ext cx="68263" cy="85725"/>
              </a:xfrm>
              <a:custGeom>
                <a:avLst/>
                <a:gdLst>
                  <a:gd name="T0" fmla="*/ 98 w 189"/>
                  <a:gd name="T1" fmla="*/ 0 h 238"/>
                  <a:gd name="T2" fmla="*/ 188 w 189"/>
                  <a:gd name="T3" fmla="*/ 81 h 238"/>
                  <a:gd name="T4" fmla="*/ 188 w 189"/>
                  <a:gd name="T5" fmla="*/ 81 h 238"/>
                  <a:gd name="T6" fmla="*/ 92 w 189"/>
                  <a:gd name="T7" fmla="*/ 165 h 238"/>
                  <a:gd name="T8" fmla="*/ 53 w 189"/>
                  <a:gd name="T9" fmla="*/ 165 h 238"/>
                  <a:gd name="T10" fmla="*/ 53 w 189"/>
                  <a:gd name="T11" fmla="*/ 237 h 238"/>
                  <a:gd name="T12" fmla="*/ 0 w 189"/>
                  <a:gd name="T13" fmla="*/ 237 h 238"/>
                  <a:gd name="T14" fmla="*/ 0 w 189"/>
                  <a:gd name="T15" fmla="*/ 0 h 238"/>
                  <a:gd name="T16" fmla="*/ 98 w 189"/>
                  <a:gd name="T17" fmla="*/ 0 h 238"/>
                  <a:gd name="T18" fmla="*/ 95 w 189"/>
                  <a:gd name="T19" fmla="*/ 119 h 238"/>
                  <a:gd name="T20" fmla="*/ 135 w 189"/>
                  <a:gd name="T21" fmla="*/ 83 h 238"/>
                  <a:gd name="T22" fmla="*/ 135 w 189"/>
                  <a:gd name="T23" fmla="*/ 81 h 238"/>
                  <a:gd name="T24" fmla="*/ 93 w 189"/>
                  <a:gd name="T25" fmla="*/ 47 h 238"/>
                  <a:gd name="T26" fmla="*/ 53 w 189"/>
                  <a:gd name="T27" fmla="*/ 47 h 238"/>
                  <a:gd name="T28" fmla="*/ 53 w 189"/>
                  <a:gd name="T29" fmla="*/ 119 h 238"/>
                  <a:gd name="T30" fmla="*/ 95 w 189"/>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238">
                    <a:moveTo>
                      <a:pt x="98" y="0"/>
                    </a:moveTo>
                    <a:cubicBezTo>
                      <a:pt x="154" y="0"/>
                      <a:pt x="188" y="33"/>
                      <a:pt x="188" y="81"/>
                    </a:cubicBezTo>
                    <a:lnTo>
                      <a:pt x="188" y="81"/>
                    </a:lnTo>
                    <a:cubicBezTo>
                      <a:pt x="188" y="137"/>
                      <a:pt x="146" y="165"/>
                      <a:pt x="92" y="165"/>
                    </a:cubicBezTo>
                    <a:lnTo>
                      <a:pt x="53" y="165"/>
                    </a:lnTo>
                    <a:lnTo>
                      <a:pt x="53" y="237"/>
                    </a:lnTo>
                    <a:lnTo>
                      <a:pt x="0" y="237"/>
                    </a:lnTo>
                    <a:lnTo>
                      <a:pt x="0" y="0"/>
                    </a:lnTo>
                    <a:lnTo>
                      <a:pt x="98" y="0"/>
                    </a:lnTo>
                    <a:close/>
                    <a:moveTo>
                      <a:pt x="95" y="119"/>
                    </a:moveTo>
                    <a:cubicBezTo>
                      <a:pt x="120" y="119"/>
                      <a:pt x="135" y="104"/>
                      <a:pt x="135" y="83"/>
                    </a:cubicBezTo>
                    <a:lnTo>
                      <a:pt x="135" y="81"/>
                    </a:lnTo>
                    <a:cubicBezTo>
                      <a:pt x="135" y="59"/>
                      <a:pt x="120" y="47"/>
                      <a:pt x="93" y="47"/>
                    </a:cubicBezTo>
                    <a:lnTo>
                      <a:pt x="53" y="47"/>
                    </a:lnTo>
                    <a:lnTo>
                      <a:pt x="53" y="119"/>
                    </a:lnTo>
                    <a:lnTo>
                      <a:pt x="95" y="119"/>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0" name="Freeform 152"/>
              <p:cNvSpPr>
                <a:spLocks noChangeArrowheads="1"/>
              </p:cNvSpPr>
              <p:nvPr/>
            </p:nvSpPr>
            <p:spPr bwMode="auto">
              <a:xfrm>
                <a:off x="4164013" y="4725988"/>
                <a:ext cx="61912" cy="85725"/>
              </a:xfrm>
              <a:custGeom>
                <a:avLst/>
                <a:gdLst>
                  <a:gd name="T0" fmla="*/ 0 w 171"/>
                  <a:gd name="T1" fmla="*/ 0 h 238"/>
                  <a:gd name="T2" fmla="*/ 52 w 171"/>
                  <a:gd name="T3" fmla="*/ 0 h 238"/>
                  <a:gd name="T4" fmla="*/ 52 w 171"/>
                  <a:gd name="T5" fmla="*/ 188 h 238"/>
                  <a:gd name="T6" fmla="*/ 170 w 171"/>
                  <a:gd name="T7" fmla="*/ 188 h 238"/>
                  <a:gd name="T8" fmla="*/ 170 w 171"/>
                  <a:gd name="T9" fmla="*/ 237 h 238"/>
                  <a:gd name="T10" fmla="*/ 0 w 171"/>
                  <a:gd name="T11" fmla="*/ 237 h 238"/>
                  <a:gd name="T12" fmla="*/ 0 w 171"/>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171" h="238">
                    <a:moveTo>
                      <a:pt x="0" y="0"/>
                    </a:moveTo>
                    <a:lnTo>
                      <a:pt x="52" y="0"/>
                    </a:lnTo>
                    <a:lnTo>
                      <a:pt x="52" y="188"/>
                    </a:lnTo>
                    <a:lnTo>
                      <a:pt x="170" y="188"/>
                    </a:lnTo>
                    <a:lnTo>
                      <a:pt x="170" y="237"/>
                    </a:lnTo>
                    <a:lnTo>
                      <a:pt x="0" y="237"/>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1" name="Freeform 153"/>
              <p:cNvSpPr>
                <a:spLocks noChangeArrowheads="1"/>
              </p:cNvSpPr>
              <p:nvPr/>
            </p:nvSpPr>
            <p:spPr bwMode="auto">
              <a:xfrm>
                <a:off x="4229100" y="4725988"/>
                <a:ext cx="74613" cy="87312"/>
              </a:xfrm>
              <a:custGeom>
                <a:avLst/>
                <a:gdLst>
                  <a:gd name="T0" fmla="*/ 0 w 208"/>
                  <a:gd name="T1" fmla="*/ 134 h 241"/>
                  <a:gd name="T2" fmla="*/ 0 w 208"/>
                  <a:gd name="T3" fmla="*/ 0 h 241"/>
                  <a:gd name="T4" fmla="*/ 53 w 208"/>
                  <a:gd name="T5" fmla="*/ 0 h 241"/>
                  <a:gd name="T6" fmla="*/ 53 w 208"/>
                  <a:gd name="T7" fmla="*/ 133 h 241"/>
                  <a:gd name="T8" fmla="*/ 104 w 208"/>
                  <a:gd name="T9" fmla="*/ 192 h 241"/>
                  <a:gd name="T10" fmla="*/ 156 w 208"/>
                  <a:gd name="T11" fmla="*/ 135 h 241"/>
                  <a:gd name="T12" fmla="*/ 156 w 208"/>
                  <a:gd name="T13" fmla="*/ 0 h 241"/>
                  <a:gd name="T14" fmla="*/ 207 w 208"/>
                  <a:gd name="T15" fmla="*/ 0 h 241"/>
                  <a:gd name="T16" fmla="*/ 207 w 208"/>
                  <a:gd name="T17" fmla="*/ 133 h 241"/>
                  <a:gd name="T18" fmla="*/ 103 w 208"/>
                  <a:gd name="T19" fmla="*/ 240 h 241"/>
                  <a:gd name="T20" fmla="*/ 0 w 208"/>
                  <a:gd name="T21" fmla="*/ 13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241">
                    <a:moveTo>
                      <a:pt x="0" y="134"/>
                    </a:moveTo>
                    <a:lnTo>
                      <a:pt x="0" y="0"/>
                    </a:lnTo>
                    <a:lnTo>
                      <a:pt x="53" y="0"/>
                    </a:lnTo>
                    <a:lnTo>
                      <a:pt x="53" y="133"/>
                    </a:lnTo>
                    <a:cubicBezTo>
                      <a:pt x="53" y="172"/>
                      <a:pt x="72" y="192"/>
                      <a:pt x="104" y="192"/>
                    </a:cubicBezTo>
                    <a:cubicBezTo>
                      <a:pt x="136" y="192"/>
                      <a:pt x="156" y="173"/>
                      <a:pt x="156" y="135"/>
                    </a:cubicBezTo>
                    <a:lnTo>
                      <a:pt x="156" y="0"/>
                    </a:lnTo>
                    <a:lnTo>
                      <a:pt x="207" y="0"/>
                    </a:lnTo>
                    <a:lnTo>
                      <a:pt x="207" y="133"/>
                    </a:lnTo>
                    <a:cubicBezTo>
                      <a:pt x="207" y="205"/>
                      <a:pt x="167" y="240"/>
                      <a:pt x="103" y="240"/>
                    </a:cubicBezTo>
                    <a:cubicBezTo>
                      <a:pt x="39" y="240"/>
                      <a:pt x="0" y="205"/>
                      <a:pt x="0" y="134"/>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2" name="Freeform 154"/>
              <p:cNvSpPr>
                <a:spLocks noChangeArrowheads="1"/>
              </p:cNvSpPr>
              <p:nvPr/>
            </p:nvSpPr>
            <p:spPr bwMode="auto">
              <a:xfrm>
                <a:off x="4310063" y="4722813"/>
                <a:ext cx="80962" cy="88900"/>
              </a:xfrm>
              <a:custGeom>
                <a:avLst/>
                <a:gdLst>
                  <a:gd name="T0" fmla="*/ 0 w 227"/>
                  <a:gd name="T1" fmla="*/ 124 h 247"/>
                  <a:gd name="T2" fmla="*/ 0 w 227"/>
                  <a:gd name="T3" fmla="*/ 122 h 247"/>
                  <a:gd name="T4" fmla="*/ 123 w 227"/>
                  <a:gd name="T5" fmla="*/ 0 h 247"/>
                  <a:gd name="T6" fmla="*/ 218 w 227"/>
                  <a:gd name="T7" fmla="*/ 32 h 247"/>
                  <a:gd name="T8" fmla="*/ 184 w 227"/>
                  <a:gd name="T9" fmla="*/ 73 h 247"/>
                  <a:gd name="T10" fmla="*/ 122 w 227"/>
                  <a:gd name="T11" fmla="*/ 48 h 247"/>
                  <a:gd name="T12" fmla="*/ 54 w 227"/>
                  <a:gd name="T13" fmla="*/ 122 h 247"/>
                  <a:gd name="T14" fmla="*/ 54 w 227"/>
                  <a:gd name="T15" fmla="*/ 122 h 247"/>
                  <a:gd name="T16" fmla="*/ 126 w 227"/>
                  <a:gd name="T17" fmla="*/ 197 h 247"/>
                  <a:gd name="T18" fmla="*/ 175 w 227"/>
                  <a:gd name="T19" fmla="*/ 183 h 247"/>
                  <a:gd name="T20" fmla="*/ 175 w 227"/>
                  <a:gd name="T21" fmla="*/ 150 h 247"/>
                  <a:gd name="T22" fmla="*/ 123 w 227"/>
                  <a:gd name="T23" fmla="*/ 150 h 247"/>
                  <a:gd name="T24" fmla="*/ 123 w 227"/>
                  <a:gd name="T25" fmla="*/ 104 h 247"/>
                  <a:gd name="T26" fmla="*/ 226 w 227"/>
                  <a:gd name="T27" fmla="*/ 104 h 247"/>
                  <a:gd name="T28" fmla="*/ 226 w 227"/>
                  <a:gd name="T29" fmla="*/ 207 h 247"/>
                  <a:gd name="T30" fmla="*/ 125 w 227"/>
                  <a:gd name="T31" fmla="*/ 246 h 247"/>
                  <a:gd name="T32" fmla="*/ 0 w 227"/>
                  <a:gd name="T33" fmla="*/ 1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247">
                    <a:moveTo>
                      <a:pt x="0" y="124"/>
                    </a:moveTo>
                    <a:lnTo>
                      <a:pt x="0" y="122"/>
                    </a:lnTo>
                    <a:cubicBezTo>
                      <a:pt x="0" y="54"/>
                      <a:pt x="53" y="0"/>
                      <a:pt x="123" y="0"/>
                    </a:cubicBezTo>
                    <a:cubicBezTo>
                      <a:pt x="166" y="0"/>
                      <a:pt x="193" y="11"/>
                      <a:pt x="218" y="32"/>
                    </a:cubicBezTo>
                    <a:lnTo>
                      <a:pt x="184" y="73"/>
                    </a:lnTo>
                    <a:cubicBezTo>
                      <a:pt x="166" y="57"/>
                      <a:pt x="150" y="48"/>
                      <a:pt x="122" y="48"/>
                    </a:cubicBezTo>
                    <a:cubicBezTo>
                      <a:pt x="84" y="48"/>
                      <a:pt x="54" y="82"/>
                      <a:pt x="54" y="122"/>
                    </a:cubicBezTo>
                    <a:lnTo>
                      <a:pt x="54" y="122"/>
                    </a:lnTo>
                    <a:cubicBezTo>
                      <a:pt x="54" y="165"/>
                      <a:pt x="84" y="197"/>
                      <a:pt x="126" y="197"/>
                    </a:cubicBezTo>
                    <a:cubicBezTo>
                      <a:pt x="146" y="197"/>
                      <a:pt x="162" y="193"/>
                      <a:pt x="175" y="183"/>
                    </a:cubicBezTo>
                    <a:lnTo>
                      <a:pt x="175" y="150"/>
                    </a:lnTo>
                    <a:lnTo>
                      <a:pt x="123" y="150"/>
                    </a:lnTo>
                    <a:lnTo>
                      <a:pt x="123" y="104"/>
                    </a:lnTo>
                    <a:lnTo>
                      <a:pt x="226" y="104"/>
                    </a:lnTo>
                    <a:lnTo>
                      <a:pt x="226" y="207"/>
                    </a:lnTo>
                    <a:cubicBezTo>
                      <a:pt x="201" y="228"/>
                      <a:pt x="168" y="246"/>
                      <a:pt x="125" y="246"/>
                    </a:cubicBezTo>
                    <a:cubicBezTo>
                      <a:pt x="50" y="246"/>
                      <a:pt x="0" y="193"/>
                      <a:pt x="0" y="124"/>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3" name="Freeform 155"/>
              <p:cNvSpPr>
                <a:spLocks noChangeArrowheads="1"/>
              </p:cNvSpPr>
              <p:nvPr/>
            </p:nvSpPr>
            <p:spPr bwMode="auto">
              <a:xfrm>
                <a:off x="4400550" y="4725988"/>
                <a:ext cx="19050" cy="85725"/>
              </a:xfrm>
              <a:custGeom>
                <a:avLst/>
                <a:gdLst>
                  <a:gd name="T0" fmla="*/ 0 w 54"/>
                  <a:gd name="T1" fmla="*/ 0 h 238"/>
                  <a:gd name="T2" fmla="*/ 53 w 54"/>
                  <a:gd name="T3" fmla="*/ 0 h 238"/>
                  <a:gd name="T4" fmla="*/ 53 w 54"/>
                  <a:gd name="T5" fmla="*/ 237 h 238"/>
                  <a:gd name="T6" fmla="*/ 0 w 54"/>
                  <a:gd name="T7" fmla="*/ 237 h 238"/>
                  <a:gd name="T8" fmla="*/ 0 w 54"/>
                  <a:gd name="T9" fmla="*/ 0 h 238"/>
                </a:gdLst>
                <a:ahLst/>
                <a:cxnLst>
                  <a:cxn ang="0">
                    <a:pos x="T0" y="T1"/>
                  </a:cxn>
                  <a:cxn ang="0">
                    <a:pos x="T2" y="T3"/>
                  </a:cxn>
                  <a:cxn ang="0">
                    <a:pos x="T4" y="T5"/>
                  </a:cxn>
                  <a:cxn ang="0">
                    <a:pos x="T6" y="T7"/>
                  </a:cxn>
                  <a:cxn ang="0">
                    <a:pos x="T8" y="T9"/>
                  </a:cxn>
                </a:cxnLst>
                <a:rect l="0" t="0" r="r" b="b"/>
                <a:pathLst>
                  <a:path w="54" h="238">
                    <a:moveTo>
                      <a:pt x="0" y="0"/>
                    </a:moveTo>
                    <a:lnTo>
                      <a:pt x="53" y="0"/>
                    </a:lnTo>
                    <a:lnTo>
                      <a:pt x="53" y="237"/>
                    </a:lnTo>
                    <a:lnTo>
                      <a:pt x="0" y="237"/>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4" name="Freeform 156"/>
              <p:cNvSpPr>
                <a:spLocks noChangeArrowheads="1"/>
              </p:cNvSpPr>
              <p:nvPr/>
            </p:nvSpPr>
            <p:spPr bwMode="auto">
              <a:xfrm>
                <a:off x="4435475" y="4725988"/>
                <a:ext cx="76200" cy="85725"/>
              </a:xfrm>
              <a:custGeom>
                <a:avLst/>
                <a:gdLst>
                  <a:gd name="T0" fmla="*/ 0 w 212"/>
                  <a:gd name="T1" fmla="*/ 0 h 238"/>
                  <a:gd name="T2" fmla="*/ 49 w 212"/>
                  <a:gd name="T3" fmla="*/ 0 h 238"/>
                  <a:gd name="T4" fmla="*/ 160 w 212"/>
                  <a:gd name="T5" fmla="*/ 145 h 238"/>
                  <a:gd name="T6" fmla="*/ 160 w 212"/>
                  <a:gd name="T7" fmla="*/ 0 h 238"/>
                  <a:gd name="T8" fmla="*/ 211 w 212"/>
                  <a:gd name="T9" fmla="*/ 0 h 238"/>
                  <a:gd name="T10" fmla="*/ 211 w 212"/>
                  <a:gd name="T11" fmla="*/ 237 h 238"/>
                  <a:gd name="T12" fmla="*/ 167 w 212"/>
                  <a:gd name="T13" fmla="*/ 237 h 238"/>
                  <a:gd name="T14" fmla="*/ 51 w 212"/>
                  <a:gd name="T15" fmla="*/ 86 h 238"/>
                  <a:gd name="T16" fmla="*/ 51 w 212"/>
                  <a:gd name="T17" fmla="*/ 237 h 238"/>
                  <a:gd name="T18" fmla="*/ 0 w 212"/>
                  <a:gd name="T19" fmla="*/ 237 h 238"/>
                  <a:gd name="T20" fmla="*/ 0 w 212"/>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38">
                    <a:moveTo>
                      <a:pt x="0" y="0"/>
                    </a:moveTo>
                    <a:lnTo>
                      <a:pt x="49" y="0"/>
                    </a:lnTo>
                    <a:lnTo>
                      <a:pt x="160" y="145"/>
                    </a:lnTo>
                    <a:lnTo>
                      <a:pt x="160" y="0"/>
                    </a:lnTo>
                    <a:lnTo>
                      <a:pt x="211" y="0"/>
                    </a:lnTo>
                    <a:lnTo>
                      <a:pt x="211" y="237"/>
                    </a:lnTo>
                    <a:lnTo>
                      <a:pt x="167" y="237"/>
                    </a:lnTo>
                    <a:lnTo>
                      <a:pt x="51" y="86"/>
                    </a:lnTo>
                    <a:lnTo>
                      <a:pt x="51" y="237"/>
                    </a:lnTo>
                    <a:lnTo>
                      <a:pt x="0" y="237"/>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3" name="Freeform 157"/>
              <p:cNvSpPr>
                <a:spLocks noChangeArrowheads="1"/>
              </p:cNvSpPr>
              <p:nvPr/>
            </p:nvSpPr>
            <p:spPr bwMode="auto">
              <a:xfrm>
                <a:off x="4516438" y="4722813"/>
                <a:ext cx="68262" cy="88900"/>
              </a:xfrm>
              <a:custGeom>
                <a:avLst/>
                <a:gdLst>
                  <a:gd name="T0" fmla="*/ 0 w 190"/>
                  <a:gd name="T1" fmla="*/ 207 h 246"/>
                  <a:gd name="T2" fmla="*/ 31 w 190"/>
                  <a:gd name="T3" fmla="*/ 170 h 246"/>
                  <a:gd name="T4" fmla="*/ 101 w 190"/>
                  <a:gd name="T5" fmla="*/ 199 h 246"/>
                  <a:gd name="T6" fmla="*/ 136 w 190"/>
                  <a:gd name="T7" fmla="*/ 177 h 246"/>
                  <a:gd name="T8" fmla="*/ 136 w 190"/>
                  <a:gd name="T9" fmla="*/ 175 h 246"/>
                  <a:gd name="T10" fmla="*/ 89 w 190"/>
                  <a:gd name="T11" fmla="*/ 145 h 246"/>
                  <a:gd name="T12" fmla="*/ 10 w 190"/>
                  <a:gd name="T13" fmla="*/ 73 h 246"/>
                  <a:gd name="T14" fmla="*/ 10 w 190"/>
                  <a:gd name="T15" fmla="*/ 73 h 246"/>
                  <a:gd name="T16" fmla="*/ 93 w 190"/>
                  <a:gd name="T17" fmla="*/ 0 h 246"/>
                  <a:gd name="T18" fmla="*/ 181 w 190"/>
                  <a:gd name="T19" fmla="*/ 31 h 246"/>
                  <a:gd name="T20" fmla="*/ 154 w 190"/>
                  <a:gd name="T21" fmla="*/ 70 h 246"/>
                  <a:gd name="T22" fmla="*/ 92 w 190"/>
                  <a:gd name="T23" fmla="*/ 46 h 246"/>
                  <a:gd name="T24" fmla="*/ 61 w 190"/>
                  <a:gd name="T25" fmla="*/ 67 h 246"/>
                  <a:gd name="T26" fmla="*/ 61 w 190"/>
                  <a:gd name="T27" fmla="*/ 68 h 246"/>
                  <a:gd name="T28" fmla="*/ 113 w 190"/>
                  <a:gd name="T29" fmla="*/ 99 h 246"/>
                  <a:gd name="T30" fmla="*/ 189 w 190"/>
                  <a:gd name="T31" fmla="*/ 171 h 246"/>
                  <a:gd name="T32" fmla="*/ 189 w 190"/>
                  <a:gd name="T33" fmla="*/ 171 h 246"/>
                  <a:gd name="T34" fmla="*/ 101 w 190"/>
                  <a:gd name="T35" fmla="*/ 245 h 246"/>
                  <a:gd name="T36" fmla="*/ 0 w 190"/>
                  <a:gd name="T37" fmla="*/ 20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246">
                    <a:moveTo>
                      <a:pt x="0" y="207"/>
                    </a:moveTo>
                    <a:lnTo>
                      <a:pt x="31" y="170"/>
                    </a:lnTo>
                    <a:cubicBezTo>
                      <a:pt x="53" y="188"/>
                      <a:pt x="75" y="199"/>
                      <a:pt x="101" y="199"/>
                    </a:cubicBezTo>
                    <a:cubicBezTo>
                      <a:pt x="124" y="199"/>
                      <a:pt x="136" y="190"/>
                      <a:pt x="136" y="177"/>
                    </a:cubicBezTo>
                    <a:lnTo>
                      <a:pt x="136" y="175"/>
                    </a:lnTo>
                    <a:cubicBezTo>
                      <a:pt x="136" y="163"/>
                      <a:pt x="128" y="156"/>
                      <a:pt x="89" y="145"/>
                    </a:cubicBezTo>
                    <a:cubicBezTo>
                      <a:pt x="40" y="134"/>
                      <a:pt x="10" y="120"/>
                      <a:pt x="10" y="73"/>
                    </a:cubicBezTo>
                    <a:lnTo>
                      <a:pt x="10" y="73"/>
                    </a:lnTo>
                    <a:cubicBezTo>
                      <a:pt x="10" y="29"/>
                      <a:pt x="45" y="0"/>
                      <a:pt x="93" y="0"/>
                    </a:cubicBezTo>
                    <a:cubicBezTo>
                      <a:pt x="128" y="0"/>
                      <a:pt x="157" y="11"/>
                      <a:pt x="181" y="31"/>
                    </a:cubicBezTo>
                    <a:lnTo>
                      <a:pt x="154" y="70"/>
                    </a:lnTo>
                    <a:cubicBezTo>
                      <a:pt x="133" y="56"/>
                      <a:pt x="112" y="46"/>
                      <a:pt x="92" y="46"/>
                    </a:cubicBezTo>
                    <a:cubicBezTo>
                      <a:pt x="72" y="46"/>
                      <a:pt x="61" y="56"/>
                      <a:pt x="61" y="67"/>
                    </a:cubicBezTo>
                    <a:lnTo>
                      <a:pt x="61" y="68"/>
                    </a:lnTo>
                    <a:cubicBezTo>
                      <a:pt x="61" y="84"/>
                      <a:pt x="72" y="89"/>
                      <a:pt x="113" y="99"/>
                    </a:cubicBezTo>
                    <a:cubicBezTo>
                      <a:pt x="161" y="111"/>
                      <a:pt x="189" y="129"/>
                      <a:pt x="189" y="171"/>
                    </a:cubicBezTo>
                    <a:lnTo>
                      <a:pt x="189" y="171"/>
                    </a:lnTo>
                    <a:cubicBezTo>
                      <a:pt x="189" y="218"/>
                      <a:pt x="153" y="245"/>
                      <a:pt x="101" y="245"/>
                    </a:cubicBezTo>
                    <a:cubicBezTo>
                      <a:pt x="65" y="245"/>
                      <a:pt x="29" y="232"/>
                      <a:pt x="0" y="207"/>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4" name="Freeform 158"/>
              <p:cNvSpPr>
                <a:spLocks noChangeArrowheads="1"/>
              </p:cNvSpPr>
              <p:nvPr/>
            </p:nvSpPr>
            <p:spPr bwMode="auto">
              <a:xfrm>
                <a:off x="4089400" y="4675188"/>
                <a:ext cx="28575" cy="41275"/>
              </a:xfrm>
              <a:custGeom>
                <a:avLst/>
                <a:gdLst>
                  <a:gd name="T0" fmla="*/ 57 w 78"/>
                  <a:gd name="T1" fmla="*/ 113 h 114"/>
                  <a:gd name="T2" fmla="*/ 32 w 78"/>
                  <a:gd name="T3" fmla="*/ 60 h 114"/>
                  <a:gd name="T4" fmla="*/ 17 w 78"/>
                  <a:gd name="T5" fmla="*/ 27 h 114"/>
                  <a:gd name="T6" fmla="*/ 17 w 78"/>
                  <a:gd name="T7" fmla="*/ 28 h 114"/>
                  <a:gd name="T8" fmla="*/ 19 w 78"/>
                  <a:gd name="T9" fmla="*/ 59 h 114"/>
                  <a:gd name="T10" fmla="*/ 19 w 78"/>
                  <a:gd name="T11" fmla="*/ 113 h 114"/>
                  <a:gd name="T12" fmla="*/ 0 w 78"/>
                  <a:gd name="T13" fmla="*/ 113 h 114"/>
                  <a:gd name="T14" fmla="*/ 0 w 78"/>
                  <a:gd name="T15" fmla="*/ 0 h 114"/>
                  <a:gd name="T16" fmla="*/ 21 w 78"/>
                  <a:gd name="T17" fmla="*/ 0 h 114"/>
                  <a:gd name="T18" fmla="*/ 49 w 78"/>
                  <a:gd name="T19" fmla="*/ 56 h 114"/>
                  <a:gd name="T20" fmla="*/ 60 w 78"/>
                  <a:gd name="T21" fmla="*/ 85 h 114"/>
                  <a:gd name="T22" fmla="*/ 60 w 78"/>
                  <a:gd name="T23" fmla="*/ 84 h 114"/>
                  <a:gd name="T24" fmla="*/ 59 w 78"/>
                  <a:gd name="T25" fmla="*/ 52 h 114"/>
                  <a:gd name="T26" fmla="*/ 59 w 78"/>
                  <a:gd name="T27" fmla="*/ 0 h 114"/>
                  <a:gd name="T28" fmla="*/ 77 w 78"/>
                  <a:gd name="T29" fmla="*/ 0 h 114"/>
                  <a:gd name="T30" fmla="*/ 77 w 78"/>
                  <a:gd name="T31" fmla="*/ 113 h 114"/>
                  <a:gd name="T32" fmla="*/ 57 w 78"/>
                  <a:gd name="T33"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114">
                    <a:moveTo>
                      <a:pt x="57" y="113"/>
                    </a:moveTo>
                    <a:lnTo>
                      <a:pt x="32" y="60"/>
                    </a:lnTo>
                    <a:cubicBezTo>
                      <a:pt x="25" y="48"/>
                      <a:pt x="20" y="34"/>
                      <a:pt x="17" y="27"/>
                    </a:cubicBezTo>
                    <a:lnTo>
                      <a:pt x="17" y="28"/>
                    </a:lnTo>
                    <a:cubicBezTo>
                      <a:pt x="19" y="36"/>
                      <a:pt x="19" y="49"/>
                      <a:pt x="19" y="59"/>
                    </a:cubicBezTo>
                    <a:lnTo>
                      <a:pt x="19" y="113"/>
                    </a:lnTo>
                    <a:lnTo>
                      <a:pt x="0" y="113"/>
                    </a:lnTo>
                    <a:lnTo>
                      <a:pt x="0" y="0"/>
                    </a:lnTo>
                    <a:lnTo>
                      <a:pt x="21" y="0"/>
                    </a:lnTo>
                    <a:lnTo>
                      <a:pt x="49" y="56"/>
                    </a:lnTo>
                    <a:cubicBezTo>
                      <a:pt x="53" y="66"/>
                      <a:pt x="59" y="79"/>
                      <a:pt x="60" y="85"/>
                    </a:cubicBezTo>
                    <a:lnTo>
                      <a:pt x="60" y="84"/>
                    </a:lnTo>
                    <a:cubicBezTo>
                      <a:pt x="60" y="78"/>
                      <a:pt x="59" y="63"/>
                      <a:pt x="59" y="52"/>
                    </a:cubicBezTo>
                    <a:lnTo>
                      <a:pt x="59" y="0"/>
                    </a:lnTo>
                    <a:lnTo>
                      <a:pt x="77" y="0"/>
                    </a:lnTo>
                    <a:lnTo>
                      <a:pt x="77" y="113"/>
                    </a:lnTo>
                    <a:lnTo>
                      <a:pt x="57" y="113"/>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5" name="Freeform 159"/>
              <p:cNvSpPr>
                <a:spLocks noChangeArrowheads="1"/>
              </p:cNvSpPr>
              <p:nvPr/>
            </p:nvSpPr>
            <p:spPr bwMode="auto">
              <a:xfrm>
                <a:off x="4122738" y="4684713"/>
                <a:ext cx="25400" cy="31750"/>
              </a:xfrm>
              <a:custGeom>
                <a:avLst/>
                <a:gdLst>
                  <a:gd name="T0" fmla="*/ 19 w 69"/>
                  <a:gd name="T1" fmla="*/ 48 h 87"/>
                  <a:gd name="T2" fmla="*/ 38 w 69"/>
                  <a:gd name="T3" fmla="*/ 72 h 87"/>
                  <a:gd name="T4" fmla="*/ 59 w 69"/>
                  <a:gd name="T5" fmla="*/ 63 h 87"/>
                  <a:gd name="T6" fmla="*/ 66 w 69"/>
                  <a:gd name="T7" fmla="*/ 74 h 87"/>
                  <a:gd name="T8" fmla="*/ 37 w 69"/>
                  <a:gd name="T9" fmla="*/ 86 h 87"/>
                  <a:gd name="T10" fmla="*/ 0 w 69"/>
                  <a:gd name="T11" fmla="*/ 43 h 87"/>
                  <a:gd name="T12" fmla="*/ 9 w 69"/>
                  <a:gd name="T13" fmla="*/ 11 h 87"/>
                  <a:gd name="T14" fmla="*/ 34 w 69"/>
                  <a:gd name="T15" fmla="*/ 0 h 87"/>
                  <a:gd name="T16" fmla="*/ 57 w 69"/>
                  <a:gd name="T17" fmla="*/ 8 h 87"/>
                  <a:gd name="T18" fmla="*/ 68 w 69"/>
                  <a:gd name="T19" fmla="*/ 43 h 87"/>
                  <a:gd name="T20" fmla="*/ 68 w 69"/>
                  <a:gd name="T21" fmla="*/ 47 h 87"/>
                  <a:gd name="T22" fmla="*/ 19 w 69"/>
                  <a:gd name="T23" fmla="*/ 47 h 87"/>
                  <a:gd name="T24" fmla="*/ 19 w 69"/>
                  <a:gd name="T25" fmla="*/ 48 h 87"/>
                  <a:gd name="T26" fmla="*/ 34 w 69"/>
                  <a:gd name="T27" fmla="*/ 12 h 87"/>
                  <a:gd name="T28" fmla="*/ 19 w 69"/>
                  <a:gd name="T29" fmla="*/ 34 h 87"/>
                  <a:gd name="T30" fmla="*/ 50 w 69"/>
                  <a:gd name="T31" fmla="*/ 34 h 87"/>
                  <a:gd name="T32" fmla="*/ 34 w 69"/>
                  <a:gd name="T33" fmla="*/ 1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87">
                    <a:moveTo>
                      <a:pt x="19" y="48"/>
                    </a:moveTo>
                    <a:cubicBezTo>
                      <a:pt x="19" y="59"/>
                      <a:pt x="23" y="72"/>
                      <a:pt x="38" y="72"/>
                    </a:cubicBezTo>
                    <a:cubicBezTo>
                      <a:pt x="47" y="72"/>
                      <a:pt x="52" y="69"/>
                      <a:pt x="59" y="63"/>
                    </a:cubicBezTo>
                    <a:lnTo>
                      <a:pt x="66" y="74"/>
                    </a:lnTo>
                    <a:cubicBezTo>
                      <a:pt x="58" y="81"/>
                      <a:pt x="48" y="86"/>
                      <a:pt x="37" y="86"/>
                    </a:cubicBezTo>
                    <a:cubicBezTo>
                      <a:pt x="14" y="86"/>
                      <a:pt x="0" y="69"/>
                      <a:pt x="0" y="43"/>
                    </a:cubicBezTo>
                    <a:cubicBezTo>
                      <a:pt x="0" y="27"/>
                      <a:pt x="2" y="18"/>
                      <a:pt x="9" y="11"/>
                    </a:cubicBezTo>
                    <a:cubicBezTo>
                      <a:pt x="16" y="2"/>
                      <a:pt x="25" y="0"/>
                      <a:pt x="34" y="0"/>
                    </a:cubicBezTo>
                    <a:cubicBezTo>
                      <a:pt x="43" y="0"/>
                      <a:pt x="50" y="1"/>
                      <a:pt x="57" y="8"/>
                    </a:cubicBezTo>
                    <a:cubicBezTo>
                      <a:pt x="63" y="13"/>
                      <a:pt x="68" y="25"/>
                      <a:pt x="68" y="43"/>
                    </a:cubicBezTo>
                    <a:lnTo>
                      <a:pt x="68" y="47"/>
                    </a:lnTo>
                    <a:lnTo>
                      <a:pt x="19" y="47"/>
                    </a:lnTo>
                    <a:lnTo>
                      <a:pt x="19" y="48"/>
                    </a:lnTo>
                    <a:close/>
                    <a:moveTo>
                      <a:pt x="34" y="12"/>
                    </a:moveTo>
                    <a:cubicBezTo>
                      <a:pt x="25" y="12"/>
                      <a:pt x="19" y="20"/>
                      <a:pt x="19" y="34"/>
                    </a:cubicBezTo>
                    <a:lnTo>
                      <a:pt x="50" y="34"/>
                    </a:lnTo>
                    <a:cubicBezTo>
                      <a:pt x="50" y="20"/>
                      <a:pt x="43" y="12"/>
                      <a:pt x="34" y="12"/>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6" name="Freeform 160"/>
              <p:cNvSpPr>
                <a:spLocks noChangeArrowheads="1"/>
              </p:cNvSpPr>
              <p:nvPr/>
            </p:nvSpPr>
            <p:spPr bwMode="auto">
              <a:xfrm>
                <a:off x="4149725" y="4684713"/>
                <a:ext cx="39688" cy="30162"/>
              </a:xfrm>
              <a:custGeom>
                <a:avLst/>
                <a:gdLst>
                  <a:gd name="T0" fmla="*/ 86 w 111"/>
                  <a:gd name="T1" fmla="*/ 83 h 84"/>
                  <a:gd name="T2" fmla="*/ 69 w 111"/>
                  <a:gd name="T3" fmla="*/ 83 h 84"/>
                  <a:gd name="T4" fmla="*/ 60 w 111"/>
                  <a:gd name="T5" fmla="*/ 45 h 84"/>
                  <a:gd name="T6" fmla="*/ 54 w 111"/>
                  <a:gd name="T7" fmla="*/ 23 h 84"/>
                  <a:gd name="T8" fmla="*/ 54 w 111"/>
                  <a:gd name="T9" fmla="*/ 23 h 84"/>
                  <a:gd name="T10" fmla="*/ 48 w 111"/>
                  <a:gd name="T11" fmla="*/ 47 h 84"/>
                  <a:gd name="T12" fmla="*/ 39 w 111"/>
                  <a:gd name="T13" fmla="*/ 83 h 84"/>
                  <a:gd name="T14" fmla="*/ 22 w 111"/>
                  <a:gd name="T15" fmla="*/ 83 h 84"/>
                  <a:gd name="T16" fmla="*/ 0 w 111"/>
                  <a:gd name="T17" fmla="*/ 2 h 84"/>
                  <a:gd name="T18" fmla="*/ 17 w 111"/>
                  <a:gd name="T19" fmla="*/ 0 h 84"/>
                  <a:gd name="T20" fmla="*/ 26 w 111"/>
                  <a:gd name="T21" fmla="*/ 40 h 84"/>
                  <a:gd name="T22" fmla="*/ 30 w 111"/>
                  <a:gd name="T23" fmla="*/ 61 h 84"/>
                  <a:gd name="T24" fmla="*/ 30 w 111"/>
                  <a:gd name="T25" fmla="*/ 61 h 84"/>
                  <a:gd name="T26" fmla="*/ 36 w 111"/>
                  <a:gd name="T27" fmla="*/ 38 h 84"/>
                  <a:gd name="T28" fmla="*/ 46 w 111"/>
                  <a:gd name="T29" fmla="*/ 1 h 84"/>
                  <a:gd name="T30" fmla="*/ 64 w 111"/>
                  <a:gd name="T31" fmla="*/ 1 h 84"/>
                  <a:gd name="T32" fmla="*/ 72 w 111"/>
                  <a:gd name="T33" fmla="*/ 38 h 84"/>
                  <a:gd name="T34" fmla="*/ 78 w 111"/>
                  <a:gd name="T35" fmla="*/ 61 h 84"/>
                  <a:gd name="T36" fmla="*/ 78 w 111"/>
                  <a:gd name="T37" fmla="*/ 61 h 84"/>
                  <a:gd name="T38" fmla="*/ 82 w 111"/>
                  <a:gd name="T39" fmla="*/ 40 h 84"/>
                  <a:gd name="T40" fmla="*/ 90 w 111"/>
                  <a:gd name="T41" fmla="*/ 1 h 84"/>
                  <a:gd name="T42" fmla="*/ 110 w 111"/>
                  <a:gd name="T43" fmla="*/ 1 h 84"/>
                  <a:gd name="T44" fmla="*/ 86 w 111"/>
                  <a:gd name="T4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84">
                    <a:moveTo>
                      <a:pt x="86" y="83"/>
                    </a:moveTo>
                    <a:lnTo>
                      <a:pt x="69" y="83"/>
                    </a:lnTo>
                    <a:lnTo>
                      <a:pt x="60" y="45"/>
                    </a:lnTo>
                    <a:cubicBezTo>
                      <a:pt x="57" y="36"/>
                      <a:pt x="54" y="23"/>
                      <a:pt x="54" y="23"/>
                    </a:cubicBezTo>
                    <a:lnTo>
                      <a:pt x="54" y="23"/>
                    </a:lnTo>
                    <a:cubicBezTo>
                      <a:pt x="54" y="23"/>
                      <a:pt x="53" y="31"/>
                      <a:pt x="48" y="47"/>
                    </a:cubicBezTo>
                    <a:lnTo>
                      <a:pt x="39" y="83"/>
                    </a:lnTo>
                    <a:lnTo>
                      <a:pt x="22" y="83"/>
                    </a:lnTo>
                    <a:lnTo>
                      <a:pt x="0" y="2"/>
                    </a:lnTo>
                    <a:lnTo>
                      <a:pt x="17" y="0"/>
                    </a:lnTo>
                    <a:lnTo>
                      <a:pt x="26" y="40"/>
                    </a:lnTo>
                    <a:cubicBezTo>
                      <a:pt x="28" y="49"/>
                      <a:pt x="30" y="61"/>
                      <a:pt x="30" y="61"/>
                    </a:cubicBezTo>
                    <a:lnTo>
                      <a:pt x="30" y="61"/>
                    </a:lnTo>
                    <a:cubicBezTo>
                      <a:pt x="30" y="61"/>
                      <a:pt x="32" y="51"/>
                      <a:pt x="36" y="38"/>
                    </a:cubicBezTo>
                    <a:lnTo>
                      <a:pt x="46" y="1"/>
                    </a:lnTo>
                    <a:lnTo>
                      <a:pt x="64" y="1"/>
                    </a:lnTo>
                    <a:lnTo>
                      <a:pt x="72" y="38"/>
                    </a:lnTo>
                    <a:cubicBezTo>
                      <a:pt x="76" y="51"/>
                      <a:pt x="78" y="61"/>
                      <a:pt x="78" y="61"/>
                    </a:cubicBezTo>
                    <a:lnTo>
                      <a:pt x="78" y="61"/>
                    </a:lnTo>
                    <a:cubicBezTo>
                      <a:pt x="78" y="61"/>
                      <a:pt x="80" y="48"/>
                      <a:pt x="82" y="40"/>
                    </a:cubicBezTo>
                    <a:lnTo>
                      <a:pt x="90" y="1"/>
                    </a:lnTo>
                    <a:lnTo>
                      <a:pt x="110" y="1"/>
                    </a:lnTo>
                    <a:lnTo>
                      <a:pt x="86" y="83"/>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7" name="Freeform 161"/>
              <p:cNvSpPr>
                <a:spLocks noChangeArrowheads="1"/>
              </p:cNvSpPr>
              <p:nvPr/>
            </p:nvSpPr>
            <p:spPr bwMode="auto">
              <a:xfrm>
                <a:off x="4206875" y="4675188"/>
                <a:ext cx="26988" cy="41275"/>
              </a:xfrm>
              <a:custGeom>
                <a:avLst/>
                <a:gdLst>
                  <a:gd name="T0" fmla="*/ 54 w 77"/>
                  <a:gd name="T1" fmla="*/ 113 h 114"/>
                  <a:gd name="T2" fmla="*/ 44 w 77"/>
                  <a:gd name="T3" fmla="*/ 96 h 114"/>
                  <a:gd name="T4" fmla="*/ 26 w 77"/>
                  <a:gd name="T5" fmla="*/ 68 h 114"/>
                  <a:gd name="T6" fmla="*/ 18 w 77"/>
                  <a:gd name="T7" fmla="*/ 64 h 114"/>
                  <a:gd name="T8" fmla="*/ 18 w 77"/>
                  <a:gd name="T9" fmla="*/ 113 h 114"/>
                  <a:gd name="T10" fmla="*/ 0 w 77"/>
                  <a:gd name="T11" fmla="*/ 113 h 114"/>
                  <a:gd name="T12" fmla="*/ 0 w 77"/>
                  <a:gd name="T13" fmla="*/ 0 h 114"/>
                  <a:gd name="T14" fmla="*/ 35 w 77"/>
                  <a:gd name="T15" fmla="*/ 0 h 114"/>
                  <a:gd name="T16" fmla="*/ 71 w 77"/>
                  <a:gd name="T17" fmla="*/ 34 h 114"/>
                  <a:gd name="T18" fmla="*/ 43 w 77"/>
                  <a:gd name="T19" fmla="*/ 64 h 114"/>
                  <a:gd name="T20" fmla="*/ 60 w 77"/>
                  <a:gd name="T21" fmla="*/ 86 h 114"/>
                  <a:gd name="T22" fmla="*/ 76 w 77"/>
                  <a:gd name="T23" fmla="*/ 113 h 114"/>
                  <a:gd name="T24" fmla="*/ 54 w 77"/>
                  <a:gd name="T25" fmla="*/ 113 h 114"/>
                  <a:gd name="T26" fmla="*/ 29 w 77"/>
                  <a:gd name="T27" fmla="*/ 16 h 114"/>
                  <a:gd name="T28" fmla="*/ 18 w 77"/>
                  <a:gd name="T29" fmla="*/ 16 h 114"/>
                  <a:gd name="T30" fmla="*/ 18 w 77"/>
                  <a:gd name="T31" fmla="*/ 52 h 114"/>
                  <a:gd name="T32" fmla="*/ 28 w 77"/>
                  <a:gd name="T33" fmla="*/ 52 h 114"/>
                  <a:gd name="T34" fmla="*/ 46 w 77"/>
                  <a:gd name="T35" fmla="*/ 46 h 114"/>
                  <a:gd name="T36" fmla="*/ 51 w 77"/>
                  <a:gd name="T37" fmla="*/ 34 h 114"/>
                  <a:gd name="T38" fmla="*/ 29 w 77"/>
                  <a:gd name="T39" fmla="*/ 1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114">
                    <a:moveTo>
                      <a:pt x="54" y="113"/>
                    </a:moveTo>
                    <a:lnTo>
                      <a:pt x="44" y="96"/>
                    </a:lnTo>
                    <a:cubicBezTo>
                      <a:pt x="38" y="82"/>
                      <a:pt x="32" y="74"/>
                      <a:pt x="26" y="68"/>
                    </a:cubicBezTo>
                    <a:cubicBezTo>
                      <a:pt x="24" y="66"/>
                      <a:pt x="22" y="64"/>
                      <a:pt x="18" y="64"/>
                    </a:cubicBezTo>
                    <a:lnTo>
                      <a:pt x="18" y="113"/>
                    </a:lnTo>
                    <a:lnTo>
                      <a:pt x="0" y="113"/>
                    </a:lnTo>
                    <a:lnTo>
                      <a:pt x="0" y="0"/>
                    </a:lnTo>
                    <a:lnTo>
                      <a:pt x="35" y="0"/>
                    </a:lnTo>
                    <a:cubicBezTo>
                      <a:pt x="60" y="0"/>
                      <a:pt x="71" y="16"/>
                      <a:pt x="71" y="34"/>
                    </a:cubicBezTo>
                    <a:cubicBezTo>
                      <a:pt x="71" y="49"/>
                      <a:pt x="61" y="64"/>
                      <a:pt x="43" y="64"/>
                    </a:cubicBezTo>
                    <a:cubicBezTo>
                      <a:pt x="47" y="66"/>
                      <a:pt x="54" y="77"/>
                      <a:pt x="60" y="86"/>
                    </a:cubicBezTo>
                    <a:lnTo>
                      <a:pt x="76" y="113"/>
                    </a:lnTo>
                    <a:lnTo>
                      <a:pt x="54" y="113"/>
                    </a:lnTo>
                    <a:close/>
                    <a:moveTo>
                      <a:pt x="29" y="16"/>
                    </a:moveTo>
                    <a:lnTo>
                      <a:pt x="18" y="16"/>
                    </a:lnTo>
                    <a:lnTo>
                      <a:pt x="18" y="52"/>
                    </a:lnTo>
                    <a:lnTo>
                      <a:pt x="28" y="52"/>
                    </a:lnTo>
                    <a:cubicBezTo>
                      <a:pt x="38" y="52"/>
                      <a:pt x="42" y="50"/>
                      <a:pt x="46" y="46"/>
                    </a:cubicBezTo>
                    <a:cubicBezTo>
                      <a:pt x="49" y="43"/>
                      <a:pt x="51" y="39"/>
                      <a:pt x="51" y="34"/>
                    </a:cubicBezTo>
                    <a:cubicBezTo>
                      <a:pt x="51" y="21"/>
                      <a:pt x="46" y="16"/>
                      <a:pt x="29" y="16"/>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8" name="Freeform 162"/>
              <p:cNvSpPr>
                <a:spLocks noChangeArrowheads="1"/>
              </p:cNvSpPr>
              <p:nvPr/>
            </p:nvSpPr>
            <p:spPr bwMode="auto">
              <a:xfrm>
                <a:off x="4237038" y="4684713"/>
                <a:ext cx="25400" cy="31750"/>
              </a:xfrm>
              <a:custGeom>
                <a:avLst/>
                <a:gdLst>
                  <a:gd name="T0" fmla="*/ 19 w 69"/>
                  <a:gd name="T1" fmla="*/ 48 h 87"/>
                  <a:gd name="T2" fmla="*/ 39 w 69"/>
                  <a:gd name="T3" fmla="*/ 72 h 87"/>
                  <a:gd name="T4" fmla="*/ 60 w 69"/>
                  <a:gd name="T5" fmla="*/ 63 h 87"/>
                  <a:gd name="T6" fmla="*/ 67 w 69"/>
                  <a:gd name="T7" fmla="*/ 74 h 87"/>
                  <a:gd name="T8" fmla="*/ 37 w 69"/>
                  <a:gd name="T9" fmla="*/ 86 h 87"/>
                  <a:gd name="T10" fmla="*/ 0 w 69"/>
                  <a:gd name="T11" fmla="*/ 43 h 87"/>
                  <a:gd name="T12" fmla="*/ 10 w 69"/>
                  <a:gd name="T13" fmla="*/ 11 h 87"/>
                  <a:gd name="T14" fmla="*/ 35 w 69"/>
                  <a:gd name="T15" fmla="*/ 0 h 87"/>
                  <a:gd name="T16" fmla="*/ 57 w 69"/>
                  <a:gd name="T17" fmla="*/ 8 h 87"/>
                  <a:gd name="T18" fmla="*/ 68 w 69"/>
                  <a:gd name="T19" fmla="*/ 43 h 87"/>
                  <a:gd name="T20" fmla="*/ 68 w 69"/>
                  <a:gd name="T21" fmla="*/ 47 h 87"/>
                  <a:gd name="T22" fmla="*/ 19 w 69"/>
                  <a:gd name="T23" fmla="*/ 47 h 87"/>
                  <a:gd name="T24" fmla="*/ 19 w 69"/>
                  <a:gd name="T25" fmla="*/ 48 h 87"/>
                  <a:gd name="T26" fmla="*/ 35 w 69"/>
                  <a:gd name="T27" fmla="*/ 12 h 87"/>
                  <a:gd name="T28" fmla="*/ 19 w 69"/>
                  <a:gd name="T29" fmla="*/ 34 h 87"/>
                  <a:gd name="T30" fmla="*/ 50 w 69"/>
                  <a:gd name="T31" fmla="*/ 34 h 87"/>
                  <a:gd name="T32" fmla="*/ 35 w 69"/>
                  <a:gd name="T33" fmla="*/ 1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87">
                    <a:moveTo>
                      <a:pt x="19" y="48"/>
                    </a:moveTo>
                    <a:cubicBezTo>
                      <a:pt x="19" y="59"/>
                      <a:pt x="24" y="72"/>
                      <a:pt x="39" y="72"/>
                    </a:cubicBezTo>
                    <a:cubicBezTo>
                      <a:pt x="47" y="72"/>
                      <a:pt x="54" y="69"/>
                      <a:pt x="60" y="63"/>
                    </a:cubicBezTo>
                    <a:lnTo>
                      <a:pt x="67" y="74"/>
                    </a:lnTo>
                    <a:cubicBezTo>
                      <a:pt x="58" y="81"/>
                      <a:pt x="48" y="86"/>
                      <a:pt x="37" y="86"/>
                    </a:cubicBezTo>
                    <a:cubicBezTo>
                      <a:pt x="14" y="86"/>
                      <a:pt x="0" y="69"/>
                      <a:pt x="0" y="43"/>
                    </a:cubicBezTo>
                    <a:cubicBezTo>
                      <a:pt x="0" y="27"/>
                      <a:pt x="3" y="18"/>
                      <a:pt x="10" y="11"/>
                    </a:cubicBezTo>
                    <a:cubicBezTo>
                      <a:pt x="17" y="2"/>
                      <a:pt x="25" y="0"/>
                      <a:pt x="35" y="0"/>
                    </a:cubicBezTo>
                    <a:cubicBezTo>
                      <a:pt x="43" y="0"/>
                      <a:pt x="50" y="1"/>
                      <a:pt x="57" y="8"/>
                    </a:cubicBezTo>
                    <a:cubicBezTo>
                      <a:pt x="65" y="13"/>
                      <a:pt x="68" y="25"/>
                      <a:pt x="68" y="43"/>
                    </a:cubicBezTo>
                    <a:lnTo>
                      <a:pt x="68" y="47"/>
                    </a:lnTo>
                    <a:lnTo>
                      <a:pt x="19" y="47"/>
                    </a:lnTo>
                    <a:lnTo>
                      <a:pt x="19" y="48"/>
                    </a:lnTo>
                    <a:close/>
                    <a:moveTo>
                      <a:pt x="35" y="12"/>
                    </a:moveTo>
                    <a:cubicBezTo>
                      <a:pt x="25" y="12"/>
                      <a:pt x="19" y="20"/>
                      <a:pt x="19" y="34"/>
                    </a:cubicBezTo>
                    <a:lnTo>
                      <a:pt x="50" y="34"/>
                    </a:lnTo>
                    <a:cubicBezTo>
                      <a:pt x="50" y="20"/>
                      <a:pt x="44" y="12"/>
                      <a:pt x="35" y="12"/>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9" name="Freeform 163"/>
              <p:cNvSpPr>
                <a:spLocks noChangeArrowheads="1"/>
              </p:cNvSpPr>
              <p:nvPr/>
            </p:nvSpPr>
            <p:spPr bwMode="auto">
              <a:xfrm>
                <a:off x="4265613" y="4672013"/>
                <a:ext cx="11112" cy="44450"/>
              </a:xfrm>
              <a:custGeom>
                <a:avLst/>
                <a:gdLst>
                  <a:gd name="T0" fmla="*/ 19 w 31"/>
                  <a:gd name="T1" fmla="*/ 121 h 122"/>
                  <a:gd name="T2" fmla="*/ 1 w 31"/>
                  <a:gd name="T3" fmla="*/ 99 h 122"/>
                  <a:gd name="T4" fmla="*/ 1 w 31"/>
                  <a:gd name="T5" fmla="*/ 28 h 122"/>
                  <a:gd name="T6" fmla="*/ 0 w 31"/>
                  <a:gd name="T7" fmla="*/ 5 h 122"/>
                  <a:gd name="T8" fmla="*/ 18 w 31"/>
                  <a:gd name="T9" fmla="*/ 0 h 122"/>
                  <a:gd name="T10" fmla="*/ 19 w 31"/>
                  <a:gd name="T11" fmla="*/ 24 h 122"/>
                  <a:gd name="T12" fmla="*/ 19 w 31"/>
                  <a:gd name="T13" fmla="*/ 92 h 122"/>
                  <a:gd name="T14" fmla="*/ 21 w 31"/>
                  <a:gd name="T15" fmla="*/ 107 h 122"/>
                  <a:gd name="T16" fmla="*/ 28 w 31"/>
                  <a:gd name="T17" fmla="*/ 109 h 122"/>
                  <a:gd name="T18" fmla="*/ 30 w 31"/>
                  <a:gd name="T19" fmla="*/ 120 h 122"/>
                  <a:gd name="T20" fmla="*/ 19 w 31"/>
                  <a:gd name="T21" fmla="*/ 1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19" y="121"/>
                    </a:moveTo>
                    <a:cubicBezTo>
                      <a:pt x="1" y="121"/>
                      <a:pt x="1" y="106"/>
                      <a:pt x="1" y="99"/>
                    </a:cubicBezTo>
                    <a:lnTo>
                      <a:pt x="1" y="28"/>
                    </a:lnTo>
                    <a:cubicBezTo>
                      <a:pt x="1" y="17"/>
                      <a:pt x="1" y="12"/>
                      <a:pt x="0" y="5"/>
                    </a:cubicBezTo>
                    <a:lnTo>
                      <a:pt x="18" y="0"/>
                    </a:lnTo>
                    <a:cubicBezTo>
                      <a:pt x="19" y="6"/>
                      <a:pt x="19" y="13"/>
                      <a:pt x="19" y="24"/>
                    </a:cubicBezTo>
                    <a:lnTo>
                      <a:pt x="19" y="92"/>
                    </a:lnTo>
                    <a:cubicBezTo>
                      <a:pt x="19" y="103"/>
                      <a:pt x="21" y="106"/>
                      <a:pt x="21" y="107"/>
                    </a:cubicBezTo>
                    <a:cubicBezTo>
                      <a:pt x="22" y="109"/>
                      <a:pt x="25" y="110"/>
                      <a:pt x="28" y="109"/>
                    </a:cubicBezTo>
                    <a:lnTo>
                      <a:pt x="30" y="120"/>
                    </a:lnTo>
                    <a:cubicBezTo>
                      <a:pt x="26" y="121"/>
                      <a:pt x="23" y="121"/>
                      <a:pt x="19" y="121"/>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0" name="Freeform 164"/>
              <p:cNvSpPr>
                <a:spLocks noChangeArrowheads="1"/>
              </p:cNvSpPr>
              <p:nvPr/>
            </p:nvSpPr>
            <p:spPr bwMode="auto">
              <a:xfrm>
                <a:off x="4279900" y="4672013"/>
                <a:ext cx="7938" cy="42862"/>
              </a:xfrm>
              <a:custGeom>
                <a:avLst/>
                <a:gdLst>
                  <a:gd name="T0" fmla="*/ 11 w 24"/>
                  <a:gd name="T1" fmla="*/ 23 h 119"/>
                  <a:gd name="T2" fmla="*/ 0 w 24"/>
                  <a:gd name="T3" fmla="*/ 12 h 119"/>
                  <a:gd name="T4" fmla="*/ 12 w 24"/>
                  <a:gd name="T5" fmla="*/ 0 h 119"/>
                  <a:gd name="T6" fmla="*/ 23 w 24"/>
                  <a:gd name="T7" fmla="*/ 12 h 119"/>
                  <a:gd name="T8" fmla="*/ 11 w 24"/>
                  <a:gd name="T9" fmla="*/ 23 h 119"/>
                  <a:gd name="T10" fmla="*/ 2 w 24"/>
                  <a:gd name="T11" fmla="*/ 118 h 119"/>
                  <a:gd name="T12" fmla="*/ 2 w 24"/>
                  <a:gd name="T13" fmla="*/ 37 h 119"/>
                  <a:gd name="T14" fmla="*/ 20 w 24"/>
                  <a:gd name="T15" fmla="*/ 35 h 119"/>
                  <a:gd name="T16" fmla="*/ 20 w 24"/>
                  <a:gd name="T17" fmla="*/ 118 h 119"/>
                  <a:gd name="T18" fmla="*/ 2 w 24"/>
                  <a:gd name="T19" fmla="*/ 11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19">
                    <a:moveTo>
                      <a:pt x="11" y="23"/>
                    </a:moveTo>
                    <a:cubicBezTo>
                      <a:pt x="5" y="23"/>
                      <a:pt x="0" y="19"/>
                      <a:pt x="0" y="12"/>
                    </a:cubicBezTo>
                    <a:cubicBezTo>
                      <a:pt x="0" y="5"/>
                      <a:pt x="5" y="0"/>
                      <a:pt x="12" y="0"/>
                    </a:cubicBezTo>
                    <a:cubicBezTo>
                      <a:pt x="18" y="0"/>
                      <a:pt x="23" y="5"/>
                      <a:pt x="23" y="12"/>
                    </a:cubicBezTo>
                    <a:cubicBezTo>
                      <a:pt x="23" y="19"/>
                      <a:pt x="18" y="23"/>
                      <a:pt x="11" y="23"/>
                    </a:cubicBezTo>
                    <a:close/>
                    <a:moveTo>
                      <a:pt x="2" y="118"/>
                    </a:moveTo>
                    <a:lnTo>
                      <a:pt x="2" y="37"/>
                    </a:lnTo>
                    <a:lnTo>
                      <a:pt x="20" y="35"/>
                    </a:lnTo>
                    <a:lnTo>
                      <a:pt x="20" y="118"/>
                    </a:lnTo>
                    <a:lnTo>
                      <a:pt x="2" y="11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1" name="Freeform 165"/>
              <p:cNvSpPr>
                <a:spLocks noChangeArrowheads="1"/>
              </p:cNvSpPr>
              <p:nvPr/>
            </p:nvSpPr>
            <p:spPr bwMode="auto">
              <a:xfrm>
                <a:off x="4292600" y="4684713"/>
                <a:ext cx="22225" cy="31750"/>
              </a:xfrm>
              <a:custGeom>
                <a:avLst/>
                <a:gdLst>
                  <a:gd name="T0" fmla="*/ 36 w 62"/>
                  <a:gd name="T1" fmla="*/ 86 h 87"/>
                  <a:gd name="T2" fmla="*/ 0 w 62"/>
                  <a:gd name="T3" fmla="*/ 43 h 87"/>
                  <a:gd name="T4" fmla="*/ 36 w 62"/>
                  <a:gd name="T5" fmla="*/ 0 h 87"/>
                  <a:gd name="T6" fmla="*/ 59 w 62"/>
                  <a:gd name="T7" fmla="*/ 8 h 87"/>
                  <a:gd name="T8" fmla="*/ 50 w 62"/>
                  <a:gd name="T9" fmla="*/ 20 h 87"/>
                  <a:gd name="T10" fmla="*/ 36 w 62"/>
                  <a:gd name="T11" fmla="*/ 13 h 87"/>
                  <a:gd name="T12" fmla="*/ 23 w 62"/>
                  <a:gd name="T13" fmla="*/ 22 h 87"/>
                  <a:gd name="T14" fmla="*/ 21 w 62"/>
                  <a:gd name="T15" fmla="*/ 44 h 87"/>
                  <a:gd name="T16" fmla="*/ 26 w 62"/>
                  <a:gd name="T17" fmla="*/ 66 h 87"/>
                  <a:gd name="T18" fmla="*/ 36 w 62"/>
                  <a:gd name="T19" fmla="*/ 72 h 87"/>
                  <a:gd name="T20" fmla="*/ 52 w 62"/>
                  <a:gd name="T21" fmla="*/ 63 h 87"/>
                  <a:gd name="T22" fmla="*/ 61 w 62"/>
                  <a:gd name="T23" fmla="*/ 74 h 87"/>
                  <a:gd name="T24" fmla="*/ 36 w 62"/>
                  <a:gd name="T25"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7">
                    <a:moveTo>
                      <a:pt x="36" y="86"/>
                    </a:moveTo>
                    <a:cubicBezTo>
                      <a:pt x="12" y="86"/>
                      <a:pt x="0" y="69"/>
                      <a:pt x="0" y="43"/>
                    </a:cubicBezTo>
                    <a:cubicBezTo>
                      <a:pt x="0" y="13"/>
                      <a:pt x="18" y="0"/>
                      <a:pt x="36" y="0"/>
                    </a:cubicBezTo>
                    <a:cubicBezTo>
                      <a:pt x="45" y="0"/>
                      <a:pt x="52" y="1"/>
                      <a:pt x="59" y="8"/>
                    </a:cubicBezTo>
                    <a:lnTo>
                      <a:pt x="50" y="20"/>
                    </a:lnTo>
                    <a:cubicBezTo>
                      <a:pt x="45" y="15"/>
                      <a:pt x="41" y="13"/>
                      <a:pt x="36" y="13"/>
                    </a:cubicBezTo>
                    <a:cubicBezTo>
                      <a:pt x="30" y="13"/>
                      <a:pt x="26" y="16"/>
                      <a:pt x="23" y="22"/>
                    </a:cubicBezTo>
                    <a:cubicBezTo>
                      <a:pt x="21" y="27"/>
                      <a:pt x="21" y="34"/>
                      <a:pt x="21" y="44"/>
                    </a:cubicBezTo>
                    <a:cubicBezTo>
                      <a:pt x="21" y="55"/>
                      <a:pt x="22" y="63"/>
                      <a:pt x="26" y="66"/>
                    </a:cubicBezTo>
                    <a:cubicBezTo>
                      <a:pt x="29" y="70"/>
                      <a:pt x="32" y="72"/>
                      <a:pt x="36" y="72"/>
                    </a:cubicBezTo>
                    <a:cubicBezTo>
                      <a:pt x="43" y="72"/>
                      <a:pt x="48" y="69"/>
                      <a:pt x="52" y="63"/>
                    </a:cubicBezTo>
                    <a:lnTo>
                      <a:pt x="61" y="74"/>
                    </a:lnTo>
                    <a:cubicBezTo>
                      <a:pt x="54" y="81"/>
                      <a:pt x="45" y="86"/>
                      <a:pt x="36" y="86"/>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2" name="Freeform 166"/>
              <p:cNvSpPr>
                <a:spLocks noChangeArrowheads="1"/>
              </p:cNvSpPr>
              <p:nvPr/>
            </p:nvSpPr>
            <p:spPr bwMode="auto">
              <a:xfrm>
                <a:off x="4316413" y="4706938"/>
                <a:ext cx="7937" cy="7937"/>
              </a:xfrm>
              <a:custGeom>
                <a:avLst/>
                <a:gdLst>
                  <a:gd name="T0" fmla="*/ 11 w 24"/>
                  <a:gd name="T1" fmla="*/ 23 h 24"/>
                  <a:gd name="T2" fmla="*/ 0 w 24"/>
                  <a:gd name="T3" fmla="*/ 12 h 24"/>
                  <a:gd name="T4" fmla="*/ 11 w 24"/>
                  <a:gd name="T5" fmla="*/ 0 h 24"/>
                  <a:gd name="T6" fmla="*/ 23 w 24"/>
                  <a:gd name="T7" fmla="*/ 12 h 24"/>
                  <a:gd name="T8" fmla="*/ 11 w 24"/>
                  <a:gd name="T9" fmla="*/ 23 h 24"/>
                  <a:gd name="T10" fmla="*/ 11 w 24"/>
                  <a:gd name="T11" fmla="*/ 2 h 24"/>
                  <a:gd name="T12" fmla="*/ 3 w 24"/>
                  <a:gd name="T13" fmla="*/ 12 h 24"/>
                  <a:gd name="T14" fmla="*/ 11 w 24"/>
                  <a:gd name="T15" fmla="*/ 22 h 24"/>
                  <a:gd name="T16" fmla="*/ 21 w 24"/>
                  <a:gd name="T17" fmla="*/ 12 h 24"/>
                  <a:gd name="T18" fmla="*/ 11 w 24"/>
                  <a:gd name="T19" fmla="*/ 2 h 24"/>
                  <a:gd name="T20" fmla="*/ 14 w 24"/>
                  <a:gd name="T21" fmla="*/ 18 h 24"/>
                  <a:gd name="T22" fmla="*/ 12 w 24"/>
                  <a:gd name="T23" fmla="*/ 16 h 24"/>
                  <a:gd name="T24" fmla="*/ 11 w 24"/>
                  <a:gd name="T25" fmla="*/ 12 h 24"/>
                  <a:gd name="T26" fmla="*/ 10 w 24"/>
                  <a:gd name="T27" fmla="*/ 12 h 24"/>
                  <a:gd name="T28" fmla="*/ 10 w 24"/>
                  <a:gd name="T29" fmla="*/ 18 h 24"/>
                  <a:gd name="T30" fmla="*/ 7 w 24"/>
                  <a:gd name="T31" fmla="*/ 18 h 24"/>
                  <a:gd name="T32" fmla="*/ 7 w 24"/>
                  <a:gd name="T33" fmla="*/ 5 h 24"/>
                  <a:gd name="T34" fmla="*/ 12 w 24"/>
                  <a:gd name="T35" fmla="*/ 5 h 24"/>
                  <a:gd name="T36" fmla="*/ 17 w 24"/>
                  <a:gd name="T37" fmla="*/ 9 h 24"/>
                  <a:gd name="T38" fmla="*/ 14 w 24"/>
                  <a:gd name="T39" fmla="*/ 12 h 24"/>
                  <a:gd name="T40" fmla="*/ 14 w 24"/>
                  <a:gd name="T41" fmla="*/ 13 h 24"/>
                  <a:gd name="T42" fmla="*/ 17 w 24"/>
                  <a:gd name="T43" fmla="*/ 18 h 24"/>
                  <a:gd name="T44" fmla="*/ 14 w 24"/>
                  <a:gd name="T45" fmla="*/ 18 h 24"/>
                  <a:gd name="T46" fmla="*/ 12 w 24"/>
                  <a:gd name="T47" fmla="*/ 7 h 24"/>
                  <a:gd name="T48" fmla="*/ 11 w 24"/>
                  <a:gd name="T49" fmla="*/ 7 h 24"/>
                  <a:gd name="T50" fmla="*/ 10 w 24"/>
                  <a:gd name="T51" fmla="*/ 7 h 24"/>
                  <a:gd name="T52" fmla="*/ 10 w 24"/>
                  <a:gd name="T53" fmla="*/ 11 h 24"/>
                  <a:gd name="T54" fmla="*/ 11 w 24"/>
                  <a:gd name="T55" fmla="*/ 11 h 24"/>
                  <a:gd name="T56" fmla="*/ 12 w 24"/>
                  <a:gd name="T57" fmla="*/ 11 h 24"/>
                  <a:gd name="T58" fmla="*/ 14 w 24"/>
                  <a:gd name="T59" fmla="*/ 9 h 24"/>
                  <a:gd name="T60" fmla="*/ 12 w 24"/>
                  <a:gd name="T6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24">
                    <a:moveTo>
                      <a:pt x="11" y="23"/>
                    </a:moveTo>
                    <a:cubicBezTo>
                      <a:pt x="5" y="23"/>
                      <a:pt x="0" y="19"/>
                      <a:pt x="0" y="12"/>
                    </a:cubicBezTo>
                    <a:cubicBezTo>
                      <a:pt x="0" y="5"/>
                      <a:pt x="5" y="0"/>
                      <a:pt x="11" y="0"/>
                    </a:cubicBezTo>
                    <a:cubicBezTo>
                      <a:pt x="18" y="0"/>
                      <a:pt x="23" y="5"/>
                      <a:pt x="23" y="12"/>
                    </a:cubicBezTo>
                    <a:cubicBezTo>
                      <a:pt x="23" y="19"/>
                      <a:pt x="18" y="23"/>
                      <a:pt x="11" y="23"/>
                    </a:cubicBezTo>
                    <a:close/>
                    <a:moveTo>
                      <a:pt x="11" y="2"/>
                    </a:moveTo>
                    <a:cubicBezTo>
                      <a:pt x="7" y="2"/>
                      <a:pt x="3" y="7"/>
                      <a:pt x="3" y="12"/>
                    </a:cubicBezTo>
                    <a:cubicBezTo>
                      <a:pt x="3" y="18"/>
                      <a:pt x="7" y="22"/>
                      <a:pt x="11" y="22"/>
                    </a:cubicBezTo>
                    <a:cubicBezTo>
                      <a:pt x="17" y="22"/>
                      <a:pt x="21" y="18"/>
                      <a:pt x="21" y="12"/>
                    </a:cubicBezTo>
                    <a:cubicBezTo>
                      <a:pt x="21" y="7"/>
                      <a:pt x="17" y="2"/>
                      <a:pt x="11" y="2"/>
                    </a:cubicBezTo>
                    <a:close/>
                    <a:moveTo>
                      <a:pt x="14" y="18"/>
                    </a:moveTo>
                    <a:cubicBezTo>
                      <a:pt x="14" y="18"/>
                      <a:pt x="14" y="18"/>
                      <a:pt x="12" y="16"/>
                    </a:cubicBezTo>
                    <a:cubicBezTo>
                      <a:pt x="11" y="13"/>
                      <a:pt x="11" y="13"/>
                      <a:pt x="11" y="12"/>
                    </a:cubicBezTo>
                    <a:cubicBezTo>
                      <a:pt x="10" y="12"/>
                      <a:pt x="10" y="12"/>
                      <a:pt x="10" y="12"/>
                    </a:cubicBezTo>
                    <a:lnTo>
                      <a:pt x="10" y="18"/>
                    </a:lnTo>
                    <a:lnTo>
                      <a:pt x="7" y="18"/>
                    </a:lnTo>
                    <a:lnTo>
                      <a:pt x="7" y="5"/>
                    </a:lnTo>
                    <a:lnTo>
                      <a:pt x="12" y="5"/>
                    </a:lnTo>
                    <a:cubicBezTo>
                      <a:pt x="15" y="5"/>
                      <a:pt x="17" y="7"/>
                      <a:pt x="17" y="9"/>
                    </a:cubicBezTo>
                    <a:cubicBezTo>
                      <a:pt x="17" y="11"/>
                      <a:pt x="15" y="12"/>
                      <a:pt x="14" y="12"/>
                    </a:cubicBezTo>
                    <a:lnTo>
                      <a:pt x="14" y="13"/>
                    </a:lnTo>
                    <a:cubicBezTo>
                      <a:pt x="15" y="13"/>
                      <a:pt x="17" y="18"/>
                      <a:pt x="17" y="18"/>
                    </a:cubicBezTo>
                    <a:lnTo>
                      <a:pt x="14" y="18"/>
                    </a:lnTo>
                    <a:close/>
                    <a:moveTo>
                      <a:pt x="12" y="7"/>
                    </a:moveTo>
                    <a:lnTo>
                      <a:pt x="11" y="7"/>
                    </a:lnTo>
                    <a:lnTo>
                      <a:pt x="10" y="7"/>
                    </a:lnTo>
                    <a:lnTo>
                      <a:pt x="10" y="11"/>
                    </a:lnTo>
                    <a:lnTo>
                      <a:pt x="11" y="11"/>
                    </a:lnTo>
                    <a:cubicBezTo>
                      <a:pt x="12" y="11"/>
                      <a:pt x="12" y="11"/>
                      <a:pt x="12" y="11"/>
                    </a:cubicBezTo>
                    <a:cubicBezTo>
                      <a:pt x="14" y="9"/>
                      <a:pt x="14" y="9"/>
                      <a:pt x="14" y="9"/>
                    </a:cubicBezTo>
                    <a:cubicBezTo>
                      <a:pt x="14" y="8"/>
                      <a:pt x="12" y="8"/>
                      <a:pt x="12" y="7"/>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6" name="Group 5"/>
            <p:cNvGrpSpPr/>
            <p:nvPr/>
          </p:nvGrpSpPr>
          <p:grpSpPr>
            <a:xfrm>
              <a:off x="2175285" y="2060315"/>
              <a:ext cx="1441420" cy="448597"/>
              <a:chOff x="2175285" y="2060315"/>
              <a:chExt cx="1441420" cy="448597"/>
            </a:xfrm>
          </p:grpSpPr>
          <p:sp>
            <p:nvSpPr>
              <p:cNvPr id="380" name="Freeform 2"/>
              <p:cNvSpPr>
                <a:spLocks noChangeArrowheads="1"/>
              </p:cNvSpPr>
              <p:nvPr/>
            </p:nvSpPr>
            <p:spPr bwMode="auto">
              <a:xfrm>
                <a:off x="2183722" y="2313442"/>
                <a:ext cx="151876" cy="191252"/>
              </a:xfrm>
              <a:custGeom>
                <a:avLst/>
                <a:gdLst>
                  <a:gd name="T0" fmla="*/ 0 w 475"/>
                  <a:gd name="T1" fmla="*/ 0 h 599"/>
                  <a:gd name="T2" fmla="*/ 245 w 475"/>
                  <a:gd name="T3" fmla="*/ 0 h 599"/>
                  <a:gd name="T4" fmla="*/ 474 w 475"/>
                  <a:gd name="T5" fmla="*/ 207 h 599"/>
                  <a:gd name="T6" fmla="*/ 474 w 475"/>
                  <a:gd name="T7" fmla="*/ 209 h 599"/>
                  <a:gd name="T8" fmla="*/ 233 w 475"/>
                  <a:gd name="T9" fmla="*/ 419 h 599"/>
                  <a:gd name="T10" fmla="*/ 132 w 475"/>
                  <a:gd name="T11" fmla="*/ 419 h 599"/>
                  <a:gd name="T12" fmla="*/ 132 w 475"/>
                  <a:gd name="T13" fmla="*/ 598 h 599"/>
                  <a:gd name="T14" fmla="*/ 0 w 475"/>
                  <a:gd name="T15" fmla="*/ 598 h 599"/>
                  <a:gd name="T16" fmla="*/ 0 w 475"/>
                  <a:gd name="T17" fmla="*/ 0 h 599"/>
                  <a:gd name="T18" fmla="*/ 237 w 475"/>
                  <a:gd name="T19" fmla="*/ 301 h 599"/>
                  <a:gd name="T20" fmla="*/ 341 w 475"/>
                  <a:gd name="T21" fmla="*/ 211 h 599"/>
                  <a:gd name="T22" fmla="*/ 341 w 475"/>
                  <a:gd name="T23" fmla="*/ 210 h 599"/>
                  <a:gd name="T24" fmla="*/ 234 w 475"/>
                  <a:gd name="T25" fmla="*/ 118 h 599"/>
                  <a:gd name="T26" fmla="*/ 132 w 475"/>
                  <a:gd name="T27" fmla="*/ 118 h 599"/>
                  <a:gd name="T28" fmla="*/ 132 w 475"/>
                  <a:gd name="T29" fmla="*/ 301 h 599"/>
                  <a:gd name="T30" fmla="*/ 237 w 475"/>
                  <a:gd name="T31" fmla="*/ 30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5" h="599">
                    <a:moveTo>
                      <a:pt x="0" y="0"/>
                    </a:moveTo>
                    <a:lnTo>
                      <a:pt x="245" y="0"/>
                    </a:lnTo>
                    <a:cubicBezTo>
                      <a:pt x="388" y="0"/>
                      <a:pt x="474" y="85"/>
                      <a:pt x="474" y="207"/>
                    </a:cubicBezTo>
                    <a:lnTo>
                      <a:pt x="474" y="209"/>
                    </a:lnTo>
                    <a:cubicBezTo>
                      <a:pt x="474" y="347"/>
                      <a:pt x="366" y="419"/>
                      <a:pt x="233" y="419"/>
                    </a:cubicBezTo>
                    <a:lnTo>
                      <a:pt x="132" y="419"/>
                    </a:lnTo>
                    <a:lnTo>
                      <a:pt x="132" y="598"/>
                    </a:lnTo>
                    <a:lnTo>
                      <a:pt x="0" y="598"/>
                    </a:lnTo>
                    <a:lnTo>
                      <a:pt x="0" y="0"/>
                    </a:lnTo>
                    <a:close/>
                    <a:moveTo>
                      <a:pt x="237" y="301"/>
                    </a:moveTo>
                    <a:cubicBezTo>
                      <a:pt x="302" y="301"/>
                      <a:pt x="341" y="263"/>
                      <a:pt x="341" y="211"/>
                    </a:cubicBezTo>
                    <a:lnTo>
                      <a:pt x="341" y="210"/>
                    </a:lnTo>
                    <a:cubicBezTo>
                      <a:pt x="341" y="150"/>
                      <a:pt x="299" y="118"/>
                      <a:pt x="234" y="118"/>
                    </a:cubicBezTo>
                    <a:lnTo>
                      <a:pt x="132" y="118"/>
                    </a:lnTo>
                    <a:lnTo>
                      <a:pt x="132" y="301"/>
                    </a:lnTo>
                    <a:lnTo>
                      <a:pt x="237" y="301"/>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1" name="Freeform 3"/>
              <p:cNvSpPr>
                <a:spLocks noChangeArrowheads="1"/>
              </p:cNvSpPr>
              <p:nvPr/>
            </p:nvSpPr>
            <p:spPr bwMode="auto">
              <a:xfrm>
                <a:off x="2352474" y="2313442"/>
                <a:ext cx="137814" cy="191252"/>
              </a:xfrm>
              <a:custGeom>
                <a:avLst/>
                <a:gdLst>
                  <a:gd name="T0" fmla="*/ 0 w 431"/>
                  <a:gd name="T1" fmla="*/ 0 h 599"/>
                  <a:gd name="T2" fmla="*/ 131 w 431"/>
                  <a:gd name="T3" fmla="*/ 0 h 599"/>
                  <a:gd name="T4" fmla="*/ 131 w 431"/>
                  <a:gd name="T5" fmla="*/ 479 h 599"/>
                  <a:gd name="T6" fmla="*/ 430 w 431"/>
                  <a:gd name="T7" fmla="*/ 479 h 599"/>
                  <a:gd name="T8" fmla="*/ 430 w 431"/>
                  <a:gd name="T9" fmla="*/ 598 h 599"/>
                  <a:gd name="T10" fmla="*/ 0 w 431"/>
                  <a:gd name="T11" fmla="*/ 598 h 599"/>
                  <a:gd name="T12" fmla="*/ 0 w 431"/>
                  <a:gd name="T13" fmla="*/ 0 h 599"/>
                </a:gdLst>
                <a:ahLst/>
                <a:cxnLst>
                  <a:cxn ang="0">
                    <a:pos x="T0" y="T1"/>
                  </a:cxn>
                  <a:cxn ang="0">
                    <a:pos x="T2" y="T3"/>
                  </a:cxn>
                  <a:cxn ang="0">
                    <a:pos x="T4" y="T5"/>
                  </a:cxn>
                  <a:cxn ang="0">
                    <a:pos x="T6" y="T7"/>
                  </a:cxn>
                  <a:cxn ang="0">
                    <a:pos x="T8" y="T9"/>
                  </a:cxn>
                  <a:cxn ang="0">
                    <a:pos x="T10" y="T11"/>
                  </a:cxn>
                  <a:cxn ang="0">
                    <a:pos x="T12" y="T13"/>
                  </a:cxn>
                </a:cxnLst>
                <a:rect l="0" t="0" r="r" b="b"/>
                <a:pathLst>
                  <a:path w="431" h="599">
                    <a:moveTo>
                      <a:pt x="0" y="0"/>
                    </a:moveTo>
                    <a:lnTo>
                      <a:pt x="131" y="0"/>
                    </a:lnTo>
                    <a:lnTo>
                      <a:pt x="131" y="479"/>
                    </a:lnTo>
                    <a:lnTo>
                      <a:pt x="430" y="479"/>
                    </a:lnTo>
                    <a:lnTo>
                      <a:pt x="430" y="598"/>
                    </a:lnTo>
                    <a:lnTo>
                      <a:pt x="0" y="598"/>
                    </a:lnTo>
                    <a:lnTo>
                      <a:pt x="0"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2" name="Freeform 4"/>
              <p:cNvSpPr>
                <a:spLocks noChangeArrowheads="1"/>
              </p:cNvSpPr>
              <p:nvPr/>
            </p:nvSpPr>
            <p:spPr bwMode="auto">
              <a:xfrm>
                <a:off x="2491694" y="2312035"/>
                <a:ext cx="202502" cy="192659"/>
              </a:xfrm>
              <a:custGeom>
                <a:avLst/>
                <a:gdLst>
                  <a:gd name="T0" fmla="*/ 257 w 637"/>
                  <a:gd name="T1" fmla="*/ 0 h 604"/>
                  <a:gd name="T2" fmla="*/ 378 w 637"/>
                  <a:gd name="T3" fmla="*/ 0 h 604"/>
                  <a:gd name="T4" fmla="*/ 636 w 637"/>
                  <a:gd name="T5" fmla="*/ 603 h 604"/>
                  <a:gd name="T6" fmla="*/ 497 w 637"/>
                  <a:gd name="T7" fmla="*/ 603 h 604"/>
                  <a:gd name="T8" fmla="*/ 443 w 637"/>
                  <a:gd name="T9" fmla="*/ 470 h 604"/>
                  <a:gd name="T10" fmla="*/ 189 w 637"/>
                  <a:gd name="T11" fmla="*/ 470 h 604"/>
                  <a:gd name="T12" fmla="*/ 135 w 637"/>
                  <a:gd name="T13" fmla="*/ 603 h 604"/>
                  <a:gd name="T14" fmla="*/ 0 w 637"/>
                  <a:gd name="T15" fmla="*/ 603 h 604"/>
                  <a:gd name="T16" fmla="*/ 257 w 637"/>
                  <a:gd name="T17" fmla="*/ 0 h 604"/>
                  <a:gd name="T18" fmla="*/ 396 w 637"/>
                  <a:gd name="T19" fmla="*/ 354 h 604"/>
                  <a:gd name="T20" fmla="*/ 315 w 637"/>
                  <a:gd name="T21" fmla="*/ 159 h 604"/>
                  <a:gd name="T22" fmla="*/ 236 w 637"/>
                  <a:gd name="T23" fmla="*/ 354 h 604"/>
                  <a:gd name="T24" fmla="*/ 396 w 637"/>
                  <a:gd name="T25" fmla="*/ 3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604">
                    <a:moveTo>
                      <a:pt x="257" y="0"/>
                    </a:moveTo>
                    <a:lnTo>
                      <a:pt x="378" y="0"/>
                    </a:lnTo>
                    <a:lnTo>
                      <a:pt x="636" y="603"/>
                    </a:lnTo>
                    <a:lnTo>
                      <a:pt x="497" y="603"/>
                    </a:lnTo>
                    <a:lnTo>
                      <a:pt x="443" y="470"/>
                    </a:lnTo>
                    <a:lnTo>
                      <a:pt x="189" y="470"/>
                    </a:lnTo>
                    <a:lnTo>
                      <a:pt x="135" y="603"/>
                    </a:lnTo>
                    <a:lnTo>
                      <a:pt x="0" y="603"/>
                    </a:lnTo>
                    <a:lnTo>
                      <a:pt x="257" y="0"/>
                    </a:lnTo>
                    <a:close/>
                    <a:moveTo>
                      <a:pt x="396" y="354"/>
                    </a:moveTo>
                    <a:lnTo>
                      <a:pt x="315" y="159"/>
                    </a:lnTo>
                    <a:lnTo>
                      <a:pt x="236" y="354"/>
                    </a:lnTo>
                    <a:lnTo>
                      <a:pt x="396" y="354"/>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3" name="Freeform 5"/>
              <p:cNvSpPr>
                <a:spLocks noChangeArrowheads="1"/>
              </p:cNvSpPr>
              <p:nvPr/>
            </p:nvSpPr>
            <p:spPr bwMode="auto">
              <a:xfrm>
                <a:off x="2671695" y="2313442"/>
                <a:ext cx="158908" cy="191252"/>
              </a:xfrm>
              <a:custGeom>
                <a:avLst/>
                <a:gdLst>
                  <a:gd name="T0" fmla="*/ 182 w 498"/>
                  <a:gd name="T1" fmla="*/ 121 h 599"/>
                  <a:gd name="T2" fmla="*/ 0 w 498"/>
                  <a:gd name="T3" fmla="*/ 121 h 599"/>
                  <a:gd name="T4" fmla="*/ 0 w 498"/>
                  <a:gd name="T5" fmla="*/ 0 h 599"/>
                  <a:gd name="T6" fmla="*/ 497 w 498"/>
                  <a:gd name="T7" fmla="*/ 0 h 599"/>
                  <a:gd name="T8" fmla="*/ 497 w 498"/>
                  <a:gd name="T9" fmla="*/ 121 h 599"/>
                  <a:gd name="T10" fmla="*/ 313 w 498"/>
                  <a:gd name="T11" fmla="*/ 121 h 599"/>
                  <a:gd name="T12" fmla="*/ 313 w 498"/>
                  <a:gd name="T13" fmla="*/ 598 h 599"/>
                  <a:gd name="T14" fmla="*/ 182 w 498"/>
                  <a:gd name="T15" fmla="*/ 598 h 599"/>
                  <a:gd name="T16" fmla="*/ 182 w 498"/>
                  <a:gd name="T17" fmla="*/ 12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599">
                    <a:moveTo>
                      <a:pt x="182" y="121"/>
                    </a:moveTo>
                    <a:lnTo>
                      <a:pt x="0" y="121"/>
                    </a:lnTo>
                    <a:lnTo>
                      <a:pt x="0" y="0"/>
                    </a:lnTo>
                    <a:lnTo>
                      <a:pt x="497" y="0"/>
                    </a:lnTo>
                    <a:lnTo>
                      <a:pt x="497" y="121"/>
                    </a:lnTo>
                    <a:lnTo>
                      <a:pt x="313" y="121"/>
                    </a:lnTo>
                    <a:lnTo>
                      <a:pt x="313" y="598"/>
                    </a:lnTo>
                    <a:lnTo>
                      <a:pt x="182" y="598"/>
                    </a:lnTo>
                    <a:lnTo>
                      <a:pt x="182" y="121"/>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4" name="Freeform 6"/>
              <p:cNvSpPr>
                <a:spLocks noChangeArrowheads="1"/>
              </p:cNvSpPr>
              <p:nvPr/>
            </p:nvSpPr>
            <p:spPr bwMode="auto">
              <a:xfrm>
                <a:off x="2848885" y="2313442"/>
                <a:ext cx="146251" cy="191252"/>
              </a:xfrm>
              <a:custGeom>
                <a:avLst/>
                <a:gdLst>
                  <a:gd name="T0" fmla="*/ 0 w 457"/>
                  <a:gd name="T1" fmla="*/ 0 h 599"/>
                  <a:gd name="T2" fmla="*/ 456 w 457"/>
                  <a:gd name="T3" fmla="*/ 0 h 599"/>
                  <a:gd name="T4" fmla="*/ 456 w 457"/>
                  <a:gd name="T5" fmla="*/ 120 h 599"/>
                  <a:gd name="T6" fmla="*/ 132 w 457"/>
                  <a:gd name="T7" fmla="*/ 120 h 599"/>
                  <a:gd name="T8" fmla="*/ 132 w 457"/>
                  <a:gd name="T9" fmla="*/ 247 h 599"/>
                  <a:gd name="T10" fmla="*/ 417 w 457"/>
                  <a:gd name="T11" fmla="*/ 247 h 599"/>
                  <a:gd name="T12" fmla="*/ 417 w 457"/>
                  <a:gd name="T13" fmla="*/ 367 h 599"/>
                  <a:gd name="T14" fmla="*/ 132 w 457"/>
                  <a:gd name="T15" fmla="*/ 367 h 599"/>
                  <a:gd name="T16" fmla="*/ 132 w 457"/>
                  <a:gd name="T17" fmla="*/ 598 h 599"/>
                  <a:gd name="T18" fmla="*/ 0 w 457"/>
                  <a:gd name="T19" fmla="*/ 598 h 599"/>
                  <a:gd name="T20" fmla="*/ 0 w 457"/>
                  <a:gd name="T21"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599">
                    <a:moveTo>
                      <a:pt x="0" y="0"/>
                    </a:moveTo>
                    <a:lnTo>
                      <a:pt x="456" y="0"/>
                    </a:lnTo>
                    <a:lnTo>
                      <a:pt x="456" y="120"/>
                    </a:lnTo>
                    <a:lnTo>
                      <a:pt x="132" y="120"/>
                    </a:lnTo>
                    <a:lnTo>
                      <a:pt x="132" y="247"/>
                    </a:lnTo>
                    <a:lnTo>
                      <a:pt x="417" y="247"/>
                    </a:lnTo>
                    <a:lnTo>
                      <a:pt x="417" y="367"/>
                    </a:lnTo>
                    <a:lnTo>
                      <a:pt x="132" y="367"/>
                    </a:lnTo>
                    <a:lnTo>
                      <a:pt x="132" y="598"/>
                    </a:lnTo>
                    <a:lnTo>
                      <a:pt x="0" y="598"/>
                    </a:lnTo>
                    <a:lnTo>
                      <a:pt x="0"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5" name="Freeform 7"/>
              <p:cNvSpPr>
                <a:spLocks noChangeArrowheads="1"/>
              </p:cNvSpPr>
              <p:nvPr/>
            </p:nvSpPr>
            <p:spPr bwMode="auto">
              <a:xfrm>
                <a:off x="3006386" y="2310629"/>
                <a:ext cx="203909" cy="198283"/>
              </a:xfrm>
              <a:custGeom>
                <a:avLst/>
                <a:gdLst>
                  <a:gd name="T0" fmla="*/ 0 w 638"/>
                  <a:gd name="T1" fmla="*/ 312 h 621"/>
                  <a:gd name="T2" fmla="*/ 0 w 638"/>
                  <a:gd name="T3" fmla="*/ 311 h 621"/>
                  <a:gd name="T4" fmla="*/ 319 w 638"/>
                  <a:gd name="T5" fmla="*/ 0 h 621"/>
                  <a:gd name="T6" fmla="*/ 637 w 638"/>
                  <a:gd name="T7" fmla="*/ 308 h 621"/>
                  <a:gd name="T8" fmla="*/ 637 w 638"/>
                  <a:gd name="T9" fmla="*/ 311 h 621"/>
                  <a:gd name="T10" fmla="*/ 317 w 638"/>
                  <a:gd name="T11" fmla="*/ 620 h 621"/>
                  <a:gd name="T12" fmla="*/ 0 w 638"/>
                  <a:gd name="T13" fmla="*/ 312 h 621"/>
                  <a:gd name="T14" fmla="*/ 498 w 638"/>
                  <a:gd name="T15" fmla="*/ 312 h 621"/>
                  <a:gd name="T16" fmla="*/ 498 w 638"/>
                  <a:gd name="T17" fmla="*/ 311 h 621"/>
                  <a:gd name="T18" fmla="*/ 317 w 638"/>
                  <a:gd name="T19" fmla="*/ 122 h 621"/>
                  <a:gd name="T20" fmla="*/ 138 w 638"/>
                  <a:gd name="T21" fmla="*/ 308 h 621"/>
                  <a:gd name="T22" fmla="*/ 138 w 638"/>
                  <a:gd name="T23" fmla="*/ 311 h 621"/>
                  <a:gd name="T24" fmla="*/ 319 w 638"/>
                  <a:gd name="T25" fmla="*/ 498 h 621"/>
                  <a:gd name="T26" fmla="*/ 498 w 638"/>
                  <a:gd name="T27" fmla="*/ 3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621">
                    <a:moveTo>
                      <a:pt x="0" y="312"/>
                    </a:moveTo>
                    <a:lnTo>
                      <a:pt x="0" y="311"/>
                    </a:lnTo>
                    <a:cubicBezTo>
                      <a:pt x="0" y="140"/>
                      <a:pt x="133" y="0"/>
                      <a:pt x="319" y="0"/>
                    </a:cubicBezTo>
                    <a:cubicBezTo>
                      <a:pt x="504" y="0"/>
                      <a:pt x="637" y="138"/>
                      <a:pt x="637" y="308"/>
                    </a:cubicBezTo>
                    <a:lnTo>
                      <a:pt x="637" y="311"/>
                    </a:lnTo>
                    <a:cubicBezTo>
                      <a:pt x="637" y="480"/>
                      <a:pt x="502" y="620"/>
                      <a:pt x="317" y="620"/>
                    </a:cubicBezTo>
                    <a:cubicBezTo>
                      <a:pt x="132" y="620"/>
                      <a:pt x="0" y="483"/>
                      <a:pt x="0" y="312"/>
                    </a:cubicBezTo>
                    <a:close/>
                    <a:moveTo>
                      <a:pt x="498" y="312"/>
                    </a:moveTo>
                    <a:lnTo>
                      <a:pt x="498" y="311"/>
                    </a:lnTo>
                    <a:cubicBezTo>
                      <a:pt x="498" y="207"/>
                      <a:pt x="423" y="122"/>
                      <a:pt x="317" y="122"/>
                    </a:cubicBezTo>
                    <a:cubicBezTo>
                      <a:pt x="210" y="122"/>
                      <a:pt x="138" y="206"/>
                      <a:pt x="138" y="308"/>
                    </a:cubicBezTo>
                    <a:lnTo>
                      <a:pt x="138" y="311"/>
                    </a:lnTo>
                    <a:cubicBezTo>
                      <a:pt x="138" y="414"/>
                      <a:pt x="213" y="498"/>
                      <a:pt x="319" y="498"/>
                    </a:cubicBezTo>
                    <a:cubicBezTo>
                      <a:pt x="425" y="498"/>
                      <a:pt x="498" y="415"/>
                      <a:pt x="498" y="312"/>
                    </a:cubicBez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6" name="Freeform 8"/>
              <p:cNvSpPr>
                <a:spLocks noChangeArrowheads="1"/>
              </p:cNvSpPr>
              <p:nvPr/>
            </p:nvSpPr>
            <p:spPr bwMode="auto">
              <a:xfrm>
                <a:off x="3232795" y="2313442"/>
                <a:ext cx="165939" cy="191252"/>
              </a:xfrm>
              <a:custGeom>
                <a:avLst/>
                <a:gdLst>
                  <a:gd name="T0" fmla="*/ 0 w 519"/>
                  <a:gd name="T1" fmla="*/ 0 h 599"/>
                  <a:gd name="T2" fmla="*/ 274 w 519"/>
                  <a:gd name="T3" fmla="*/ 0 h 599"/>
                  <a:gd name="T4" fmla="*/ 449 w 519"/>
                  <a:gd name="T5" fmla="*/ 60 h 599"/>
                  <a:gd name="T6" fmla="*/ 500 w 519"/>
                  <a:gd name="T7" fmla="*/ 197 h 599"/>
                  <a:gd name="T8" fmla="*/ 500 w 519"/>
                  <a:gd name="T9" fmla="*/ 199 h 599"/>
                  <a:gd name="T10" fmla="*/ 371 w 519"/>
                  <a:gd name="T11" fmla="*/ 385 h 599"/>
                  <a:gd name="T12" fmla="*/ 518 w 519"/>
                  <a:gd name="T13" fmla="*/ 598 h 599"/>
                  <a:gd name="T14" fmla="*/ 364 w 519"/>
                  <a:gd name="T15" fmla="*/ 598 h 599"/>
                  <a:gd name="T16" fmla="*/ 235 w 519"/>
                  <a:gd name="T17" fmla="*/ 407 h 599"/>
                  <a:gd name="T18" fmla="*/ 131 w 519"/>
                  <a:gd name="T19" fmla="*/ 407 h 599"/>
                  <a:gd name="T20" fmla="*/ 131 w 519"/>
                  <a:gd name="T21" fmla="*/ 598 h 599"/>
                  <a:gd name="T22" fmla="*/ 0 w 519"/>
                  <a:gd name="T23" fmla="*/ 598 h 599"/>
                  <a:gd name="T24" fmla="*/ 0 w 519"/>
                  <a:gd name="T25" fmla="*/ 0 h 599"/>
                  <a:gd name="T26" fmla="*/ 266 w 519"/>
                  <a:gd name="T27" fmla="*/ 290 h 599"/>
                  <a:gd name="T28" fmla="*/ 366 w 519"/>
                  <a:gd name="T29" fmla="*/ 206 h 599"/>
                  <a:gd name="T30" fmla="*/ 366 w 519"/>
                  <a:gd name="T31" fmla="*/ 204 h 599"/>
                  <a:gd name="T32" fmla="*/ 263 w 519"/>
                  <a:gd name="T33" fmla="*/ 118 h 599"/>
                  <a:gd name="T34" fmla="*/ 131 w 519"/>
                  <a:gd name="T35" fmla="*/ 118 h 599"/>
                  <a:gd name="T36" fmla="*/ 131 w 519"/>
                  <a:gd name="T37" fmla="*/ 290 h 599"/>
                  <a:gd name="T38" fmla="*/ 266 w 519"/>
                  <a:gd name="T39" fmla="*/ 29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9" h="599">
                    <a:moveTo>
                      <a:pt x="0" y="0"/>
                    </a:moveTo>
                    <a:lnTo>
                      <a:pt x="274" y="0"/>
                    </a:lnTo>
                    <a:cubicBezTo>
                      <a:pt x="351" y="0"/>
                      <a:pt x="409" y="21"/>
                      <a:pt x="449" y="60"/>
                    </a:cubicBezTo>
                    <a:cubicBezTo>
                      <a:pt x="482" y="93"/>
                      <a:pt x="500" y="141"/>
                      <a:pt x="500" y="197"/>
                    </a:cubicBezTo>
                    <a:lnTo>
                      <a:pt x="500" y="199"/>
                    </a:lnTo>
                    <a:cubicBezTo>
                      <a:pt x="500" y="296"/>
                      <a:pt x="448" y="357"/>
                      <a:pt x="371" y="385"/>
                    </a:cubicBezTo>
                    <a:lnTo>
                      <a:pt x="518" y="598"/>
                    </a:lnTo>
                    <a:lnTo>
                      <a:pt x="364" y="598"/>
                    </a:lnTo>
                    <a:lnTo>
                      <a:pt x="235" y="407"/>
                    </a:lnTo>
                    <a:lnTo>
                      <a:pt x="131" y="407"/>
                    </a:lnTo>
                    <a:lnTo>
                      <a:pt x="131" y="598"/>
                    </a:lnTo>
                    <a:lnTo>
                      <a:pt x="0" y="598"/>
                    </a:lnTo>
                    <a:lnTo>
                      <a:pt x="0" y="0"/>
                    </a:lnTo>
                    <a:close/>
                    <a:moveTo>
                      <a:pt x="266" y="290"/>
                    </a:moveTo>
                    <a:cubicBezTo>
                      <a:pt x="330" y="290"/>
                      <a:pt x="366" y="257"/>
                      <a:pt x="366" y="206"/>
                    </a:cubicBezTo>
                    <a:lnTo>
                      <a:pt x="366" y="204"/>
                    </a:lnTo>
                    <a:cubicBezTo>
                      <a:pt x="366" y="147"/>
                      <a:pt x="327" y="118"/>
                      <a:pt x="263" y="118"/>
                    </a:cubicBezTo>
                    <a:lnTo>
                      <a:pt x="131" y="118"/>
                    </a:lnTo>
                    <a:lnTo>
                      <a:pt x="131" y="290"/>
                    </a:lnTo>
                    <a:lnTo>
                      <a:pt x="266" y="290"/>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7" name="Freeform 9"/>
              <p:cNvSpPr>
                <a:spLocks noChangeArrowheads="1"/>
              </p:cNvSpPr>
              <p:nvPr/>
            </p:nvSpPr>
            <p:spPr bwMode="auto">
              <a:xfrm>
                <a:off x="3417015" y="2313442"/>
                <a:ext cx="191252" cy="191252"/>
              </a:xfrm>
              <a:custGeom>
                <a:avLst/>
                <a:gdLst>
                  <a:gd name="T0" fmla="*/ 141 w 599"/>
                  <a:gd name="T1" fmla="*/ 0 h 599"/>
                  <a:gd name="T2" fmla="*/ 299 w 599"/>
                  <a:gd name="T3" fmla="*/ 253 h 599"/>
                  <a:gd name="T4" fmla="*/ 456 w 599"/>
                  <a:gd name="T5" fmla="*/ 0 h 599"/>
                  <a:gd name="T6" fmla="*/ 598 w 599"/>
                  <a:gd name="T7" fmla="*/ 0 h 599"/>
                  <a:gd name="T8" fmla="*/ 598 w 599"/>
                  <a:gd name="T9" fmla="*/ 598 h 599"/>
                  <a:gd name="T10" fmla="*/ 467 w 599"/>
                  <a:gd name="T11" fmla="*/ 598 h 599"/>
                  <a:gd name="T12" fmla="*/ 467 w 599"/>
                  <a:gd name="T13" fmla="*/ 207 h 599"/>
                  <a:gd name="T14" fmla="*/ 299 w 599"/>
                  <a:gd name="T15" fmla="*/ 464 h 599"/>
                  <a:gd name="T16" fmla="*/ 295 w 599"/>
                  <a:gd name="T17" fmla="*/ 464 h 599"/>
                  <a:gd name="T18" fmla="*/ 129 w 599"/>
                  <a:gd name="T19" fmla="*/ 210 h 599"/>
                  <a:gd name="T20" fmla="*/ 129 w 599"/>
                  <a:gd name="T21" fmla="*/ 598 h 599"/>
                  <a:gd name="T22" fmla="*/ 0 w 599"/>
                  <a:gd name="T23" fmla="*/ 598 h 599"/>
                  <a:gd name="T24" fmla="*/ 0 w 599"/>
                  <a:gd name="T25" fmla="*/ 0 h 599"/>
                  <a:gd name="T26" fmla="*/ 141 w 599"/>
                  <a:gd name="T2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9" h="599">
                    <a:moveTo>
                      <a:pt x="141" y="0"/>
                    </a:moveTo>
                    <a:lnTo>
                      <a:pt x="299" y="253"/>
                    </a:lnTo>
                    <a:lnTo>
                      <a:pt x="456" y="0"/>
                    </a:lnTo>
                    <a:lnTo>
                      <a:pt x="598" y="0"/>
                    </a:lnTo>
                    <a:lnTo>
                      <a:pt x="598" y="598"/>
                    </a:lnTo>
                    <a:lnTo>
                      <a:pt x="467" y="598"/>
                    </a:lnTo>
                    <a:lnTo>
                      <a:pt x="467" y="207"/>
                    </a:lnTo>
                    <a:lnTo>
                      <a:pt x="299" y="464"/>
                    </a:lnTo>
                    <a:lnTo>
                      <a:pt x="295" y="464"/>
                    </a:lnTo>
                    <a:lnTo>
                      <a:pt x="129" y="210"/>
                    </a:lnTo>
                    <a:lnTo>
                      <a:pt x="129" y="598"/>
                    </a:lnTo>
                    <a:lnTo>
                      <a:pt x="0" y="598"/>
                    </a:lnTo>
                    <a:lnTo>
                      <a:pt x="0" y="0"/>
                    </a:lnTo>
                    <a:lnTo>
                      <a:pt x="141"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6" name="Freeform 167"/>
              <p:cNvSpPr>
                <a:spLocks noChangeArrowheads="1"/>
              </p:cNvSpPr>
              <p:nvPr/>
            </p:nvSpPr>
            <p:spPr bwMode="auto">
              <a:xfrm>
                <a:off x="2175285" y="2188284"/>
                <a:ext cx="70313" cy="91408"/>
              </a:xfrm>
              <a:custGeom>
                <a:avLst/>
                <a:gdLst>
                  <a:gd name="T0" fmla="*/ 0 w 222"/>
                  <a:gd name="T1" fmla="*/ 242 h 288"/>
                  <a:gd name="T2" fmla="*/ 36 w 222"/>
                  <a:gd name="T3" fmla="*/ 198 h 288"/>
                  <a:gd name="T4" fmla="*/ 119 w 222"/>
                  <a:gd name="T5" fmla="*/ 233 h 288"/>
                  <a:gd name="T6" fmla="*/ 160 w 222"/>
                  <a:gd name="T7" fmla="*/ 206 h 288"/>
                  <a:gd name="T8" fmla="*/ 160 w 222"/>
                  <a:gd name="T9" fmla="*/ 205 h 288"/>
                  <a:gd name="T10" fmla="*/ 103 w 222"/>
                  <a:gd name="T11" fmla="*/ 170 h 288"/>
                  <a:gd name="T12" fmla="*/ 11 w 222"/>
                  <a:gd name="T13" fmla="*/ 84 h 288"/>
                  <a:gd name="T14" fmla="*/ 11 w 222"/>
                  <a:gd name="T15" fmla="*/ 83 h 288"/>
                  <a:gd name="T16" fmla="*/ 108 w 222"/>
                  <a:gd name="T17" fmla="*/ 0 h 288"/>
                  <a:gd name="T18" fmla="*/ 212 w 222"/>
                  <a:gd name="T19" fmla="*/ 34 h 288"/>
                  <a:gd name="T20" fmla="*/ 180 w 222"/>
                  <a:gd name="T21" fmla="*/ 82 h 288"/>
                  <a:gd name="T22" fmla="*/ 108 w 222"/>
                  <a:gd name="T23" fmla="*/ 54 h 288"/>
                  <a:gd name="T24" fmla="*/ 72 w 222"/>
                  <a:gd name="T25" fmla="*/ 77 h 288"/>
                  <a:gd name="T26" fmla="*/ 72 w 222"/>
                  <a:gd name="T27" fmla="*/ 79 h 288"/>
                  <a:gd name="T28" fmla="*/ 132 w 222"/>
                  <a:gd name="T29" fmla="*/ 115 h 288"/>
                  <a:gd name="T30" fmla="*/ 221 w 222"/>
                  <a:gd name="T31" fmla="*/ 199 h 288"/>
                  <a:gd name="T32" fmla="*/ 221 w 222"/>
                  <a:gd name="T33" fmla="*/ 199 h 288"/>
                  <a:gd name="T34" fmla="*/ 118 w 222"/>
                  <a:gd name="T35" fmla="*/ 287 h 288"/>
                  <a:gd name="T36" fmla="*/ 0 w 222"/>
                  <a:gd name="T37"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288">
                    <a:moveTo>
                      <a:pt x="0" y="242"/>
                    </a:moveTo>
                    <a:lnTo>
                      <a:pt x="36" y="198"/>
                    </a:lnTo>
                    <a:cubicBezTo>
                      <a:pt x="61" y="219"/>
                      <a:pt x="87" y="233"/>
                      <a:pt x="119" y="233"/>
                    </a:cubicBezTo>
                    <a:cubicBezTo>
                      <a:pt x="144" y="233"/>
                      <a:pt x="160" y="223"/>
                      <a:pt x="160" y="206"/>
                    </a:cubicBezTo>
                    <a:lnTo>
                      <a:pt x="160" y="205"/>
                    </a:lnTo>
                    <a:cubicBezTo>
                      <a:pt x="160" y="190"/>
                      <a:pt x="150" y="181"/>
                      <a:pt x="103" y="170"/>
                    </a:cubicBezTo>
                    <a:cubicBezTo>
                      <a:pt x="47" y="155"/>
                      <a:pt x="11" y="140"/>
                      <a:pt x="11" y="84"/>
                    </a:cubicBezTo>
                    <a:lnTo>
                      <a:pt x="11" y="83"/>
                    </a:lnTo>
                    <a:cubicBezTo>
                      <a:pt x="11" y="33"/>
                      <a:pt x="51" y="0"/>
                      <a:pt x="108" y="0"/>
                    </a:cubicBezTo>
                    <a:cubicBezTo>
                      <a:pt x="150" y="0"/>
                      <a:pt x="185" y="12"/>
                      <a:pt x="212" y="34"/>
                    </a:cubicBezTo>
                    <a:lnTo>
                      <a:pt x="180" y="82"/>
                    </a:lnTo>
                    <a:cubicBezTo>
                      <a:pt x="155" y="63"/>
                      <a:pt x="132" y="54"/>
                      <a:pt x="108" y="54"/>
                    </a:cubicBezTo>
                    <a:cubicBezTo>
                      <a:pt x="85" y="54"/>
                      <a:pt x="72" y="63"/>
                      <a:pt x="72" y="77"/>
                    </a:cubicBezTo>
                    <a:lnTo>
                      <a:pt x="72" y="79"/>
                    </a:lnTo>
                    <a:cubicBezTo>
                      <a:pt x="72" y="97"/>
                      <a:pt x="83" y="102"/>
                      <a:pt x="132" y="115"/>
                    </a:cubicBezTo>
                    <a:cubicBezTo>
                      <a:pt x="189" y="130"/>
                      <a:pt x="221" y="151"/>
                      <a:pt x="221" y="199"/>
                    </a:cubicBezTo>
                    <a:lnTo>
                      <a:pt x="221" y="199"/>
                    </a:lnTo>
                    <a:cubicBezTo>
                      <a:pt x="221" y="255"/>
                      <a:pt x="179" y="287"/>
                      <a:pt x="118" y="287"/>
                    </a:cubicBezTo>
                    <a:cubicBezTo>
                      <a:pt x="76" y="287"/>
                      <a:pt x="33" y="272"/>
                      <a:pt x="0" y="242"/>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7" name="Freeform 168"/>
              <p:cNvSpPr>
                <a:spLocks noChangeArrowheads="1"/>
              </p:cNvSpPr>
              <p:nvPr/>
            </p:nvSpPr>
            <p:spPr bwMode="auto">
              <a:xfrm>
                <a:off x="2251223" y="2186878"/>
                <a:ext cx="95626" cy="92813"/>
              </a:xfrm>
              <a:custGeom>
                <a:avLst/>
                <a:gdLst>
                  <a:gd name="T0" fmla="*/ 0 w 300"/>
                  <a:gd name="T1" fmla="*/ 146 h 290"/>
                  <a:gd name="T2" fmla="*/ 0 w 300"/>
                  <a:gd name="T3" fmla="*/ 145 h 290"/>
                  <a:gd name="T4" fmla="*/ 150 w 300"/>
                  <a:gd name="T5" fmla="*/ 0 h 290"/>
                  <a:gd name="T6" fmla="*/ 299 w 300"/>
                  <a:gd name="T7" fmla="*/ 145 h 290"/>
                  <a:gd name="T8" fmla="*/ 299 w 300"/>
                  <a:gd name="T9" fmla="*/ 145 h 290"/>
                  <a:gd name="T10" fmla="*/ 149 w 300"/>
                  <a:gd name="T11" fmla="*/ 289 h 290"/>
                  <a:gd name="T12" fmla="*/ 0 w 300"/>
                  <a:gd name="T13" fmla="*/ 146 h 290"/>
                  <a:gd name="T14" fmla="*/ 233 w 300"/>
                  <a:gd name="T15" fmla="*/ 146 h 290"/>
                  <a:gd name="T16" fmla="*/ 233 w 300"/>
                  <a:gd name="T17" fmla="*/ 145 h 290"/>
                  <a:gd name="T18" fmla="*/ 149 w 300"/>
                  <a:gd name="T19" fmla="*/ 57 h 290"/>
                  <a:gd name="T20" fmla="*/ 66 w 300"/>
                  <a:gd name="T21" fmla="*/ 145 h 290"/>
                  <a:gd name="T22" fmla="*/ 66 w 300"/>
                  <a:gd name="T23" fmla="*/ 145 h 290"/>
                  <a:gd name="T24" fmla="*/ 150 w 300"/>
                  <a:gd name="T25" fmla="*/ 233 h 290"/>
                  <a:gd name="T26" fmla="*/ 233 w 300"/>
                  <a:gd name="T27" fmla="*/ 14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290">
                    <a:moveTo>
                      <a:pt x="0" y="146"/>
                    </a:moveTo>
                    <a:lnTo>
                      <a:pt x="0" y="145"/>
                    </a:lnTo>
                    <a:cubicBezTo>
                      <a:pt x="0" y="65"/>
                      <a:pt x="64" y="0"/>
                      <a:pt x="150" y="0"/>
                    </a:cubicBezTo>
                    <a:cubicBezTo>
                      <a:pt x="236" y="0"/>
                      <a:pt x="299" y="64"/>
                      <a:pt x="299" y="145"/>
                    </a:cubicBezTo>
                    <a:lnTo>
                      <a:pt x="299" y="145"/>
                    </a:lnTo>
                    <a:cubicBezTo>
                      <a:pt x="299" y="225"/>
                      <a:pt x="236" y="289"/>
                      <a:pt x="149" y="289"/>
                    </a:cubicBezTo>
                    <a:cubicBezTo>
                      <a:pt x="63" y="289"/>
                      <a:pt x="0" y="225"/>
                      <a:pt x="0" y="146"/>
                    </a:cubicBezTo>
                    <a:close/>
                    <a:moveTo>
                      <a:pt x="233" y="146"/>
                    </a:moveTo>
                    <a:lnTo>
                      <a:pt x="233" y="145"/>
                    </a:lnTo>
                    <a:cubicBezTo>
                      <a:pt x="233" y="97"/>
                      <a:pt x="198" y="57"/>
                      <a:pt x="149" y="57"/>
                    </a:cubicBezTo>
                    <a:cubicBezTo>
                      <a:pt x="100" y="57"/>
                      <a:pt x="66" y="96"/>
                      <a:pt x="66" y="145"/>
                    </a:cubicBezTo>
                    <a:lnTo>
                      <a:pt x="66" y="145"/>
                    </a:lnTo>
                    <a:cubicBezTo>
                      <a:pt x="66" y="193"/>
                      <a:pt x="100" y="233"/>
                      <a:pt x="150" y="233"/>
                    </a:cubicBezTo>
                    <a:cubicBezTo>
                      <a:pt x="200" y="233"/>
                      <a:pt x="233" y="193"/>
                      <a:pt x="233" y="146"/>
                    </a:cubicBez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8" name="Freeform 169"/>
              <p:cNvSpPr>
                <a:spLocks noChangeArrowheads="1"/>
              </p:cNvSpPr>
              <p:nvPr/>
            </p:nvSpPr>
            <p:spPr bwMode="auto">
              <a:xfrm>
                <a:off x="2358099" y="2188284"/>
                <a:ext cx="68906" cy="90001"/>
              </a:xfrm>
              <a:custGeom>
                <a:avLst/>
                <a:gdLst>
                  <a:gd name="T0" fmla="*/ 0 w 214"/>
                  <a:gd name="T1" fmla="*/ 0 h 282"/>
                  <a:gd name="T2" fmla="*/ 213 w 214"/>
                  <a:gd name="T3" fmla="*/ 0 h 282"/>
                  <a:gd name="T4" fmla="*/ 213 w 214"/>
                  <a:gd name="T5" fmla="*/ 57 h 282"/>
                  <a:gd name="T6" fmla="*/ 61 w 214"/>
                  <a:gd name="T7" fmla="*/ 57 h 282"/>
                  <a:gd name="T8" fmla="*/ 61 w 214"/>
                  <a:gd name="T9" fmla="*/ 117 h 282"/>
                  <a:gd name="T10" fmla="*/ 195 w 214"/>
                  <a:gd name="T11" fmla="*/ 117 h 282"/>
                  <a:gd name="T12" fmla="*/ 195 w 214"/>
                  <a:gd name="T13" fmla="*/ 172 h 282"/>
                  <a:gd name="T14" fmla="*/ 61 w 214"/>
                  <a:gd name="T15" fmla="*/ 172 h 282"/>
                  <a:gd name="T16" fmla="*/ 61 w 214"/>
                  <a:gd name="T17" fmla="*/ 281 h 282"/>
                  <a:gd name="T18" fmla="*/ 0 w 214"/>
                  <a:gd name="T19" fmla="*/ 281 h 282"/>
                  <a:gd name="T20" fmla="*/ 0 w 214"/>
                  <a:gd name="T21"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282">
                    <a:moveTo>
                      <a:pt x="0" y="0"/>
                    </a:moveTo>
                    <a:lnTo>
                      <a:pt x="213" y="0"/>
                    </a:lnTo>
                    <a:lnTo>
                      <a:pt x="213" y="57"/>
                    </a:lnTo>
                    <a:lnTo>
                      <a:pt x="61" y="57"/>
                    </a:lnTo>
                    <a:lnTo>
                      <a:pt x="61" y="117"/>
                    </a:lnTo>
                    <a:lnTo>
                      <a:pt x="195" y="117"/>
                    </a:lnTo>
                    <a:lnTo>
                      <a:pt x="195" y="172"/>
                    </a:lnTo>
                    <a:lnTo>
                      <a:pt x="61" y="172"/>
                    </a:lnTo>
                    <a:lnTo>
                      <a:pt x="61"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9" name="Freeform 170"/>
              <p:cNvSpPr>
                <a:spLocks noChangeArrowheads="1"/>
              </p:cNvSpPr>
              <p:nvPr/>
            </p:nvSpPr>
            <p:spPr bwMode="auto">
              <a:xfrm>
                <a:off x="2428412" y="2188284"/>
                <a:ext cx="74532" cy="90001"/>
              </a:xfrm>
              <a:custGeom>
                <a:avLst/>
                <a:gdLst>
                  <a:gd name="T0" fmla="*/ 85 w 233"/>
                  <a:gd name="T1" fmla="*/ 57 h 282"/>
                  <a:gd name="T2" fmla="*/ 0 w 233"/>
                  <a:gd name="T3" fmla="*/ 57 h 282"/>
                  <a:gd name="T4" fmla="*/ 0 w 233"/>
                  <a:gd name="T5" fmla="*/ 0 h 282"/>
                  <a:gd name="T6" fmla="*/ 232 w 233"/>
                  <a:gd name="T7" fmla="*/ 0 h 282"/>
                  <a:gd name="T8" fmla="*/ 232 w 233"/>
                  <a:gd name="T9" fmla="*/ 57 h 282"/>
                  <a:gd name="T10" fmla="*/ 147 w 233"/>
                  <a:gd name="T11" fmla="*/ 57 h 282"/>
                  <a:gd name="T12" fmla="*/ 147 w 233"/>
                  <a:gd name="T13" fmla="*/ 281 h 282"/>
                  <a:gd name="T14" fmla="*/ 85 w 233"/>
                  <a:gd name="T15" fmla="*/ 281 h 282"/>
                  <a:gd name="T16" fmla="*/ 85 w 233"/>
                  <a:gd name="T17" fmla="*/ 5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82">
                    <a:moveTo>
                      <a:pt x="85" y="57"/>
                    </a:moveTo>
                    <a:lnTo>
                      <a:pt x="0" y="57"/>
                    </a:lnTo>
                    <a:lnTo>
                      <a:pt x="0" y="0"/>
                    </a:lnTo>
                    <a:lnTo>
                      <a:pt x="232" y="0"/>
                    </a:lnTo>
                    <a:lnTo>
                      <a:pt x="232" y="57"/>
                    </a:lnTo>
                    <a:lnTo>
                      <a:pt x="147" y="57"/>
                    </a:lnTo>
                    <a:lnTo>
                      <a:pt x="147" y="281"/>
                    </a:lnTo>
                    <a:lnTo>
                      <a:pt x="85" y="281"/>
                    </a:lnTo>
                    <a:lnTo>
                      <a:pt x="85" y="57"/>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0" name="Freeform 171"/>
              <p:cNvSpPr>
                <a:spLocks noChangeArrowheads="1"/>
              </p:cNvSpPr>
              <p:nvPr/>
            </p:nvSpPr>
            <p:spPr bwMode="auto">
              <a:xfrm>
                <a:off x="2504351" y="2188284"/>
                <a:ext cx="135001" cy="90001"/>
              </a:xfrm>
              <a:custGeom>
                <a:avLst/>
                <a:gdLst>
                  <a:gd name="T0" fmla="*/ 0 w 425"/>
                  <a:gd name="T1" fmla="*/ 0 h 283"/>
                  <a:gd name="T2" fmla="*/ 66 w 425"/>
                  <a:gd name="T3" fmla="*/ 0 h 283"/>
                  <a:gd name="T4" fmla="*/ 123 w 425"/>
                  <a:gd name="T5" fmla="*/ 191 h 283"/>
                  <a:gd name="T6" fmla="*/ 187 w 425"/>
                  <a:gd name="T7" fmla="*/ 0 h 283"/>
                  <a:gd name="T8" fmla="*/ 240 w 425"/>
                  <a:gd name="T9" fmla="*/ 0 h 283"/>
                  <a:gd name="T10" fmla="*/ 302 w 425"/>
                  <a:gd name="T11" fmla="*/ 191 h 283"/>
                  <a:gd name="T12" fmla="*/ 360 w 425"/>
                  <a:gd name="T13" fmla="*/ 0 h 283"/>
                  <a:gd name="T14" fmla="*/ 424 w 425"/>
                  <a:gd name="T15" fmla="*/ 0 h 283"/>
                  <a:gd name="T16" fmla="*/ 328 w 425"/>
                  <a:gd name="T17" fmla="*/ 282 h 283"/>
                  <a:gd name="T18" fmla="*/ 276 w 425"/>
                  <a:gd name="T19" fmla="*/ 282 h 283"/>
                  <a:gd name="T20" fmla="*/ 212 w 425"/>
                  <a:gd name="T21" fmla="*/ 100 h 283"/>
                  <a:gd name="T22" fmla="*/ 149 w 425"/>
                  <a:gd name="T23" fmla="*/ 282 h 283"/>
                  <a:gd name="T24" fmla="*/ 95 w 425"/>
                  <a:gd name="T25" fmla="*/ 282 h 283"/>
                  <a:gd name="T26" fmla="*/ 0 w 425"/>
                  <a:gd name="T2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5" h="283">
                    <a:moveTo>
                      <a:pt x="0" y="0"/>
                    </a:moveTo>
                    <a:lnTo>
                      <a:pt x="66" y="0"/>
                    </a:lnTo>
                    <a:lnTo>
                      <a:pt x="123" y="191"/>
                    </a:lnTo>
                    <a:lnTo>
                      <a:pt x="187" y="0"/>
                    </a:lnTo>
                    <a:lnTo>
                      <a:pt x="240" y="0"/>
                    </a:lnTo>
                    <a:lnTo>
                      <a:pt x="302" y="191"/>
                    </a:lnTo>
                    <a:lnTo>
                      <a:pt x="360" y="0"/>
                    </a:lnTo>
                    <a:lnTo>
                      <a:pt x="424" y="0"/>
                    </a:lnTo>
                    <a:lnTo>
                      <a:pt x="328" y="282"/>
                    </a:lnTo>
                    <a:lnTo>
                      <a:pt x="276" y="282"/>
                    </a:lnTo>
                    <a:lnTo>
                      <a:pt x="212" y="100"/>
                    </a:lnTo>
                    <a:lnTo>
                      <a:pt x="149" y="282"/>
                    </a:lnTo>
                    <a:lnTo>
                      <a:pt x="95" y="282"/>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1" name="Freeform 172"/>
              <p:cNvSpPr>
                <a:spLocks noChangeArrowheads="1"/>
              </p:cNvSpPr>
              <p:nvPr/>
            </p:nvSpPr>
            <p:spPr bwMode="auto">
              <a:xfrm>
                <a:off x="2628102" y="2188284"/>
                <a:ext cx="95626" cy="90001"/>
              </a:xfrm>
              <a:custGeom>
                <a:avLst/>
                <a:gdLst>
                  <a:gd name="T0" fmla="*/ 121 w 298"/>
                  <a:gd name="T1" fmla="*/ 0 h 283"/>
                  <a:gd name="T2" fmla="*/ 178 w 298"/>
                  <a:gd name="T3" fmla="*/ 0 h 283"/>
                  <a:gd name="T4" fmla="*/ 297 w 298"/>
                  <a:gd name="T5" fmla="*/ 282 h 283"/>
                  <a:gd name="T6" fmla="*/ 233 w 298"/>
                  <a:gd name="T7" fmla="*/ 282 h 283"/>
                  <a:gd name="T8" fmla="*/ 207 w 298"/>
                  <a:gd name="T9" fmla="*/ 219 h 283"/>
                  <a:gd name="T10" fmla="*/ 89 w 298"/>
                  <a:gd name="T11" fmla="*/ 219 h 283"/>
                  <a:gd name="T12" fmla="*/ 64 w 298"/>
                  <a:gd name="T13" fmla="*/ 282 h 283"/>
                  <a:gd name="T14" fmla="*/ 0 w 298"/>
                  <a:gd name="T15" fmla="*/ 282 h 283"/>
                  <a:gd name="T16" fmla="*/ 121 w 298"/>
                  <a:gd name="T17" fmla="*/ 0 h 283"/>
                  <a:gd name="T18" fmla="*/ 185 w 298"/>
                  <a:gd name="T19" fmla="*/ 165 h 283"/>
                  <a:gd name="T20" fmla="*/ 149 w 298"/>
                  <a:gd name="T21" fmla="*/ 74 h 283"/>
                  <a:gd name="T22" fmla="*/ 111 w 298"/>
                  <a:gd name="T23" fmla="*/ 165 h 283"/>
                  <a:gd name="T24" fmla="*/ 185 w 298"/>
                  <a:gd name="T25" fmla="*/ 16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83">
                    <a:moveTo>
                      <a:pt x="121" y="0"/>
                    </a:moveTo>
                    <a:lnTo>
                      <a:pt x="178" y="0"/>
                    </a:lnTo>
                    <a:lnTo>
                      <a:pt x="297" y="282"/>
                    </a:lnTo>
                    <a:lnTo>
                      <a:pt x="233" y="282"/>
                    </a:lnTo>
                    <a:lnTo>
                      <a:pt x="207" y="219"/>
                    </a:lnTo>
                    <a:lnTo>
                      <a:pt x="89" y="219"/>
                    </a:lnTo>
                    <a:lnTo>
                      <a:pt x="64" y="282"/>
                    </a:lnTo>
                    <a:lnTo>
                      <a:pt x="0" y="282"/>
                    </a:lnTo>
                    <a:lnTo>
                      <a:pt x="121" y="0"/>
                    </a:lnTo>
                    <a:close/>
                    <a:moveTo>
                      <a:pt x="185" y="165"/>
                    </a:moveTo>
                    <a:lnTo>
                      <a:pt x="149" y="74"/>
                    </a:lnTo>
                    <a:lnTo>
                      <a:pt x="111" y="165"/>
                    </a:lnTo>
                    <a:lnTo>
                      <a:pt x="185" y="165"/>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2" name="Freeform 173"/>
              <p:cNvSpPr>
                <a:spLocks noChangeArrowheads="1"/>
              </p:cNvSpPr>
              <p:nvPr/>
            </p:nvSpPr>
            <p:spPr bwMode="auto">
              <a:xfrm>
                <a:off x="2730759" y="2188284"/>
                <a:ext cx="77345" cy="90001"/>
              </a:xfrm>
              <a:custGeom>
                <a:avLst/>
                <a:gdLst>
                  <a:gd name="T0" fmla="*/ 0 w 242"/>
                  <a:gd name="T1" fmla="*/ 0 h 282"/>
                  <a:gd name="T2" fmla="*/ 127 w 242"/>
                  <a:gd name="T3" fmla="*/ 0 h 282"/>
                  <a:gd name="T4" fmla="*/ 209 w 242"/>
                  <a:gd name="T5" fmla="*/ 30 h 282"/>
                  <a:gd name="T6" fmla="*/ 233 w 242"/>
                  <a:gd name="T7" fmla="*/ 93 h 282"/>
                  <a:gd name="T8" fmla="*/ 233 w 242"/>
                  <a:gd name="T9" fmla="*/ 93 h 282"/>
                  <a:gd name="T10" fmla="*/ 173 w 242"/>
                  <a:gd name="T11" fmla="*/ 181 h 282"/>
                  <a:gd name="T12" fmla="*/ 241 w 242"/>
                  <a:gd name="T13" fmla="*/ 281 h 282"/>
                  <a:gd name="T14" fmla="*/ 169 w 242"/>
                  <a:gd name="T15" fmla="*/ 281 h 282"/>
                  <a:gd name="T16" fmla="*/ 109 w 242"/>
                  <a:gd name="T17" fmla="*/ 191 h 282"/>
                  <a:gd name="T18" fmla="*/ 61 w 242"/>
                  <a:gd name="T19" fmla="*/ 191 h 282"/>
                  <a:gd name="T20" fmla="*/ 61 w 242"/>
                  <a:gd name="T21" fmla="*/ 281 h 282"/>
                  <a:gd name="T22" fmla="*/ 0 w 242"/>
                  <a:gd name="T23" fmla="*/ 281 h 282"/>
                  <a:gd name="T24" fmla="*/ 0 w 242"/>
                  <a:gd name="T25" fmla="*/ 0 h 282"/>
                  <a:gd name="T26" fmla="*/ 123 w 242"/>
                  <a:gd name="T27" fmla="*/ 136 h 282"/>
                  <a:gd name="T28" fmla="*/ 170 w 242"/>
                  <a:gd name="T29" fmla="*/ 98 h 282"/>
                  <a:gd name="T30" fmla="*/ 170 w 242"/>
                  <a:gd name="T31" fmla="*/ 96 h 282"/>
                  <a:gd name="T32" fmla="*/ 122 w 242"/>
                  <a:gd name="T33" fmla="*/ 56 h 282"/>
                  <a:gd name="T34" fmla="*/ 61 w 242"/>
                  <a:gd name="T35" fmla="*/ 56 h 282"/>
                  <a:gd name="T36" fmla="*/ 61 w 242"/>
                  <a:gd name="T37" fmla="*/ 136 h 282"/>
                  <a:gd name="T38" fmla="*/ 123 w 242"/>
                  <a:gd name="T39"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282">
                    <a:moveTo>
                      <a:pt x="0" y="0"/>
                    </a:moveTo>
                    <a:lnTo>
                      <a:pt x="127" y="0"/>
                    </a:lnTo>
                    <a:cubicBezTo>
                      <a:pt x="163" y="0"/>
                      <a:pt x="190" y="12"/>
                      <a:pt x="209" y="30"/>
                    </a:cubicBezTo>
                    <a:cubicBezTo>
                      <a:pt x="225" y="45"/>
                      <a:pt x="233" y="67"/>
                      <a:pt x="233" y="93"/>
                    </a:cubicBezTo>
                    <a:lnTo>
                      <a:pt x="233" y="93"/>
                    </a:lnTo>
                    <a:cubicBezTo>
                      <a:pt x="233" y="139"/>
                      <a:pt x="208" y="167"/>
                      <a:pt x="173" y="181"/>
                    </a:cubicBezTo>
                    <a:lnTo>
                      <a:pt x="241" y="281"/>
                    </a:lnTo>
                    <a:lnTo>
                      <a:pt x="169" y="281"/>
                    </a:lnTo>
                    <a:lnTo>
                      <a:pt x="109" y="191"/>
                    </a:lnTo>
                    <a:lnTo>
                      <a:pt x="61" y="191"/>
                    </a:lnTo>
                    <a:lnTo>
                      <a:pt x="61" y="281"/>
                    </a:lnTo>
                    <a:lnTo>
                      <a:pt x="0" y="281"/>
                    </a:lnTo>
                    <a:lnTo>
                      <a:pt x="0" y="0"/>
                    </a:lnTo>
                    <a:close/>
                    <a:moveTo>
                      <a:pt x="123" y="136"/>
                    </a:moveTo>
                    <a:cubicBezTo>
                      <a:pt x="154" y="136"/>
                      <a:pt x="170" y="121"/>
                      <a:pt x="170" y="98"/>
                    </a:cubicBezTo>
                    <a:lnTo>
                      <a:pt x="170" y="96"/>
                    </a:lnTo>
                    <a:cubicBezTo>
                      <a:pt x="170" y="70"/>
                      <a:pt x="152" y="56"/>
                      <a:pt x="122" y="56"/>
                    </a:cubicBezTo>
                    <a:lnTo>
                      <a:pt x="61" y="56"/>
                    </a:lnTo>
                    <a:lnTo>
                      <a:pt x="61" y="136"/>
                    </a:lnTo>
                    <a:lnTo>
                      <a:pt x="123" y="136"/>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3" name="Freeform 174"/>
              <p:cNvSpPr>
                <a:spLocks noChangeArrowheads="1"/>
              </p:cNvSpPr>
              <p:nvPr/>
            </p:nvSpPr>
            <p:spPr bwMode="auto">
              <a:xfrm>
                <a:off x="2816541" y="2188284"/>
                <a:ext cx="67501" cy="90001"/>
              </a:xfrm>
              <a:custGeom>
                <a:avLst/>
                <a:gdLst>
                  <a:gd name="T0" fmla="*/ 0 w 213"/>
                  <a:gd name="T1" fmla="*/ 0 h 282"/>
                  <a:gd name="T2" fmla="*/ 211 w 213"/>
                  <a:gd name="T3" fmla="*/ 0 h 282"/>
                  <a:gd name="T4" fmla="*/ 211 w 213"/>
                  <a:gd name="T5" fmla="*/ 56 h 282"/>
                  <a:gd name="T6" fmla="*/ 61 w 213"/>
                  <a:gd name="T7" fmla="*/ 56 h 282"/>
                  <a:gd name="T8" fmla="*/ 61 w 213"/>
                  <a:gd name="T9" fmla="*/ 113 h 282"/>
                  <a:gd name="T10" fmla="*/ 193 w 213"/>
                  <a:gd name="T11" fmla="*/ 113 h 282"/>
                  <a:gd name="T12" fmla="*/ 193 w 213"/>
                  <a:gd name="T13" fmla="*/ 167 h 282"/>
                  <a:gd name="T14" fmla="*/ 61 w 213"/>
                  <a:gd name="T15" fmla="*/ 167 h 282"/>
                  <a:gd name="T16" fmla="*/ 61 w 213"/>
                  <a:gd name="T17" fmla="*/ 227 h 282"/>
                  <a:gd name="T18" fmla="*/ 212 w 213"/>
                  <a:gd name="T19" fmla="*/ 227 h 282"/>
                  <a:gd name="T20" fmla="*/ 212 w 213"/>
                  <a:gd name="T21" fmla="*/ 281 h 282"/>
                  <a:gd name="T22" fmla="*/ 0 w 213"/>
                  <a:gd name="T23" fmla="*/ 281 h 282"/>
                  <a:gd name="T24" fmla="*/ 0 w 213"/>
                  <a:gd name="T25"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 h="282">
                    <a:moveTo>
                      <a:pt x="0" y="0"/>
                    </a:moveTo>
                    <a:lnTo>
                      <a:pt x="211" y="0"/>
                    </a:lnTo>
                    <a:lnTo>
                      <a:pt x="211" y="56"/>
                    </a:lnTo>
                    <a:lnTo>
                      <a:pt x="61" y="56"/>
                    </a:lnTo>
                    <a:lnTo>
                      <a:pt x="61" y="113"/>
                    </a:lnTo>
                    <a:lnTo>
                      <a:pt x="193" y="113"/>
                    </a:lnTo>
                    <a:lnTo>
                      <a:pt x="193" y="167"/>
                    </a:lnTo>
                    <a:lnTo>
                      <a:pt x="61" y="167"/>
                    </a:lnTo>
                    <a:lnTo>
                      <a:pt x="61" y="227"/>
                    </a:lnTo>
                    <a:lnTo>
                      <a:pt x="212" y="227"/>
                    </a:lnTo>
                    <a:lnTo>
                      <a:pt x="212"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4" name="Freeform 175"/>
              <p:cNvSpPr>
                <a:spLocks noChangeArrowheads="1"/>
              </p:cNvSpPr>
              <p:nvPr/>
            </p:nvSpPr>
            <p:spPr bwMode="auto">
              <a:xfrm>
                <a:off x="2920605" y="2188284"/>
                <a:ext cx="95626" cy="90001"/>
              </a:xfrm>
              <a:custGeom>
                <a:avLst/>
                <a:gdLst>
                  <a:gd name="T0" fmla="*/ 119 w 298"/>
                  <a:gd name="T1" fmla="*/ 0 h 283"/>
                  <a:gd name="T2" fmla="*/ 176 w 298"/>
                  <a:gd name="T3" fmla="*/ 0 h 283"/>
                  <a:gd name="T4" fmla="*/ 297 w 298"/>
                  <a:gd name="T5" fmla="*/ 282 h 283"/>
                  <a:gd name="T6" fmla="*/ 232 w 298"/>
                  <a:gd name="T7" fmla="*/ 282 h 283"/>
                  <a:gd name="T8" fmla="*/ 207 w 298"/>
                  <a:gd name="T9" fmla="*/ 219 h 283"/>
                  <a:gd name="T10" fmla="*/ 89 w 298"/>
                  <a:gd name="T11" fmla="*/ 219 h 283"/>
                  <a:gd name="T12" fmla="*/ 63 w 298"/>
                  <a:gd name="T13" fmla="*/ 282 h 283"/>
                  <a:gd name="T14" fmla="*/ 0 w 298"/>
                  <a:gd name="T15" fmla="*/ 282 h 283"/>
                  <a:gd name="T16" fmla="*/ 119 w 298"/>
                  <a:gd name="T17" fmla="*/ 0 h 283"/>
                  <a:gd name="T18" fmla="*/ 185 w 298"/>
                  <a:gd name="T19" fmla="*/ 165 h 283"/>
                  <a:gd name="T20" fmla="*/ 147 w 298"/>
                  <a:gd name="T21" fmla="*/ 74 h 283"/>
                  <a:gd name="T22" fmla="*/ 111 w 298"/>
                  <a:gd name="T23" fmla="*/ 165 h 283"/>
                  <a:gd name="T24" fmla="*/ 185 w 298"/>
                  <a:gd name="T25" fmla="*/ 16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83">
                    <a:moveTo>
                      <a:pt x="119" y="0"/>
                    </a:moveTo>
                    <a:lnTo>
                      <a:pt x="176" y="0"/>
                    </a:lnTo>
                    <a:lnTo>
                      <a:pt x="297" y="282"/>
                    </a:lnTo>
                    <a:lnTo>
                      <a:pt x="232" y="282"/>
                    </a:lnTo>
                    <a:lnTo>
                      <a:pt x="207" y="219"/>
                    </a:lnTo>
                    <a:lnTo>
                      <a:pt x="89" y="219"/>
                    </a:lnTo>
                    <a:lnTo>
                      <a:pt x="63" y="282"/>
                    </a:lnTo>
                    <a:lnTo>
                      <a:pt x="0" y="282"/>
                    </a:lnTo>
                    <a:lnTo>
                      <a:pt x="119" y="0"/>
                    </a:lnTo>
                    <a:close/>
                    <a:moveTo>
                      <a:pt x="185" y="165"/>
                    </a:moveTo>
                    <a:lnTo>
                      <a:pt x="147" y="74"/>
                    </a:lnTo>
                    <a:lnTo>
                      <a:pt x="111" y="165"/>
                    </a:lnTo>
                    <a:lnTo>
                      <a:pt x="185" y="165"/>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5" name="Freeform 176"/>
              <p:cNvSpPr>
                <a:spLocks noChangeArrowheads="1"/>
              </p:cNvSpPr>
              <p:nvPr/>
            </p:nvSpPr>
            <p:spPr bwMode="auto">
              <a:xfrm>
                <a:off x="3021856" y="2188284"/>
                <a:ext cx="80157" cy="90001"/>
              </a:xfrm>
              <a:custGeom>
                <a:avLst/>
                <a:gdLst>
                  <a:gd name="T0" fmla="*/ 57 w 251"/>
                  <a:gd name="T1" fmla="*/ 0 h 282"/>
                  <a:gd name="T2" fmla="*/ 189 w 251"/>
                  <a:gd name="T3" fmla="*/ 174 h 282"/>
                  <a:gd name="T4" fmla="*/ 189 w 251"/>
                  <a:gd name="T5" fmla="*/ 0 h 282"/>
                  <a:gd name="T6" fmla="*/ 250 w 251"/>
                  <a:gd name="T7" fmla="*/ 0 h 282"/>
                  <a:gd name="T8" fmla="*/ 250 w 251"/>
                  <a:gd name="T9" fmla="*/ 281 h 282"/>
                  <a:gd name="T10" fmla="*/ 197 w 251"/>
                  <a:gd name="T11" fmla="*/ 281 h 282"/>
                  <a:gd name="T12" fmla="*/ 61 w 251"/>
                  <a:gd name="T13" fmla="*/ 103 h 282"/>
                  <a:gd name="T14" fmla="*/ 61 w 251"/>
                  <a:gd name="T15" fmla="*/ 281 h 282"/>
                  <a:gd name="T16" fmla="*/ 0 w 251"/>
                  <a:gd name="T17" fmla="*/ 281 h 282"/>
                  <a:gd name="T18" fmla="*/ 0 w 251"/>
                  <a:gd name="T19" fmla="*/ 0 h 282"/>
                  <a:gd name="T20" fmla="*/ 57 w 251"/>
                  <a:gd name="T21"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2">
                    <a:moveTo>
                      <a:pt x="57" y="0"/>
                    </a:moveTo>
                    <a:lnTo>
                      <a:pt x="189" y="174"/>
                    </a:lnTo>
                    <a:lnTo>
                      <a:pt x="189" y="0"/>
                    </a:lnTo>
                    <a:lnTo>
                      <a:pt x="250" y="0"/>
                    </a:lnTo>
                    <a:lnTo>
                      <a:pt x="250" y="281"/>
                    </a:lnTo>
                    <a:lnTo>
                      <a:pt x="197" y="281"/>
                    </a:lnTo>
                    <a:lnTo>
                      <a:pt x="61" y="103"/>
                    </a:lnTo>
                    <a:lnTo>
                      <a:pt x="61" y="281"/>
                    </a:lnTo>
                    <a:lnTo>
                      <a:pt x="0" y="281"/>
                    </a:lnTo>
                    <a:lnTo>
                      <a:pt x="0" y="0"/>
                    </a:lnTo>
                    <a:lnTo>
                      <a:pt x="57"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6" name="Freeform 177"/>
              <p:cNvSpPr>
                <a:spLocks noChangeArrowheads="1"/>
              </p:cNvSpPr>
              <p:nvPr/>
            </p:nvSpPr>
            <p:spPr bwMode="auto">
              <a:xfrm>
                <a:off x="3109044" y="2188284"/>
                <a:ext cx="95626" cy="90001"/>
              </a:xfrm>
              <a:custGeom>
                <a:avLst/>
                <a:gdLst>
                  <a:gd name="T0" fmla="*/ 121 w 298"/>
                  <a:gd name="T1" fmla="*/ 0 h 283"/>
                  <a:gd name="T2" fmla="*/ 178 w 298"/>
                  <a:gd name="T3" fmla="*/ 0 h 283"/>
                  <a:gd name="T4" fmla="*/ 297 w 298"/>
                  <a:gd name="T5" fmla="*/ 282 h 283"/>
                  <a:gd name="T6" fmla="*/ 233 w 298"/>
                  <a:gd name="T7" fmla="*/ 282 h 283"/>
                  <a:gd name="T8" fmla="*/ 207 w 298"/>
                  <a:gd name="T9" fmla="*/ 219 h 283"/>
                  <a:gd name="T10" fmla="*/ 89 w 298"/>
                  <a:gd name="T11" fmla="*/ 219 h 283"/>
                  <a:gd name="T12" fmla="*/ 64 w 298"/>
                  <a:gd name="T13" fmla="*/ 282 h 283"/>
                  <a:gd name="T14" fmla="*/ 0 w 298"/>
                  <a:gd name="T15" fmla="*/ 282 h 283"/>
                  <a:gd name="T16" fmla="*/ 121 w 298"/>
                  <a:gd name="T17" fmla="*/ 0 h 283"/>
                  <a:gd name="T18" fmla="*/ 185 w 298"/>
                  <a:gd name="T19" fmla="*/ 165 h 283"/>
                  <a:gd name="T20" fmla="*/ 149 w 298"/>
                  <a:gd name="T21" fmla="*/ 74 h 283"/>
                  <a:gd name="T22" fmla="*/ 111 w 298"/>
                  <a:gd name="T23" fmla="*/ 165 h 283"/>
                  <a:gd name="T24" fmla="*/ 185 w 298"/>
                  <a:gd name="T25" fmla="*/ 16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83">
                    <a:moveTo>
                      <a:pt x="121" y="0"/>
                    </a:moveTo>
                    <a:lnTo>
                      <a:pt x="178" y="0"/>
                    </a:lnTo>
                    <a:lnTo>
                      <a:pt x="297" y="282"/>
                    </a:lnTo>
                    <a:lnTo>
                      <a:pt x="233" y="282"/>
                    </a:lnTo>
                    <a:lnTo>
                      <a:pt x="207" y="219"/>
                    </a:lnTo>
                    <a:lnTo>
                      <a:pt x="89" y="219"/>
                    </a:lnTo>
                    <a:lnTo>
                      <a:pt x="64" y="282"/>
                    </a:lnTo>
                    <a:lnTo>
                      <a:pt x="0" y="282"/>
                    </a:lnTo>
                    <a:lnTo>
                      <a:pt x="121" y="0"/>
                    </a:lnTo>
                    <a:close/>
                    <a:moveTo>
                      <a:pt x="185" y="165"/>
                    </a:moveTo>
                    <a:lnTo>
                      <a:pt x="149" y="74"/>
                    </a:lnTo>
                    <a:lnTo>
                      <a:pt x="111" y="165"/>
                    </a:lnTo>
                    <a:lnTo>
                      <a:pt x="185" y="165"/>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7" name="Freeform 178"/>
              <p:cNvSpPr>
                <a:spLocks noChangeArrowheads="1"/>
              </p:cNvSpPr>
              <p:nvPr/>
            </p:nvSpPr>
            <p:spPr bwMode="auto">
              <a:xfrm>
                <a:off x="3210295" y="2188284"/>
                <a:ext cx="64688" cy="90001"/>
              </a:xfrm>
              <a:custGeom>
                <a:avLst/>
                <a:gdLst>
                  <a:gd name="T0" fmla="*/ 0 w 202"/>
                  <a:gd name="T1" fmla="*/ 0 h 282"/>
                  <a:gd name="T2" fmla="*/ 61 w 202"/>
                  <a:gd name="T3" fmla="*/ 0 h 282"/>
                  <a:gd name="T4" fmla="*/ 61 w 202"/>
                  <a:gd name="T5" fmla="*/ 225 h 282"/>
                  <a:gd name="T6" fmla="*/ 201 w 202"/>
                  <a:gd name="T7" fmla="*/ 225 h 282"/>
                  <a:gd name="T8" fmla="*/ 201 w 202"/>
                  <a:gd name="T9" fmla="*/ 281 h 282"/>
                  <a:gd name="T10" fmla="*/ 0 w 202"/>
                  <a:gd name="T11" fmla="*/ 281 h 282"/>
                  <a:gd name="T12" fmla="*/ 0 w 202"/>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202" h="282">
                    <a:moveTo>
                      <a:pt x="0" y="0"/>
                    </a:moveTo>
                    <a:lnTo>
                      <a:pt x="61" y="0"/>
                    </a:lnTo>
                    <a:lnTo>
                      <a:pt x="61" y="225"/>
                    </a:lnTo>
                    <a:lnTo>
                      <a:pt x="201" y="225"/>
                    </a:lnTo>
                    <a:lnTo>
                      <a:pt x="201"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8" name="Freeform 179"/>
              <p:cNvSpPr>
                <a:spLocks noChangeArrowheads="1"/>
              </p:cNvSpPr>
              <p:nvPr/>
            </p:nvSpPr>
            <p:spPr bwMode="auto">
              <a:xfrm>
                <a:off x="3258108" y="2188284"/>
                <a:ext cx="88594" cy="90001"/>
              </a:xfrm>
              <a:custGeom>
                <a:avLst/>
                <a:gdLst>
                  <a:gd name="T0" fmla="*/ 106 w 277"/>
                  <a:gd name="T1" fmla="*/ 171 h 282"/>
                  <a:gd name="T2" fmla="*/ 0 w 277"/>
                  <a:gd name="T3" fmla="*/ 0 h 282"/>
                  <a:gd name="T4" fmla="*/ 70 w 277"/>
                  <a:gd name="T5" fmla="*/ 0 h 282"/>
                  <a:gd name="T6" fmla="*/ 138 w 277"/>
                  <a:gd name="T7" fmla="*/ 113 h 282"/>
                  <a:gd name="T8" fmla="*/ 206 w 277"/>
                  <a:gd name="T9" fmla="*/ 0 h 282"/>
                  <a:gd name="T10" fmla="*/ 276 w 277"/>
                  <a:gd name="T11" fmla="*/ 0 h 282"/>
                  <a:gd name="T12" fmla="*/ 167 w 277"/>
                  <a:gd name="T13" fmla="*/ 170 h 282"/>
                  <a:gd name="T14" fmla="*/ 167 w 277"/>
                  <a:gd name="T15" fmla="*/ 281 h 282"/>
                  <a:gd name="T16" fmla="*/ 106 w 277"/>
                  <a:gd name="T17" fmla="*/ 281 h 282"/>
                  <a:gd name="T18" fmla="*/ 106 w 277"/>
                  <a:gd name="T19"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282">
                    <a:moveTo>
                      <a:pt x="106" y="171"/>
                    </a:moveTo>
                    <a:lnTo>
                      <a:pt x="0" y="0"/>
                    </a:lnTo>
                    <a:lnTo>
                      <a:pt x="70" y="0"/>
                    </a:lnTo>
                    <a:lnTo>
                      <a:pt x="138" y="113"/>
                    </a:lnTo>
                    <a:lnTo>
                      <a:pt x="206" y="0"/>
                    </a:lnTo>
                    <a:lnTo>
                      <a:pt x="276" y="0"/>
                    </a:lnTo>
                    <a:lnTo>
                      <a:pt x="167" y="170"/>
                    </a:lnTo>
                    <a:lnTo>
                      <a:pt x="167" y="281"/>
                    </a:lnTo>
                    <a:lnTo>
                      <a:pt x="106" y="281"/>
                    </a:lnTo>
                    <a:lnTo>
                      <a:pt x="106" y="171"/>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9" name="Freeform 180"/>
              <p:cNvSpPr>
                <a:spLocks noChangeArrowheads="1"/>
              </p:cNvSpPr>
              <p:nvPr/>
            </p:nvSpPr>
            <p:spPr bwMode="auto">
              <a:xfrm>
                <a:off x="3345296" y="2188284"/>
                <a:ext cx="74532" cy="90001"/>
              </a:xfrm>
              <a:custGeom>
                <a:avLst/>
                <a:gdLst>
                  <a:gd name="T0" fmla="*/ 85 w 233"/>
                  <a:gd name="T1" fmla="*/ 57 h 282"/>
                  <a:gd name="T2" fmla="*/ 0 w 233"/>
                  <a:gd name="T3" fmla="*/ 57 h 282"/>
                  <a:gd name="T4" fmla="*/ 0 w 233"/>
                  <a:gd name="T5" fmla="*/ 0 h 282"/>
                  <a:gd name="T6" fmla="*/ 232 w 233"/>
                  <a:gd name="T7" fmla="*/ 0 h 282"/>
                  <a:gd name="T8" fmla="*/ 232 w 233"/>
                  <a:gd name="T9" fmla="*/ 57 h 282"/>
                  <a:gd name="T10" fmla="*/ 146 w 233"/>
                  <a:gd name="T11" fmla="*/ 57 h 282"/>
                  <a:gd name="T12" fmla="*/ 146 w 233"/>
                  <a:gd name="T13" fmla="*/ 281 h 282"/>
                  <a:gd name="T14" fmla="*/ 85 w 233"/>
                  <a:gd name="T15" fmla="*/ 281 h 282"/>
                  <a:gd name="T16" fmla="*/ 85 w 233"/>
                  <a:gd name="T17" fmla="*/ 5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82">
                    <a:moveTo>
                      <a:pt x="85" y="57"/>
                    </a:moveTo>
                    <a:lnTo>
                      <a:pt x="0" y="57"/>
                    </a:lnTo>
                    <a:lnTo>
                      <a:pt x="0" y="0"/>
                    </a:lnTo>
                    <a:lnTo>
                      <a:pt x="232" y="0"/>
                    </a:lnTo>
                    <a:lnTo>
                      <a:pt x="232" y="57"/>
                    </a:lnTo>
                    <a:lnTo>
                      <a:pt x="146" y="57"/>
                    </a:lnTo>
                    <a:lnTo>
                      <a:pt x="146" y="281"/>
                    </a:lnTo>
                    <a:lnTo>
                      <a:pt x="85" y="281"/>
                    </a:lnTo>
                    <a:lnTo>
                      <a:pt x="85" y="57"/>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0" name="Freeform 181"/>
              <p:cNvSpPr>
                <a:spLocks noChangeArrowheads="1"/>
              </p:cNvSpPr>
              <p:nvPr/>
            </p:nvSpPr>
            <p:spPr bwMode="auto">
              <a:xfrm>
                <a:off x="3428265" y="2188284"/>
                <a:ext cx="21094" cy="90001"/>
              </a:xfrm>
              <a:custGeom>
                <a:avLst/>
                <a:gdLst>
                  <a:gd name="T0" fmla="*/ 0 w 64"/>
                  <a:gd name="T1" fmla="*/ 0 h 282"/>
                  <a:gd name="T2" fmla="*/ 63 w 64"/>
                  <a:gd name="T3" fmla="*/ 0 h 282"/>
                  <a:gd name="T4" fmla="*/ 63 w 64"/>
                  <a:gd name="T5" fmla="*/ 281 h 282"/>
                  <a:gd name="T6" fmla="*/ 0 w 64"/>
                  <a:gd name="T7" fmla="*/ 281 h 282"/>
                  <a:gd name="T8" fmla="*/ 0 w 64"/>
                  <a:gd name="T9" fmla="*/ 0 h 282"/>
                </a:gdLst>
                <a:ahLst/>
                <a:cxnLst>
                  <a:cxn ang="0">
                    <a:pos x="T0" y="T1"/>
                  </a:cxn>
                  <a:cxn ang="0">
                    <a:pos x="T2" y="T3"/>
                  </a:cxn>
                  <a:cxn ang="0">
                    <a:pos x="T4" y="T5"/>
                  </a:cxn>
                  <a:cxn ang="0">
                    <a:pos x="T6" y="T7"/>
                  </a:cxn>
                  <a:cxn ang="0">
                    <a:pos x="T8" y="T9"/>
                  </a:cxn>
                </a:cxnLst>
                <a:rect l="0" t="0" r="r" b="b"/>
                <a:pathLst>
                  <a:path w="64" h="282">
                    <a:moveTo>
                      <a:pt x="0" y="0"/>
                    </a:moveTo>
                    <a:lnTo>
                      <a:pt x="63" y="0"/>
                    </a:lnTo>
                    <a:lnTo>
                      <a:pt x="63"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1" name="Freeform 182"/>
              <p:cNvSpPr>
                <a:spLocks noChangeArrowheads="1"/>
              </p:cNvSpPr>
              <p:nvPr/>
            </p:nvSpPr>
            <p:spPr bwMode="auto">
              <a:xfrm>
                <a:off x="3460610" y="2186878"/>
                <a:ext cx="82969" cy="92813"/>
              </a:xfrm>
              <a:custGeom>
                <a:avLst/>
                <a:gdLst>
                  <a:gd name="T0" fmla="*/ 0 w 259"/>
                  <a:gd name="T1" fmla="*/ 146 h 290"/>
                  <a:gd name="T2" fmla="*/ 0 w 259"/>
                  <a:gd name="T3" fmla="*/ 145 h 290"/>
                  <a:gd name="T4" fmla="*/ 146 w 259"/>
                  <a:gd name="T5" fmla="*/ 0 h 290"/>
                  <a:gd name="T6" fmla="*/ 257 w 259"/>
                  <a:gd name="T7" fmla="*/ 43 h 290"/>
                  <a:gd name="T8" fmla="*/ 216 w 259"/>
                  <a:gd name="T9" fmla="*/ 89 h 290"/>
                  <a:gd name="T10" fmla="*/ 146 w 259"/>
                  <a:gd name="T11" fmla="*/ 57 h 290"/>
                  <a:gd name="T12" fmla="*/ 64 w 259"/>
                  <a:gd name="T13" fmla="*/ 145 h 290"/>
                  <a:gd name="T14" fmla="*/ 64 w 259"/>
                  <a:gd name="T15" fmla="*/ 145 h 290"/>
                  <a:gd name="T16" fmla="*/ 146 w 259"/>
                  <a:gd name="T17" fmla="*/ 233 h 290"/>
                  <a:gd name="T18" fmla="*/ 219 w 259"/>
                  <a:gd name="T19" fmla="*/ 200 h 290"/>
                  <a:gd name="T20" fmla="*/ 258 w 259"/>
                  <a:gd name="T21" fmla="*/ 239 h 290"/>
                  <a:gd name="T22" fmla="*/ 143 w 259"/>
                  <a:gd name="T23" fmla="*/ 289 h 290"/>
                  <a:gd name="T24" fmla="*/ 0 w 259"/>
                  <a:gd name="T25" fmla="*/ 14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290">
                    <a:moveTo>
                      <a:pt x="0" y="146"/>
                    </a:moveTo>
                    <a:lnTo>
                      <a:pt x="0" y="145"/>
                    </a:lnTo>
                    <a:cubicBezTo>
                      <a:pt x="0" y="65"/>
                      <a:pt x="60" y="0"/>
                      <a:pt x="146" y="0"/>
                    </a:cubicBezTo>
                    <a:cubicBezTo>
                      <a:pt x="198" y="0"/>
                      <a:pt x="230" y="18"/>
                      <a:pt x="257" y="43"/>
                    </a:cubicBezTo>
                    <a:lnTo>
                      <a:pt x="216" y="89"/>
                    </a:lnTo>
                    <a:cubicBezTo>
                      <a:pt x="196" y="68"/>
                      <a:pt x="173" y="57"/>
                      <a:pt x="146" y="57"/>
                    </a:cubicBezTo>
                    <a:cubicBezTo>
                      <a:pt x="98" y="57"/>
                      <a:pt x="64" y="96"/>
                      <a:pt x="64" y="145"/>
                    </a:cubicBezTo>
                    <a:lnTo>
                      <a:pt x="64" y="145"/>
                    </a:lnTo>
                    <a:cubicBezTo>
                      <a:pt x="64" y="193"/>
                      <a:pt x="97" y="233"/>
                      <a:pt x="146" y="233"/>
                    </a:cubicBezTo>
                    <a:cubicBezTo>
                      <a:pt x="178" y="233"/>
                      <a:pt x="197" y="219"/>
                      <a:pt x="219" y="200"/>
                    </a:cubicBezTo>
                    <a:lnTo>
                      <a:pt x="258" y="239"/>
                    </a:lnTo>
                    <a:cubicBezTo>
                      <a:pt x="229" y="271"/>
                      <a:pt x="197" y="289"/>
                      <a:pt x="143" y="289"/>
                    </a:cubicBezTo>
                    <a:cubicBezTo>
                      <a:pt x="61" y="289"/>
                      <a:pt x="0" y="226"/>
                      <a:pt x="0" y="146"/>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2" name="Freeform 183"/>
              <p:cNvSpPr>
                <a:spLocks noChangeArrowheads="1"/>
              </p:cNvSpPr>
              <p:nvPr/>
            </p:nvSpPr>
            <p:spPr bwMode="auto">
              <a:xfrm>
                <a:off x="3544986" y="2188284"/>
                <a:ext cx="71719" cy="91408"/>
              </a:xfrm>
              <a:custGeom>
                <a:avLst/>
                <a:gdLst>
                  <a:gd name="T0" fmla="*/ 0 w 223"/>
                  <a:gd name="T1" fmla="*/ 242 h 288"/>
                  <a:gd name="T2" fmla="*/ 36 w 223"/>
                  <a:gd name="T3" fmla="*/ 198 h 288"/>
                  <a:gd name="T4" fmla="*/ 120 w 223"/>
                  <a:gd name="T5" fmla="*/ 233 h 288"/>
                  <a:gd name="T6" fmla="*/ 161 w 223"/>
                  <a:gd name="T7" fmla="*/ 206 h 288"/>
                  <a:gd name="T8" fmla="*/ 161 w 223"/>
                  <a:gd name="T9" fmla="*/ 205 h 288"/>
                  <a:gd name="T10" fmla="*/ 104 w 223"/>
                  <a:gd name="T11" fmla="*/ 170 h 288"/>
                  <a:gd name="T12" fmla="*/ 11 w 223"/>
                  <a:gd name="T13" fmla="*/ 84 h 288"/>
                  <a:gd name="T14" fmla="*/ 11 w 223"/>
                  <a:gd name="T15" fmla="*/ 83 h 288"/>
                  <a:gd name="T16" fmla="*/ 109 w 223"/>
                  <a:gd name="T17" fmla="*/ 0 h 288"/>
                  <a:gd name="T18" fmla="*/ 213 w 223"/>
                  <a:gd name="T19" fmla="*/ 34 h 288"/>
                  <a:gd name="T20" fmla="*/ 181 w 223"/>
                  <a:gd name="T21" fmla="*/ 82 h 288"/>
                  <a:gd name="T22" fmla="*/ 108 w 223"/>
                  <a:gd name="T23" fmla="*/ 54 h 288"/>
                  <a:gd name="T24" fmla="*/ 72 w 223"/>
                  <a:gd name="T25" fmla="*/ 77 h 288"/>
                  <a:gd name="T26" fmla="*/ 72 w 223"/>
                  <a:gd name="T27" fmla="*/ 79 h 288"/>
                  <a:gd name="T28" fmla="*/ 133 w 223"/>
                  <a:gd name="T29" fmla="*/ 115 h 288"/>
                  <a:gd name="T30" fmla="*/ 222 w 223"/>
                  <a:gd name="T31" fmla="*/ 199 h 288"/>
                  <a:gd name="T32" fmla="*/ 222 w 223"/>
                  <a:gd name="T33" fmla="*/ 199 h 288"/>
                  <a:gd name="T34" fmla="*/ 119 w 223"/>
                  <a:gd name="T35" fmla="*/ 287 h 288"/>
                  <a:gd name="T36" fmla="*/ 0 w 223"/>
                  <a:gd name="T37"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3" h="288">
                    <a:moveTo>
                      <a:pt x="0" y="242"/>
                    </a:moveTo>
                    <a:lnTo>
                      <a:pt x="36" y="198"/>
                    </a:lnTo>
                    <a:cubicBezTo>
                      <a:pt x="62" y="219"/>
                      <a:pt x="89" y="233"/>
                      <a:pt x="120" y="233"/>
                    </a:cubicBezTo>
                    <a:cubicBezTo>
                      <a:pt x="145" y="233"/>
                      <a:pt x="161" y="223"/>
                      <a:pt x="161" y="206"/>
                    </a:cubicBezTo>
                    <a:lnTo>
                      <a:pt x="161" y="205"/>
                    </a:lnTo>
                    <a:cubicBezTo>
                      <a:pt x="161" y="190"/>
                      <a:pt x="151" y="181"/>
                      <a:pt x="104" y="170"/>
                    </a:cubicBezTo>
                    <a:cubicBezTo>
                      <a:pt x="47" y="155"/>
                      <a:pt x="11" y="140"/>
                      <a:pt x="11" y="84"/>
                    </a:cubicBezTo>
                    <a:lnTo>
                      <a:pt x="11" y="83"/>
                    </a:lnTo>
                    <a:cubicBezTo>
                      <a:pt x="11" y="33"/>
                      <a:pt x="52" y="0"/>
                      <a:pt x="109" y="0"/>
                    </a:cubicBezTo>
                    <a:cubicBezTo>
                      <a:pt x="150" y="0"/>
                      <a:pt x="184" y="12"/>
                      <a:pt x="213" y="34"/>
                    </a:cubicBezTo>
                    <a:lnTo>
                      <a:pt x="181" y="82"/>
                    </a:lnTo>
                    <a:cubicBezTo>
                      <a:pt x="156" y="63"/>
                      <a:pt x="132" y="54"/>
                      <a:pt x="108" y="54"/>
                    </a:cubicBezTo>
                    <a:cubicBezTo>
                      <a:pt x="84" y="54"/>
                      <a:pt x="72" y="63"/>
                      <a:pt x="72" y="77"/>
                    </a:cubicBezTo>
                    <a:lnTo>
                      <a:pt x="72" y="79"/>
                    </a:lnTo>
                    <a:cubicBezTo>
                      <a:pt x="72" y="97"/>
                      <a:pt x="84" y="102"/>
                      <a:pt x="133" y="115"/>
                    </a:cubicBezTo>
                    <a:cubicBezTo>
                      <a:pt x="190" y="130"/>
                      <a:pt x="222" y="151"/>
                      <a:pt x="222" y="199"/>
                    </a:cubicBezTo>
                    <a:lnTo>
                      <a:pt x="222" y="199"/>
                    </a:lnTo>
                    <a:cubicBezTo>
                      <a:pt x="222" y="255"/>
                      <a:pt x="179" y="287"/>
                      <a:pt x="119" y="287"/>
                    </a:cubicBezTo>
                    <a:cubicBezTo>
                      <a:pt x="76" y="287"/>
                      <a:pt x="33" y="272"/>
                      <a:pt x="0" y="242"/>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3" name="Freeform 184"/>
              <p:cNvSpPr>
                <a:spLocks noChangeArrowheads="1"/>
              </p:cNvSpPr>
              <p:nvPr/>
            </p:nvSpPr>
            <p:spPr bwMode="auto">
              <a:xfrm>
                <a:off x="2183722" y="2064533"/>
                <a:ext cx="54844" cy="81563"/>
              </a:xfrm>
              <a:custGeom>
                <a:avLst/>
                <a:gdLst>
                  <a:gd name="T0" fmla="*/ 128 w 172"/>
                  <a:gd name="T1" fmla="*/ 253 h 254"/>
                  <a:gd name="T2" fmla="*/ 71 w 172"/>
                  <a:gd name="T3" fmla="*/ 135 h 254"/>
                  <a:gd name="T4" fmla="*/ 38 w 172"/>
                  <a:gd name="T5" fmla="*/ 60 h 254"/>
                  <a:gd name="T6" fmla="*/ 38 w 172"/>
                  <a:gd name="T7" fmla="*/ 60 h 254"/>
                  <a:gd name="T8" fmla="*/ 41 w 172"/>
                  <a:gd name="T9" fmla="*/ 131 h 254"/>
                  <a:gd name="T10" fmla="*/ 42 w 172"/>
                  <a:gd name="T11" fmla="*/ 253 h 254"/>
                  <a:gd name="T12" fmla="*/ 0 w 172"/>
                  <a:gd name="T13" fmla="*/ 253 h 254"/>
                  <a:gd name="T14" fmla="*/ 0 w 172"/>
                  <a:gd name="T15" fmla="*/ 0 h 254"/>
                  <a:gd name="T16" fmla="*/ 48 w 172"/>
                  <a:gd name="T17" fmla="*/ 0 h 254"/>
                  <a:gd name="T18" fmla="*/ 109 w 172"/>
                  <a:gd name="T19" fmla="*/ 124 h 254"/>
                  <a:gd name="T20" fmla="*/ 135 w 172"/>
                  <a:gd name="T21" fmla="*/ 189 h 254"/>
                  <a:gd name="T22" fmla="*/ 136 w 172"/>
                  <a:gd name="T23" fmla="*/ 188 h 254"/>
                  <a:gd name="T24" fmla="*/ 132 w 172"/>
                  <a:gd name="T25" fmla="*/ 116 h 254"/>
                  <a:gd name="T26" fmla="*/ 132 w 172"/>
                  <a:gd name="T27" fmla="*/ 0 h 254"/>
                  <a:gd name="T28" fmla="*/ 171 w 172"/>
                  <a:gd name="T29" fmla="*/ 0 h 254"/>
                  <a:gd name="T30" fmla="*/ 171 w 172"/>
                  <a:gd name="T31" fmla="*/ 253 h 254"/>
                  <a:gd name="T32" fmla="*/ 128 w 172"/>
                  <a:gd name="T33"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 h="254">
                    <a:moveTo>
                      <a:pt x="128" y="253"/>
                    </a:moveTo>
                    <a:lnTo>
                      <a:pt x="71" y="135"/>
                    </a:lnTo>
                    <a:cubicBezTo>
                      <a:pt x="57" y="106"/>
                      <a:pt x="43" y="74"/>
                      <a:pt x="38" y="60"/>
                    </a:cubicBezTo>
                    <a:lnTo>
                      <a:pt x="38" y="60"/>
                    </a:lnTo>
                    <a:cubicBezTo>
                      <a:pt x="39" y="82"/>
                      <a:pt x="39" y="109"/>
                      <a:pt x="41" y="131"/>
                    </a:cubicBezTo>
                    <a:lnTo>
                      <a:pt x="42" y="253"/>
                    </a:lnTo>
                    <a:lnTo>
                      <a:pt x="0" y="253"/>
                    </a:lnTo>
                    <a:lnTo>
                      <a:pt x="0" y="0"/>
                    </a:lnTo>
                    <a:lnTo>
                      <a:pt x="48" y="0"/>
                    </a:lnTo>
                    <a:lnTo>
                      <a:pt x="109" y="124"/>
                    </a:lnTo>
                    <a:cubicBezTo>
                      <a:pt x="121" y="147"/>
                      <a:pt x="132" y="178"/>
                      <a:pt x="135" y="189"/>
                    </a:cubicBezTo>
                    <a:lnTo>
                      <a:pt x="136" y="188"/>
                    </a:lnTo>
                    <a:cubicBezTo>
                      <a:pt x="135" y="175"/>
                      <a:pt x="132" y="139"/>
                      <a:pt x="132" y="116"/>
                    </a:cubicBezTo>
                    <a:lnTo>
                      <a:pt x="132" y="0"/>
                    </a:lnTo>
                    <a:lnTo>
                      <a:pt x="171" y="0"/>
                    </a:lnTo>
                    <a:lnTo>
                      <a:pt x="171" y="253"/>
                    </a:lnTo>
                    <a:lnTo>
                      <a:pt x="128" y="253"/>
                    </a:ln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4" name="Freeform 185"/>
              <p:cNvSpPr>
                <a:spLocks noChangeArrowheads="1"/>
              </p:cNvSpPr>
              <p:nvPr/>
            </p:nvSpPr>
            <p:spPr bwMode="auto">
              <a:xfrm>
                <a:off x="2248410" y="2085627"/>
                <a:ext cx="49219" cy="61876"/>
              </a:xfrm>
              <a:custGeom>
                <a:avLst/>
                <a:gdLst>
                  <a:gd name="T0" fmla="*/ 44 w 156"/>
                  <a:gd name="T1" fmla="*/ 111 h 195"/>
                  <a:gd name="T2" fmla="*/ 90 w 156"/>
                  <a:gd name="T3" fmla="*/ 164 h 195"/>
                  <a:gd name="T4" fmla="*/ 136 w 156"/>
                  <a:gd name="T5" fmla="*/ 145 h 195"/>
                  <a:gd name="T6" fmla="*/ 151 w 156"/>
                  <a:gd name="T7" fmla="*/ 169 h 195"/>
                  <a:gd name="T8" fmla="*/ 85 w 156"/>
                  <a:gd name="T9" fmla="*/ 194 h 195"/>
                  <a:gd name="T10" fmla="*/ 0 w 156"/>
                  <a:gd name="T11" fmla="*/ 97 h 195"/>
                  <a:gd name="T12" fmla="*/ 23 w 156"/>
                  <a:gd name="T13" fmla="*/ 25 h 195"/>
                  <a:gd name="T14" fmla="*/ 79 w 156"/>
                  <a:gd name="T15" fmla="*/ 0 h 195"/>
                  <a:gd name="T16" fmla="*/ 130 w 156"/>
                  <a:gd name="T17" fmla="*/ 18 h 195"/>
                  <a:gd name="T18" fmla="*/ 155 w 156"/>
                  <a:gd name="T19" fmla="*/ 100 h 195"/>
                  <a:gd name="T20" fmla="*/ 155 w 156"/>
                  <a:gd name="T21" fmla="*/ 108 h 195"/>
                  <a:gd name="T22" fmla="*/ 44 w 156"/>
                  <a:gd name="T23" fmla="*/ 108 h 195"/>
                  <a:gd name="T24" fmla="*/ 44 w 156"/>
                  <a:gd name="T25" fmla="*/ 111 h 195"/>
                  <a:gd name="T26" fmla="*/ 79 w 156"/>
                  <a:gd name="T27" fmla="*/ 31 h 195"/>
                  <a:gd name="T28" fmla="*/ 44 w 156"/>
                  <a:gd name="T29" fmla="*/ 78 h 195"/>
                  <a:gd name="T30" fmla="*/ 112 w 156"/>
                  <a:gd name="T31" fmla="*/ 78 h 195"/>
                  <a:gd name="T32" fmla="*/ 79 w 156"/>
                  <a:gd name="T33" fmla="*/ 3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95">
                    <a:moveTo>
                      <a:pt x="44" y="111"/>
                    </a:moveTo>
                    <a:cubicBezTo>
                      <a:pt x="44" y="136"/>
                      <a:pt x="54" y="164"/>
                      <a:pt x="90" y="164"/>
                    </a:cubicBezTo>
                    <a:cubicBezTo>
                      <a:pt x="107" y="164"/>
                      <a:pt x="122" y="157"/>
                      <a:pt x="136" y="145"/>
                    </a:cubicBezTo>
                    <a:lnTo>
                      <a:pt x="151" y="169"/>
                    </a:lnTo>
                    <a:cubicBezTo>
                      <a:pt x="132" y="186"/>
                      <a:pt x="109" y="194"/>
                      <a:pt x="85" y="194"/>
                    </a:cubicBezTo>
                    <a:cubicBezTo>
                      <a:pt x="33" y="194"/>
                      <a:pt x="0" y="157"/>
                      <a:pt x="0" y="97"/>
                    </a:cubicBezTo>
                    <a:cubicBezTo>
                      <a:pt x="0" y="64"/>
                      <a:pt x="7" y="43"/>
                      <a:pt x="23" y="25"/>
                    </a:cubicBezTo>
                    <a:cubicBezTo>
                      <a:pt x="37" y="7"/>
                      <a:pt x="57" y="0"/>
                      <a:pt x="79" y="0"/>
                    </a:cubicBezTo>
                    <a:cubicBezTo>
                      <a:pt x="98" y="0"/>
                      <a:pt x="115" y="4"/>
                      <a:pt x="130" y="18"/>
                    </a:cubicBezTo>
                    <a:cubicBezTo>
                      <a:pt x="147" y="34"/>
                      <a:pt x="155" y="56"/>
                      <a:pt x="155" y="100"/>
                    </a:cubicBezTo>
                    <a:lnTo>
                      <a:pt x="155" y="108"/>
                    </a:lnTo>
                    <a:lnTo>
                      <a:pt x="44" y="108"/>
                    </a:lnTo>
                    <a:lnTo>
                      <a:pt x="44" y="111"/>
                    </a:lnTo>
                    <a:close/>
                    <a:moveTo>
                      <a:pt x="79" y="31"/>
                    </a:moveTo>
                    <a:cubicBezTo>
                      <a:pt x="57" y="31"/>
                      <a:pt x="44" y="49"/>
                      <a:pt x="44" y="78"/>
                    </a:cubicBezTo>
                    <a:lnTo>
                      <a:pt x="112" y="78"/>
                    </a:lnTo>
                    <a:cubicBezTo>
                      <a:pt x="112" y="49"/>
                      <a:pt x="100" y="31"/>
                      <a:pt x="79" y="31"/>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5" name="Freeform 186"/>
              <p:cNvSpPr>
                <a:spLocks noChangeArrowheads="1"/>
              </p:cNvSpPr>
              <p:nvPr/>
            </p:nvSpPr>
            <p:spPr bwMode="auto">
              <a:xfrm>
                <a:off x="2303254" y="2085627"/>
                <a:ext cx="80157" cy="60469"/>
              </a:xfrm>
              <a:custGeom>
                <a:avLst/>
                <a:gdLst>
                  <a:gd name="T0" fmla="*/ 196 w 250"/>
                  <a:gd name="T1" fmla="*/ 188 h 189"/>
                  <a:gd name="T2" fmla="*/ 158 w 250"/>
                  <a:gd name="T3" fmla="*/ 188 h 189"/>
                  <a:gd name="T4" fmla="*/ 135 w 250"/>
                  <a:gd name="T5" fmla="*/ 102 h 189"/>
                  <a:gd name="T6" fmla="*/ 124 w 250"/>
                  <a:gd name="T7" fmla="*/ 52 h 189"/>
                  <a:gd name="T8" fmla="*/ 122 w 250"/>
                  <a:gd name="T9" fmla="*/ 52 h 189"/>
                  <a:gd name="T10" fmla="*/ 110 w 250"/>
                  <a:gd name="T11" fmla="*/ 105 h 189"/>
                  <a:gd name="T12" fmla="*/ 88 w 250"/>
                  <a:gd name="T13" fmla="*/ 188 h 189"/>
                  <a:gd name="T14" fmla="*/ 50 w 250"/>
                  <a:gd name="T15" fmla="*/ 188 h 189"/>
                  <a:gd name="T16" fmla="*/ 0 w 250"/>
                  <a:gd name="T17" fmla="*/ 5 h 189"/>
                  <a:gd name="T18" fmla="*/ 39 w 250"/>
                  <a:gd name="T19" fmla="*/ 0 h 189"/>
                  <a:gd name="T20" fmla="*/ 60 w 250"/>
                  <a:gd name="T21" fmla="*/ 88 h 189"/>
                  <a:gd name="T22" fmla="*/ 70 w 250"/>
                  <a:gd name="T23" fmla="*/ 138 h 189"/>
                  <a:gd name="T24" fmla="*/ 71 w 250"/>
                  <a:gd name="T25" fmla="*/ 138 h 189"/>
                  <a:gd name="T26" fmla="*/ 81 w 250"/>
                  <a:gd name="T27" fmla="*/ 88 h 189"/>
                  <a:gd name="T28" fmla="*/ 104 w 250"/>
                  <a:gd name="T29" fmla="*/ 2 h 189"/>
                  <a:gd name="T30" fmla="*/ 145 w 250"/>
                  <a:gd name="T31" fmla="*/ 2 h 189"/>
                  <a:gd name="T32" fmla="*/ 165 w 250"/>
                  <a:gd name="T33" fmla="*/ 86 h 189"/>
                  <a:gd name="T34" fmla="*/ 176 w 250"/>
                  <a:gd name="T35" fmla="*/ 138 h 189"/>
                  <a:gd name="T36" fmla="*/ 178 w 250"/>
                  <a:gd name="T37" fmla="*/ 138 h 189"/>
                  <a:gd name="T38" fmla="*/ 188 w 250"/>
                  <a:gd name="T39" fmla="*/ 88 h 189"/>
                  <a:gd name="T40" fmla="*/ 207 w 250"/>
                  <a:gd name="T41" fmla="*/ 2 h 189"/>
                  <a:gd name="T42" fmla="*/ 249 w 250"/>
                  <a:gd name="T43" fmla="*/ 2 h 189"/>
                  <a:gd name="T44" fmla="*/ 196 w 250"/>
                  <a:gd name="T45"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0" h="189">
                    <a:moveTo>
                      <a:pt x="196" y="188"/>
                    </a:moveTo>
                    <a:lnTo>
                      <a:pt x="158" y="188"/>
                    </a:lnTo>
                    <a:lnTo>
                      <a:pt x="135" y="102"/>
                    </a:lnTo>
                    <a:cubicBezTo>
                      <a:pt x="129" y="81"/>
                      <a:pt x="124" y="52"/>
                      <a:pt x="124" y="52"/>
                    </a:cubicBezTo>
                    <a:lnTo>
                      <a:pt x="122" y="52"/>
                    </a:lnTo>
                    <a:cubicBezTo>
                      <a:pt x="122" y="52"/>
                      <a:pt x="120" y="70"/>
                      <a:pt x="110" y="105"/>
                    </a:cubicBezTo>
                    <a:lnTo>
                      <a:pt x="88" y="188"/>
                    </a:lnTo>
                    <a:lnTo>
                      <a:pt x="50" y="188"/>
                    </a:lnTo>
                    <a:lnTo>
                      <a:pt x="0" y="5"/>
                    </a:lnTo>
                    <a:lnTo>
                      <a:pt x="39" y="0"/>
                    </a:lnTo>
                    <a:lnTo>
                      <a:pt x="60" y="88"/>
                    </a:lnTo>
                    <a:cubicBezTo>
                      <a:pt x="66" y="112"/>
                      <a:pt x="70" y="138"/>
                      <a:pt x="70" y="138"/>
                    </a:cubicBezTo>
                    <a:lnTo>
                      <a:pt x="71" y="138"/>
                    </a:lnTo>
                    <a:cubicBezTo>
                      <a:pt x="71" y="138"/>
                      <a:pt x="74" y="113"/>
                      <a:pt x="81" y="88"/>
                    </a:cubicBezTo>
                    <a:lnTo>
                      <a:pt x="104" y="2"/>
                    </a:lnTo>
                    <a:lnTo>
                      <a:pt x="145" y="2"/>
                    </a:lnTo>
                    <a:lnTo>
                      <a:pt x="165" y="86"/>
                    </a:lnTo>
                    <a:cubicBezTo>
                      <a:pt x="174" y="116"/>
                      <a:pt x="176" y="138"/>
                      <a:pt x="176" y="138"/>
                    </a:cubicBezTo>
                    <a:lnTo>
                      <a:pt x="178" y="138"/>
                    </a:lnTo>
                    <a:cubicBezTo>
                      <a:pt x="178" y="138"/>
                      <a:pt x="182" y="111"/>
                      <a:pt x="188" y="88"/>
                    </a:cubicBezTo>
                    <a:lnTo>
                      <a:pt x="207" y="2"/>
                    </a:lnTo>
                    <a:lnTo>
                      <a:pt x="249" y="2"/>
                    </a:lnTo>
                    <a:lnTo>
                      <a:pt x="196" y="188"/>
                    </a:ln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6" name="Freeform 187"/>
              <p:cNvSpPr>
                <a:spLocks noChangeArrowheads="1"/>
              </p:cNvSpPr>
              <p:nvPr/>
            </p:nvSpPr>
            <p:spPr bwMode="auto">
              <a:xfrm>
                <a:off x="2418568" y="2064533"/>
                <a:ext cx="54845" cy="81563"/>
              </a:xfrm>
              <a:custGeom>
                <a:avLst/>
                <a:gdLst>
                  <a:gd name="T0" fmla="*/ 123 w 174"/>
                  <a:gd name="T1" fmla="*/ 253 h 254"/>
                  <a:gd name="T2" fmla="*/ 101 w 174"/>
                  <a:gd name="T3" fmla="*/ 214 h 254"/>
                  <a:gd name="T4" fmla="*/ 58 w 174"/>
                  <a:gd name="T5" fmla="*/ 152 h 254"/>
                  <a:gd name="T6" fmla="*/ 41 w 174"/>
                  <a:gd name="T7" fmla="*/ 145 h 254"/>
                  <a:gd name="T8" fmla="*/ 41 w 174"/>
                  <a:gd name="T9" fmla="*/ 253 h 254"/>
                  <a:gd name="T10" fmla="*/ 0 w 174"/>
                  <a:gd name="T11" fmla="*/ 253 h 254"/>
                  <a:gd name="T12" fmla="*/ 0 w 174"/>
                  <a:gd name="T13" fmla="*/ 0 h 254"/>
                  <a:gd name="T14" fmla="*/ 77 w 174"/>
                  <a:gd name="T15" fmla="*/ 0 h 254"/>
                  <a:gd name="T16" fmla="*/ 159 w 174"/>
                  <a:gd name="T17" fmla="*/ 73 h 254"/>
                  <a:gd name="T18" fmla="*/ 97 w 174"/>
                  <a:gd name="T19" fmla="*/ 142 h 254"/>
                  <a:gd name="T20" fmla="*/ 136 w 174"/>
                  <a:gd name="T21" fmla="*/ 193 h 254"/>
                  <a:gd name="T22" fmla="*/ 173 w 174"/>
                  <a:gd name="T23" fmla="*/ 253 h 254"/>
                  <a:gd name="T24" fmla="*/ 123 w 174"/>
                  <a:gd name="T25" fmla="*/ 253 h 254"/>
                  <a:gd name="T26" fmla="*/ 63 w 174"/>
                  <a:gd name="T27" fmla="*/ 34 h 254"/>
                  <a:gd name="T28" fmla="*/ 41 w 174"/>
                  <a:gd name="T29" fmla="*/ 34 h 254"/>
                  <a:gd name="T30" fmla="*/ 41 w 174"/>
                  <a:gd name="T31" fmla="*/ 114 h 254"/>
                  <a:gd name="T32" fmla="*/ 62 w 174"/>
                  <a:gd name="T33" fmla="*/ 114 h 254"/>
                  <a:gd name="T34" fmla="*/ 104 w 174"/>
                  <a:gd name="T35" fmla="*/ 103 h 254"/>
                  <a:gd name="T36" fmla="*/ 115 w 174"/>
                  <a:gd name="T37" fmla="*/ 73 h 254"/>
                  <a:gd name="T38" fmla="*/ 63 w 174"/>
                  <a:gd name="T39" fmla="*/ 3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254">
                    <a:moveTo>
                      <a:pt x="123" y="253"/>
                    </a:moveTo>
                    <a:lnTo>
                      <a:pt x="101" y="214"/>
                    </a:lnTo>
                    <a:cubicBezTo>
                      <a:pt x="83" y="184"/>
                      <a:pt x="72" y="166"/>
                      <a:pt x="58" y="152"/>
                    </a:cubicBezTo>
                    <a:cubicBezTo>
                      <a:pt x="52" y="147"/>
                      <a:pt x="50" y="145"/>
                      <a:pt x="41" y="145"/>
                    </a:cubicBezTo>
                    <a:lnTo>
                      <a:pt x="41" y="253"/>
                    </a:lnTo>
                    <a:lnTo>
                      <a:pt x="0" y="253"/>
                    </a:lnTo>
                    <a:lnTo>
                      <a:pt x="0" y="0"/>
                    </a:lnTo>
                    <a:lnTo>
                      <a:pt x="77" y="0"/>
                    </a:lnTo>
                    <a:cubicBezTo>
                      <a:pt x="134" y="0"/>
                      <a:pt x="159" y="34"/>
                      <a:pt x="159" y="73"/>
                    </a:cubicBezTo>
                    <a:cubicBezTo>
                      <a:pt x="159" y="109"/>
                      <a:pt x="136" y="142"/>
                      <a:pt x="97" y="142"/>
                    </a:cubicBezTo>
                    <a:cubicBezTo>
                      <a:pt x="105" y="147"/>
                      <a:pt x="122" y="171"/>
                      <a:pt x="136" y="193"/>
                    </a:cubicBezTo>
                    <a:lnTo>
                      <a:pt x="173" y="253"/>
                    </a:lnTo>
                    <a:lnTo>
                      <a:pt x="123" y="253"/>
                    </a:lnTo>
                    <a:close/>
                    <a:moveTo>
                      <a:pt x="63" y="34"/>
                    </a:moveTo>
                    <a:lnTo>
                      <a:pt x="41" y="34"/>
                    </a:lnTo>
                    <a:lnTo>
                      <a:pt x="41" y="114"/>
                    </a:lnTo>
                    <a:lnTo>
                      <a:pt x="62" y="114"/>
                    </a:lnTo>
                    <a:cubicBezTo>
                      <a:pt x="84" y="114"/>
                      <a:pt x="97" y="111"/>
                      <a:pt x="104" y="103"/>
                    </a:cubicBezTo>
                    <a:cubicBezTo>
                      <a:pt x="111" y="96"/>
                      <a:pt x="115" y="86"/>
                      <a:pt x="115" y="73"/>
                    </a:cubicBezTo>
                    <a:cubicBezTo>
                      <a:pt x="115" y="48"/>
                      <a:pt x="101" y="34"/>
                      <a:pt x="63" y="34"/>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7" name="Freeform 188"/>
              <p:cNvSpPr>
                <a:spLocks noChangeArrowheads="1"/>
              </p:cNvSpPr>
              <p:nvPr/>
            </p:nvSpPr>
            <p:spPr bwMode="auto">
              <a:xfrm>
                <a:off x="2476225" y="2085627"/>
                <a:ext cx="49219" cy="61876"/>
              </a:xfrm>
              <a:custGeom>
                <a:avLst/>
                <a:gdLst>
                  <a:gd name="T0" fmla="*/ 45 w 155"/>
                  <a:gd name="T1" fmla="*/ 111 h 195"/>
                  <a:gd name="T2" fmla="*/ 90 w 155"/>
                  <a:gd name="T3" fmla="*/ 164 h 195"/>
                  <a:gd name="T4" fmla="*/ 136 w 155"/>
                  <a:gd name="T5" fmla="*/ 145 h 195"/>
                  <a:gd name="T6" fmla="*/ 151 w 155"/>
                  <a:gd name="T7" fmla="*/ 169 h 195"/>
                  <a:gd name="T8" fmla="*/ 85 w 155"/>
                  <a:gd name="T9" fmla="*/ 194 h 195"/>
                  <a:gd name="T10" fmla="*/ 0 w 155"/>
                  <a:gd name="T11" fmla="*/ 97 h 195"/>
                  <a:gd name="T12" fmla="*/ 22 w 155"/>
                  <a:gd name="T13" fmla="*/ 25 h 195"/>
                  <a:gd name="T14" fmla="*/ 79 w 155"/>
                  <a:gd name="T15" fmla="*/ 0 h 195"/>
                  <a:gd name="T16" fmla="*/ 131 w 155"/>
                  <a:gd name="T17" fmla="*/ 18 h 195"/>
                  <a:gd name="T18" fmla="*/ 154 w 155"/>
                  <a:gd name="T19" fmla="*/ 100 h 195"/>
                  <a:gd name="T20" fmla="*/ 154 w 155"/>
                  <a:gd name="T21" fmla="*/ 108 h 195"/>
                  <a:gd name="T22" fmla="*/ 45 w 155"/>
                  <a:gd name="T23" fmla="*/ 108 h 195"/>
                  <a:gd name="T24" fmla="*/ 45 w 155"/>
                  <a:gd name="T25" fmla="*/ 111 h 195"/>
                  <a:gd name="T26" fmla="*/ 79 w 155"/>
                  <a:gd name="T27" fmla="*/ 31 h 195"/>
                  <a:gd name="T28" fmla="*/ 45 w 155"/>
                  <a:gd name="T29" fmla="*/ 78 h 195"/>
                  <a:gd name="T30" fmla="*/ 112 w 155"/>
                  <a:gd name="T31" fmla="*/ 78 h 195"/>
                  <a:gd name="T32" fmla="*/ 79 w 155"/>
                  <a:gd name="T33" fmla="*/ 3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95">
                    <a:moveTo>
                      <a:pt x="45" y="111"/>
                    </a:moveTo>
                    <a:cubicBezTo>
                      <a:pt x="45" y="136"/>
                      <a:pt x="54" y="164"/>
                      <a:pt x="90" y="164"/>
                    </a:cubicBezTo>
                    <a:cubicBezTo>
                      <a:pt x="107" y="164"/>
                      <a:pt x="122" y="157"/>
                      <a:pt x="136" y="145"/>
                    </a:cubicBezTo>
                    <a:lnTo>
                      <a:pt x="151" y="169"/>
                    </a:lnTo>
                    <a:cubicBezTo>
                      <a:pt x="132" y="186"/>
                      <a:pt x="110" y="194"/>
                      <a:pt x="85" y="194"/>
                    </a:cubicBezTo>
                    <a:cubicBezTo>
                      <a:pt x="32" y="194"/>
                      <a:pt x="0" y="157"/>
                      <a:pt x="0" y="97"/>
                    </a:cubicBezTo>
                    <a:cubicBezTo>
                      <a:pt x="0" y="64"/>
                      <a:pt x="7" y="43"/>
                      <a:pt x="22" y="25"/>
                    </a:cubicBezTo>
                    <a:cubicBezTo>
                      <a:pt x="38" y="7"/>
                      <a:pt x="56" y="0"/>
                      <a:pt x="79" y="0"/>
                    </a:cubicBezTo>
                    <a:cubicBezTo>
                      <a:pt x="97" y="0"/>
                      <a:pt x="115" y="4"/>
                      <a:pt x="131" y="18"/>
                    </a:cubicBezTo>
                    <a:cubicBezTo>
                      <a:pt x="147" y="34"/>
                      <a:pt x="154" y="56"/>
                      <a:pt x="154" y="100"/>
                    </a:cubicBezTo>
                    <a:lnTo>
                      <a:pt x="154" y="108"/>
                    </a:lnTo>
                    <a:lnTo>
                      <a:pt x="45" y="108"/>
                    </a:lnTo>
                    <a:lnTo>
                      <a:pt x="45" y="111"/>
                    </a:lnTo>
                    <a:close/>
                    <a:moveTo>
                      <a:pt x="79" y="31"/>
                    </a:moveTo>
                    <a:cubicBezTo>
                      <a:pt x="57" y="31"/>
                      <a:pt x="45" y="49"/>
                      <a:pt x="45" y="78"/>
                    </a:cubicBezTo>
                    <a:lnTo>
                      <a:pt x="112" y="78"/>
                    </a:lnTo>
                    <a:cubicBezTo>
                      <a:pt x="112" y="49"/>
                      <a:pt x="100" y="31"/>
                      <a:pt x="79" y="31"/>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8" name="Freeform 189"/>
              <p:cNvSpPr>
                <a:spLocks noChangeArrowheads="1"/>
              </p:cNvSpPr>
              <p:nvPr/>
            </p:nvSpPr>
            <p:spPr bwMode="auto">
              <a:xfrm>
                <a:off x="2535288" y="2060315"/>
                <a:ext cx="22500" cy="87188"/>
              </a:xfrm>
              <a:custGeom>
                <a:avLst/>
                <a:gdLst>
                  <a:gd name="T0" fmla="*/ 44 w 69"/>
                  <a:gd name="T1" fmla="*/ 273 h 274"/>
                  <a:gd name="T2" fmla="*/ 3 w 69"/>
                  <a:gd name="T3" fmla="*/ 222 h 274"/>
                  <a:gd name="T4" fmla="*/ 3 w 69"/>
                  <a:gd name="T5" fmla="*/ 64 h 274"/>
                  <a:gd name="T6" fmla="*/ 0 w 69"/>
                  <a:gd name="T7" fmla="*/ 9 h 274"/>
                  <a:gd name="T8" fmla="*/ 42 w 69"/>
                  <a:gd name="T9" fmla="*/ 0 h 274"/>
                  <a:gd name="T10" fmla="*/ 44 w 69"/>
                  <a:gd name="T11" fmla="*/ 51 h 274"/>
                  <a:gd name="T12" fmla="*/ 44 w 69"/>
                  <a:gd name="T13" fmla="*/ 208 h 274"/>
                  <a:gd name="T14" fmla="*/ 49 w 69"/>
                  <a:gd name="T15" fmla="*/ 241 h 274"/>
                  <a:gd name="T16" fmla="*/ 61 w 69"/>
                  <a:gd name="T17" fmla="*/ 244 h 274"/>
                  <a:gd name="T18" fmla="*/ 68 w 69"/>
                  <a:gd name="T19" fmla="*/ 269 h 274"/>
                  <a:gd name="T20" fmla="*/ 44 w 69"/>
                  <a:gd name="T21" fmla="*/ 27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274">
                    <a:moveTo>
                      <a:pt x="44" y="273"/>
                    </a:moveTo>
                    <a:cubicBezTo>
                      <a:pt x="3" y="273"/>
                      <a:pt x="3" y="237"/>
                      <a:pt x="3" y="222"/>
                    </a:cubicBezTo>
                    <a:lnTo>
                      <a:pt x="3" y="64"/>
                    </a:lnTo>
                    <a:cubicBezTo>
                      <a:pt x="3" y="39"/>
                      <a:pt x="3" y="25"/>
                      <a:pt x="0" y="9"/>
                    </a:cubicBezTo>
                    <a:lnTo>
                      <a:pt x="42" y="0"/>
                    </a:lnTo>
                    <a:cubicBezTo>
                      <a:pt x="44" y="11"/>
                      <a:pt x="44" y="26"/>
                      <a:pt x="44" y="51"/>
                    </a:cubicBezTo>
                    <a:lnTo>
                      <a:pt x="44" y="208"/>
                    </a:lnTo>
                    <a:cubicBezTo>
                      <a:pt x="44" y="233"/>
                      <a:pt x="46" y="237"/>
                      <a:pt x="49" y="241"/>
                    </a:cubicBezTo>
                    <a:cubicBezTo>
                      <a:pt x="50" y="244"/>
                      <a:pt x="57" y="247"/>
                      <a:pt x="61" y="244"/>
                    </a:cubicBezTo>
                    <a:lnTo>
                      <a:pt x="68" y="269"/>
                    </a:lnTo>
                    <a:cubicBezTo>
                      <a:pt x="61" y="272"/>
                      <a:pt x="53" y="273"/>
                      <a:pt x="44" y="273"/>
                    </a:cubicBez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9" name="Freeform 190"/>
              <p:cNvSpPr>
                <a:spLocks noChangeArrowheads="1"/>
              </p:cNvSpPr>
              <p:nvPr/>
            </p:nvSpPr>
            <p:spPr bwMode="auto">
              <a:xfrm>
                <a:off x="2563414" y="2060315"/>
                <a:ext cx="18281" cy="85782"/>
              </a:xfrm>
              <a:custGeom>
                <a:avLst/>
                <a:gdLst>
                  <a:gd name="T0" fmla="*/ 27 w 56"/>
                  <a:gd name="T1" fmla="*/ 54 h 267"/>
                  <a:gd name="T2" fmla="*/ 0 w 56"/>
                  <a:gd name="T3" fmla="*/ 27 h 267"/>
                  <a:gd name="T4" fmla="*/ 28 w 56"/>
                  <a:gd name="T5" fmla="*/ 0 h 267"/>
                  <a:gd name="T6" fmla="*/ 55 w 56"/>
                  <a:gd name="T7" fmla="*/ 27 h 267"/>
                  <a:gd name="T8" fmla="*/ 27 w 56"/>
                  <a:gd name="T9" fmla="*/ 54 h 267"/>
                  <a:gd name="T10" fmla="*/ 7 w 56"/>
                  <a:gd name="T11" fmla="*/ 266 h 267"/>
                  <a:gd name="T12" fmla="*/ 7 w 56"/>
                  <a:gd name="T13" fmla="*/ 84 h 267"/>
                  <a:gd name="T14" fmla="*/ 48 w 56"/>
                  <a:gd name="T15" fmla="*/ 77 h 267"/>
                  <a:gd name="T16" fmla="*/ 48 w 56"/>
                  <a:gd name="T17" fmla="*/ 266 h 267"/>
                  <a:gd name="T18" fmla="*/ 7 w 56"/>
                  <a:gd name="T19"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267">
                    <a:moveTo>
                      <a:pt x="27" y="54"/>
                    </a:moveTo>
                    <a:cubicBezTo>
                      <a:pt x="13" y="54"/>
                      <a:pt x="0" y="41"/>
                      <a:pt x="0" y="27"/>
                    </a:cubicBezTo>
                    <a:cubicBezTo>
                      <a:pt x="0" y="12"/>
                      <a:pt x="13" y="0"/>
                      <a:pt x="28" y="0"/>
                    </a:cubicBezTo>
                    <a:cubicBezTo>
                      <a:pt x="42" y="0"/>
                      <a:pt x="55" y="12"/>
                      <a:pt x="55" y="27"/>
                    </a:cubicBezTo>
                    <a:cubicBezTo>
                      <a:pt x="55" y="41"/>
                      <a:pt x="42" y="54"/>
                      <a:pt x="27" y="54"/>
                    </a:cubicBezTo>
                    <a:close/>
                    <a:moveTo>
                      <a:pt x="7" y="266"/>
                    </a:moveTo>
                    <a:lnTo>
                      <a:pt x="7" y="84"/>
                    </a:lnTo>
                    <a:lnTo>
                      <a:pt x="48" y="77"/>
                    </a:lnTo>
                    <a:lnTo>
                      <a:pt x="48" y="266"/>
                    </a:lnTo>
                    <a:lnTo>
                      <a:pt x="7" y="266"/>
                    </a:ln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 name="Freeform 191"/>
              <p:cNvSpPr>
                <a:spLocks noChangeArrowheads="1"/>
              </p:cNvSpPr>
              <p:nvPr/>
            </p:nvSpPr>
            <p:spPr bwMode="auto">
              <a:xfrm>
                <a:off x="2590132" y="2085627"/>
                <a:ext cx="45000" cy="61876"/>
              </a:xfrm>
              <a:custGeom>
                <a:avLst/>
                <a:gdLst>
                  <a:gd name="T0" fmla="*/ 79 w 139"/>
                  <a:gd name="T1" fmla="*/ 195 h 196"/>
                  <a:gd name="T2" fmla="*/ 0 w 139"/>
                  <a:gd name="T3" fmla="*/ 100 h 196"/>
                  <a:gd name="T4" fmla="*/ 81 w 139"/>
                  <a:gd name="T5" fmla="*/ 0 h 196"/>
                  <a:gd name="T6" fmla="*/ 133 w 139"/>
                  <a:gd name="T7" fmla="*/ 21 h 196"/>
                  <a:gd name="T8" fmla="*/ 112 w 139"/>
                  <a:gd name="T9" fmla="*/ 47 h 196"/>
                  <a:gd name="T10" fmla="*/ 81 w 139"/>
                  <a:gd name="T11" fmla="*/ 33 h 196"/>
                  <a:gd name="T12" fmla="*/ 52 w 139"/>
                  <a:gd name="T13" fmla="*/ 51 h 196"/>
                  <a:gd name="T14" fmla="*/ 44 w 139"/>
                  <a:gd name="T15" fmla="*/ 104 h 196"/>
                  <a:gd name="T16" fmla="*/ 57 w 139"/>
                  <a:gd name="T17" fmla="*/ 154 h 196"/>
                  <a:gd name="T18" fmla="*/ 81 w 139"/>
                  <a:gd name="T19" fmla="*/ 165 h 196"/>
                  <a:gd name="T20" fmla="*/ 119 w 139"/>
                  <a:gd name="T21" fmla="*/ 146 h 196"/>
                  <a:gd name="T22" fmla="*/ 138 w 139"/>
                  <a:gd name="T23" fmla="*/ 170 h 196"/>
                  <a:gd name="T24" fmla="*/ 79 w 139"/>
                  <a:gd name="T25"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96">
                    <a:moveTo>
                      <a:pt x="79" y="195"/>
                    </a:moveTo>
                    <a:cubicBezTo>
                      <a:pt x="29" y="195"/>
                      <a:pt x="0" y="159"/>
                      <a:pt x="0" y="100"/>
                    </a:cubicBezTo>
                    <a:cubicBezTo>
                      <a:pt x="0" y="33"/>
                      <a:pt x="40" y="0"/>
                      <a:pt x="81" y="0"/>
                    </a:cubicBezTo>
                    <a:cubicBezTo>
                      <a:pt x="102" y="0"/>
                      <a:pt x="116" y="5"/>
                      <a:pt x="133" y="21"/>
                    </a:cubicBezTo>
                    <a:lnTo>
                      <a:pt x="112" y="47"/>
                    </a:lnTo>
                    <a:cubicBezTo>
                      <a:pt x="102" y="37"/>
                      <a:pt x="93" y="33"/>
                      <a:pt x="81" y="33"/>
                    </a:cubicBezTo>
                    <a:cubicBezTo>
                      <a:pt x="69" y="33"/>
                      <a:pt x="58" y="40"/>
                      <a:pt x="52" y="51"/>
                    </a:cubicBezTo>
                    <a:cubicBezTo>
                      <a:pt x="47" y="64"/>
                      <a:pt x="44" y="80"/>
                      <a:pt x="44" y="104"/>
                    </a:cubicBezTo>
                    <a:cubicBezTo>
                      <a:pt x="44" y="129"/>
                      <a:pt x="48" y="144"/>
                      <a:pt x="57" y="154"/>
                    </a:cubicBezTo>
                    <a:cubicBezTo>
                      <a:pt x="63" y="161"/>
                      <a:pt x="72" y="165"/>
                      <a:pt x="81" y="165"/>
                    </a:cubicBezTo>
                    <a:cubicBezTo>
                      <a:pt x="94" y="165"/>
                      <a:pt x="106" y="158"/>
                      <a:pt x="119" y="146"/>
                    </a:cubicBezTo>
                    <a:lnTo>
                      <a:pt x="138" y="170"/>
                    </a:lnTo>
                    <a:cubicBezTo>
                      <a:pt x="122" y="187"/>
                      <a:pt x="104" y="195"/>
                      <a:pt x="79" y="195"/>
                    </a:cubicBez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1" name="Freeform 192"/>
              <p:cNvSpPr>
                <a:spLocks noChangeArrowheads="1"/>
              </p:cNvSpPr>
              <p:nvPr/>
            </p:nvSpPr>
            <p:spPr bwMode="auto">
              <a:xfrm>
                <a:off x="2636539" y="2129221"/>
                <a:ext cx="16875" cy="16875"/>
              </a:xfrm>
              <a:custGeom>
                <a:avLst/>
                <a:gdLst>
                  <a:gd name="T0" fmla="*/ 27 w 55"/>
                  <a:gd name="T1" fmla="*/ 54 h 55"/>
                  <a:gd name="T2" fmla="*/ 0 w 55"/>
                  <a:gd name="T3" fmla="*/ 28 h 55"/>
                  <a:gd name="T4" fmla="*/ 27 w 55"/>
                  <a:gd name="T5" fmla="*/ 0 h 55"/>
                  <a:gd name="T6" fmla="*/ 54 w 55"/>
                  <a:gd name="T7" fmla="*/ 28 h 55"/>
                  <a:gd name="T8" fmla="*/ 27 w 55"/>
                  <a:gd name="T9" fmla="*/ 54 h 55"/>
                  <a:gd name="T10" fmla="*/ 27 w 55"/>
                  <a:gd name="T11" fmla="*/ 6 h 55"/>
                  <a:gd name="T12" fmla="*/ 6 w 55"/>
                  <a:gd name="T13" fmla="*/ 28 h 55"/>
                  <a:gd name="T14" fmla="*/ 27 w 55"/>
                  <a:gd name="T15" fmla="*/ 50 h 55"/>
                  <a:gd name="T16" fmla="*/ 49 w 55"/>
                  <a:gd name="T17" fmla="*/ 28 h 55"/>
                  <a:gd name="T18" fmla="*/ 27 w 55"/>
                  <a:gd name="T19" fmla="*/ 6 h 55"/>
                  <a:gd name="T20" fmla="*/ 29 w 55"/>
                  <a:gd name="T21" fmla="*/ 37 h 55"/>
                  <a:gd name="T22" fmla="*/ 25 w 55"/>
                  <a:gd name="T23" fmla="*/ 30 h 55"/>
                  <a:gd name="T24" fmla="*/ 24 w 55"/>
                  <a:gd name="T25" fmla="*/ 29 h 55"/>
                  <a:gd name="T26" fmla="*/ 24 w 55"/>
                  <a:gd name="T27" fmla="*/ 43 h 55"/>
                  <a:gd name="T28" fmla="*/ 18 w 55"/>
                  <a:gd name="T29" fmla="*/ 43 h 55"/>
                  <a:gd name="T30" fmla="*/ 18 w 55"/>
                  <a:gd name="T31" fmla="*/ 12 h 55"/>
                  <a:gd name="T32" fmla="*/ 29 w 55"/>
                  <a:gd name="T33" fmla="*/ 12 h 55"/>
                  <a:gd name="T34" fmla="*/ 38 w 55"/>
                  <a:gd name="T35" fmla="*/ 21 h 55"/>
                  <a:gd name="T36" fmla="*/ 31 w 55"/>
                  <a:gd name="T37" fmla="*/ 29 h 55"/>
                  <a:gd name="T38" fmla="*/ 32 w 55"/>
                  <a:gd name="T39" fmla="*/ 30 h 55"/>
                  <a:gd name="T40" fmla="*/ 41 w 55"/>
                  <a:gd name="T41" fmla="*/ 43 h 55"/>
                  <a:gd name="T42" fmla="*/ 32 w 55"/>
                  <a:gd name="T43" fmla="*/ 43 h 55"/>
                  <a:gd name="T44" fmla="*/ 29 w 55"/>
                  <a:gd name="T45" fmla="*/ 37 h 55"/>
                  <a:gd name="T46" fmla="*/ 29 w 55"/>
                  <a:gd name="T47" fmla="*/ 17 h 55"/>
                  <a:gd name="T48" fmla="*/ 25 w 55"/>
                  <a:gd name="T49" fmla="*/ 17 h 55"/>
                  <a:gd name="T50" fmla="*/ 24 w 55"/>
                  <a:gd name="T51" fmla="*/ 17 h 55"/>
                  <a:gd name="T52" fmla="*/ 24 w 55"/>
                  <a:gd name="T53" fmla="*/ 25 h 55"/>
                  <a:gd name="T54" fmla="*/ 25 w 55"/>
                  <a:gd name="T55" fmla="*/ 25 h 55"/>
                  <a:gd name="T56" fmla="*/ 31 w 55"/>
                  <a:gd name="T57" fmla="*/ 24 h 55"/>
                  <a:gd name="T58" fmla="*/ 32 w 55"/>
                  <a:gd name="T59" fmla="*/ 21 h 55"/>
                  <a:gd name="T60" fmla="*/ 29 w 55"/>
                  <a:gd name="T6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55">
                    <a:moveTo>
                      <a:pt x="27" y="54"/>
                    </a:moveTo>
                    <a:cubicBezTo>
                      <a:pt x="13" y="54"/>
                      <a:pt x="0" y="43"/>
                      <a:pt x="0" y="28"/>
                    </a:cubicBezTo>
                    <a:cubicBezTo>
                      <a:pt x="0" y="12"/>
                      <a:pt x="13" y="0"/>
                      <a:pt x="27" y="0"/>
                    </a:cubicBezTo>
                    <a:cubicBezTo>
                      <a:pt x="42" y="0"/>
                      <a:pt x="54" y="12"/>
                      <a:pt x="54" y="28"/>
                    </a:cubicBezTo>
                    <a:cubicBezTo>
                      <a:pt x="54" y="43"/>
                      <a:pt x="42" y="54"/>
                      <a:pt x="27" y="54"/>
                    </a:cubicBezTo>
                    <a:close/>
                    <a:moveTo>
                      <a:pt x="27" y="6"/>
                    </a:moveTo>
                    <a:cubicBezTo>
                      <a:pt x="16" y="6"/>
                      <a:pt x="6" y="16"/>
                      <a:pt x="6" y="28"/>
                    </a:cubicBezTo>
                    <a:cubicBezTo>
                      <a:pt x="6" y="39"/>
                      <a:pt x="15" y="50"/>
                      <a:pt x="27" y="50"/>
                    </a:cubicBezTo>
                    <a:cubicBezTo>
                      <a:pt x="38" y="50"/>
                      <a:pt x="49" y="39"/>
                      <a:pt x="49" y="28"/>
                    </a:cubicBezTo>
                    <a:cubicBezTo>
                      <a:pt x="49" y="15"/>
                      <a:pt x="39" y="6"/>
                      <a:pt x="27" y="6"/>
                    </a:cubicBezTo>
                    <a:close/>
                    <a:moveTo>
                      <a:pt x="29" y="37"/>
                    </a:moveTo>
                    <a:cubicBezTo>
                      <a:pt x="27" y="32"/>
                      <a:pt x="25" y="30"/>
                      <a:pt x="25" y="30"/>
                    </a:cubicBezTo>
                    <a:cubicBezTo>
                      <a:pt x="24" y="29"/>
                      <a:pt x="24" y="29"/>
                      <a:pt x="24" y="29"/>
                    </a:cubicBezTo>
                    <a:lnTo>
                      <a:pt x="24" y="43"/>
                    </a:lnTo>
                    <a:lnTo>
                      <a:pt x="18" y="43"/>
                    </a:lnTo>
                    <a:lnTo>
                      <a:pt x="18" y="12"/>
                    </a:lnTo>
                    <a:lnTo>
                      <a:pt x="29" y="12"/>
                    </a:lnTo>
                    <a:cubicBezTo>
                      <a:pt x="35" y="12"/>
                      <a:pt x="38" y="15"/>
                      <a:pt x="38" y="21"/>
                    </a:cubicBezTo>
                    <a:cubicBezTo>
                      <a:pt x="38" y="25"/>
                      <a:pt x="35" y="29"/>
                      <a:pt x="31" y="29"/>
                    </a:cubicBezTo>
                    <a:cubicBezTo>
                      <a:pt x="32" y="29"/>
                      <a:pt x="32" y="30"/>
                      <a:pt x="32" y="30"/>
                    </a:cubicBezTo>
                    <a:cubicBezTo>
                      <a:pt x="35" y="33"/>
                      <a:pt x="41" y="43"/>
                      <a:pt x="41" y="43"/>
                    </a:cubicBezTo>
                    <a:lnTo>
                      <a:pt x="32" y="43"/>
                    </a:lnTo>
                    <a:cubicBezTo>
                      <a:pt x="31" y="40"/>
                      <a:pt x="31" y="40"/>
                      <a:pt x="29" y="37"/>
                    </a:cubicBezTo>
                    <a:close/>
                    <a:moveTo>
                      <a:pt x="29" y="17"/>
                    </a:moveTo>
                    <a:cubicBezTo>
                      <a:pt x="28" y="17"/>
                      <a:pt x="28" y="17"/>
                      <a:pt x="25" y="17"/>
                    </a:cubicBezTo>
                    <a:lnTo>
                      <a:pt x="24" y="17"/>
                    </a:lnTo>
                    <a:lnTo>
                      <a:pt x="24" y="25"/>
                    </a:lnTo>
                    <a:lnTo>
                      <a:pt x="25" y="25"/>
                    </a:lnTo>
                    <a:cubicBezTo>
                      <a:pt x="28" y="25"/>
                      <a:pt x="29" y="25"/>
                      <a:pt x="31" y="24"/>
                    </a:cubicBezTo>
                    <a:cubicBezTo>
                      <a:pt x="31" y="24"/>
                      <a:pt x="32" y="22"/>
                      <a:pt x="32" y="21"/>
                    </a:cubicBezTo>
                    <a:cubicBezTo>
                      <a:pt x="32" y="19"/>
                      <a:pt x="31" y="18"/>
                      <a:pt x="29" y="17"/>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1" name="Group 460"/>
            <p:cNvGrpSpPr/>
            <p:nvPr/>
          </p:nvGrpSpPr>
          <p:grpSpPr>
            <a:xfrm>
              <a:off x="5350629" y="3183919"/>
              <a:ext cx="219377" cy="219377"/>
              <a:chOff x="5827713" y="4124325"/>
              <a:chExt cx="247650" cy="247650"/>
            </a:xfrm>
          </p:grpSpPr>
          <p:sp>
            <p:nvSpPr>
              <p:cNvPr id="663" name="Line 222"/>
              <p:cNvSpPr>
                <a:spLocks noChangeShapeType="1"/>
              </p:cNvSpPr>
              <p:nvPr/>
            </p:nvSpPr>
            <p:spPr bwMode="auto">
              <a:xfrm>
                <a:off x="5907088" y="4268788"/>
                <a:ext cx="87312" cy="39687"/>
              </a:xfrm>
              <a:prstGeom prst="line">
                <a:avLst/>
              </a:prstGeom>
              <a:noFill/>
              <a:ln w="12700" cap="flat"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4" name="Line 223"/>
              <p:cNvSpPr>
                <a:spLocks noChangeShapeType="1"/>
              </p:cNvSpPr>
              <p:nvPr/>
            </p:nvSpPr>
            <p:spPr bwMode="auto">
              <a:xfrm flipH="1">
                <a:off x="5905500" y="4184650"/>
                <a:ext cx="88900" cy="42863"/>
              </a:xfrm>
              <a:prstGeom prst="line">
                <a:avLst/>
              </a:prstGeom>
              <a:noFill/>
              <a:ln w="12700" cap="flat"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5" name="Freeform 224"/>
              <p:cNvSpPr>
                <a:spLocks noChangeArrowheads="1"/>
              </p:cNvSpPr>
              <p:nvPr/>
            </p:nvSpPr>
            <p:spPr bwMode="auto">
              <a:xfrm>
                <a:off x="5827713" y="4205288"/>
                <a:ext cx="85725" cy="85725"/>
              </a:xfrm>
              <a:custGeom>
                <a:avLst/>
                <a:gdLst>
                  <a:gd name="T0" fmla="*/ 238 w 239"/>
                  <a:gd name="T1" fmla="*/ 118 h 237"/>
                  <a:gd name="T2" fmla="*/ 222 w 239"/>
                  <a:gd name="T3" fmla="*/ 177 h 237"/>
                  <a:gd name="T4" fmla="*/ 178 w 239"/>
                  <a:gd name="T5" fmla="*/ 220 h 237"/>
                  <a:gd name="T6" fmla="*/ 120 w 239"/>
                  <a:gd name="T7" fmla="*/ 236 h 237"/>
                  <a:gd name="T8" fmla="*/ 60 w 239"/>
                  <a:gd name="T9" fmla="*/ 220 h 237"/>
                  <a:gd name="T10" fmla="*/ 17 w 239"/>
                  <a:gd name="T11" fmla="*/ 177 h 237"/>
                  <a:gd name="T12" fmla="*/ 0 w 239"/>
                  <a:gd name="T13" fmla="*/ 118 h 237"/>
                  <a:gd name="T14" fmla="*/ 17 w 239"/>
                  <a:gd name="T15" fmla="*/ 58 h 237"/>
                  <a:gd name="T16" fmla="*/ 60 w 239"/>
                  <a:gd name="T17" fmla="*/ 15 h 237"/>
                  <a:gd name="T18" fmla="*/ 120 w 239"/>
                  <a:gd name="T19" fmla="*/ 0 h 237"/>
                  <a:gd name="T20" fmla="*/ 178 w 239"/>
                  <a:gd name="T21" fmla="*/ 15 h 237"/>
                  <a:gd name="T22" fmla="*/ 222 w 239"/>
                  <a:gd name="T23" fmla="*/ 58 h 237"/>
                  <a:gd name="T24" fmla="*/ 238 w 239"/>
                  <a:gd name="T25"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37">
                    <a:moveTo>
                      <a:pt x="238" y="118"/>
                    </a:moveTo>
                    <a:cubicBezTo>
                      <a:pt x="238" y="140"/>
                      <a:pt x="233" y="159"/>
                      <a:pt x="222" y="177"/>
                    </a:cubicBezTo>
                    <a:cubicBezTo>
                      <a:pt x="212" y="196"/>
                      <a:pt x="197" y="209"/>
                      <a:pt x="178" y="220"/>
                    </a:cubicBezTo>
                    <a:cubicBezTo>
                      <a:pt x="159" y="231"/>
                      <a:pt x="141" y="236"/>
                      <a:pt x="120" y="236"/>
                    </a:cubicBezTo>
                    <a:cubicBezTo>
                      <a:pt x="98" y="236"/>
                      <a:pt x="79" y="231"/>
                      <a:pt x="60" y="220"/>
                    </a:cubicBezTo>
                    <a:cubicBezTo>
                      <a:pt x="41" y="209"/>
                      <a:pt x="28" y="196"/>
                      <a:pt x="17" y="177"/>
                    </a:cubicBezTo>
                    <a:cubicBezTo>
                      <a:pt x="6" y="159"/>
                      <a:pt x="0" y="140"/>
                      <a:pt x="0" y="118"/>
                    </a:cubicBezTo>
                    <a:cubicBezTo>
                      <a:pt x="0" y="96"/>
                      <a:pt x="6" y="77"/>
                      <a:pt x="17" y="58"/>
                    </a:cubicBezTo>
                    <a:cubicBezTo>
                      <a:pt x="28" y="39"/>
                      <a:pt x="41" y="26"/>
                      <a:pt x="60" y="15"/>
                    </a:cubicBezTo>
                    <a:cubicBezTo>
                      <a:pt x="79" y="4"/>
                      <a:pt x="97" y="0"/>
                      <a:pt x="120" y="0"/>
                    </a:cubicBezTo>
                    <a:cubicBezTo>
                      <a:pt x="140" y="0"/>
                      <a:pt x="159" y="4"/>
                      <a:pt x="178" y="15"/>
                    </a:cubicBezTo>
                    <a:cubicBezTo>
                      <a:pt x="197" y="26"/>
                      <a:pt x="212" y="39"/>
                      <a:pt x="222" y="58"/>
                    </a:cubicBezTo>
                    <a:cubicBezTo>
                      <a:pt x="233" y="77"/>
                      <a:pt x="238" y="96"/>
                      <a:pt x="238" y="118"/>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6" name="Freeform 225"/>
              <p:cNvSpPr>
                <a:spLocks noChangeArrowheads="1"/>
              </p:cNvSpPr>
              <p:nvPr/>
            </p:nvSpPr>
            <p:spPr bwMode="auto">
              <a:xfrm>
                <a:off x="5989638" y="4124325"/>
                <a:ext cx="85725" cy="85725"/>
              </a:xfrm>
              <a:custGeom>
                <a:avLst/>
                <a:gdLst>
                  <a:gd name="T0" fmla="*/ 236 w 237"/>
                  <a:gd name="T1" fmla="*/ 118 h 237"/>
                  <a:gd name="T2" fmla="*/ 221 w 237"/>
                  <a:gd name="T3" fmla="*/ 178 h 237"/>
                  <a:gd name="T4" fmla="*/ 176 w 237"/>
                  <a:gd name="T5" fmla="*/ 221 h 237"/>
                  <a:gd name="T6" fmla="*/ 118 w 237"/>
                  <a:gd name="T7" fmla="*/ 236 h 237"/>
                  <a:gd name="T8" fmla="*/ 58 w 237"/>
                  <a:gd name="T9" fmla="*/ 221 h 237"/>
                  <a:gd name="T10" fmla="*/ 15 w 237"/>
                  <a:gd name="T11" fmla="*/ 178 h 237"/>
                  <a:gd name="T12" fmla="*/ 0 w 237"/>
                  <a:gd name="T13" fmla="*/ 118 h 237"/>
                  <a:gd name="T14" fmla="*/ 15 w 237"/>
                  <a:gd name="T15" fmla="*/ 60 h 237"/>
                  <a:gd name="T16" fmla="*/ 58 w 237"/>
                  <a:gd name="T17" fmla="*/ 15 h 237"/>
                  <a:gd name="T18" fmla="*/ 118 w 237"/>
                  <a:gd name="T19" fmla="*/ 0 h 237"/>
                  <a:gd name="T20" fmla="*/ 176 w 237"/>
                  <a:gd name="T21" fmla="*/ 15 h 237"/>
                  <a:gd name="T22" fmla="*/ 221 w 237"/>
                  <a:gd name="T23" fmla="*/ 60 h 237"/>
                  <a:gd name="T24" fmla="*/ 236 w 237"/>
                  <a:gd name="T25"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37">
                    <a:moveTo>
                      <a:pt x="236" y="118"/>
                    </a:moveTo>
                    <a:cubicBezTo>
                      <a:pt x="236" y="140"/>
                      <a:pt x="231" y="159"/>
                      <a:pt x="221" y="178"/>
                    </a:cubicBezTo>
                    <a:cubicBezTo>
                      <a:pt x="210" y="196"/>
                      <a:pt x="195" y="210"/>
                      <a:pt x="176" y="221"/>
                    </a:cubicBezTo>
                    <a:cubicBezTo>
                      <a:pt x="158" y="232"/>
                      <a:pt x="140" y="236"/>
                      <a:pt x="118" y="236"/>
                    </a:cubicBezTo>
                    <a:cubicBezTo>
                      <a:pt x="97" y="236"/>
                      <a:pt x="77" y="232"/>
                      <a:pt x="58" y="221"/>
                    </a:cubicBezTo>
                    <a:cubicBezTo>
                      <a:pt x="40" y="210"/>
                      <a:pt x="27" y="196"/>
                      <a:pt x="15" y="178"/>
                    </a:cubicBezTo>
                    <a:cubicBezTo>
                      <a:pt x="4" y="159"/>
                      <a:pt x="0" y="140"/>
                      <a:pt x="0" y="118"/>
                    </a:cubicBezTo>
                    <a:cubicBezTo>
                      <a:pt x="0" y="96"/>
                      <a:pt x="4" y="78"/>
                      <a:pt x="15" y="60"/>
                    </a:cubicBezTo>
                    <a:cubicBezTo>
                      <a:pt x="27" y="41"/>
                      <a:pt x="40" y="26"/>
                      <a:pt x="58" y="15"/>
                    </a:cubicBezTo>
                    <a:cubicBezTo>
                      <a:pt x="77" y="4"/>
                      <a:pt x="96" y="0"/>
                      <a:pt x="118" y="0"/>
                    </a:cubicBezTo>
                    <a:cubicBezTo>
                      <a:pt x="139" y="0"/>
                      <a:pt x="158" y="4"/>
                      <a:pt x="176" y="15"/>
                    </a:cubicBezTo>
                    <a:cubicBezTo>
                      <a:pt x="195" y="26"/>
                      <a:pt x="210" y="41"/>
                      <a:pt x="221" y="60"/>
                    </a:cubicBezTo>
                    <a:cubicBezTo>
                      <a:pt x="231" y="78"/>
                      <a:pt x="236" y="96"/>
                      <a:pt x="236" y="118"/>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7" name="Freeform 226"/>
              <p:cNvSpPr>
                <a:spLocks noChangeArrowheads="1"/>
              </p:cNvSpPr>
              <p:nvPr/>
            </p:nvSpPr>
            <p:spPr bwMode="auto">
              <a:xfrm>
                <a:off x="5989638" y="4286250"/>
                <a:ext cx="85725" cy="85725"/>
              </a:xfrm>
              <a:custGeom>
                <a:avLst/>
                <a:gdLst>
                  <a:gd name="T0" fmla="*/ 236 w 237"/>
                  <a:gd name="T1" fmla="*/ 117 h 236"/>
                  <a:gd name="T2" fmla="*/ 221 w 237"/>
                  <a:gd name="T3" fmla="*/ 177 h 236"/>
                  <a:gd name="T4" fmla="*/ 176 w 237"/>
                  <a:gd name="T5" fmla="*/ 220 h 236"/>
                  <a:gd name="T6" fmla="*/ 118 w 237"/>
                  <a:gd name="T7" fmla="*/ 235 h 236"/>
                  <a:gd name="T8" fmla="*/ 58 w 237"/>
                  <a:gd name="T9" fmla="*/ 220 h 236"/>
                  <a:gd name="T10" fmla="*/ 15 w 237"/>
                  <a:gd name="T11" fmla="*/ 177 h 236"/>
                  <a:gd name="T12" fmla="*/ 0 w 237"/>
                  <a:gd name="T13" fmla="*/ 117 h 236"/>
                  <a:gd name="T14" fmla="*/ 15 w 237"/>
                  <a:gd name="T15" fmla="*/ 58 h 236"/>
                  <a:gd name="T16" fmla="*/ 58 w 237"/>
                  <a:gd name="T17" fmla="*/ 15 h 236"/>
                  <a:gd name="T18" fmla="*/ 118 w 237"/>
                  <a:gd name="T19" fmla="*/ 0 h 236"/>
                  <a:gd name="T20" fmla="*/ 176 w 237"/>
                  <a:gd name="T21" fmla="*/ 15 h 236"/>
                  <a:gd name="T22" fmla="*/ 221 w 237"/>
                  <a:gd name="T23" fmla="*/ 58 h 236"/>
                  <a:gd name="T24" fmla="*/ 236 w 237"/>
                  <a:gd name="T25" fmla="*/ 11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36">
                    <a:moveTo>
                      <a:pt x="236" y="117"/>
                    </a:moveTo>
                    <a:cubicBezTo>
                      <a:pt x="236" y="140"/>
                      <a:pt x="231" y="158"/>
                      <a:pt x="221" y="177"/>
                    </a:cubicBezTo>
                    <a:cubicBezTo>
                      <a:pt x="210" y="196"/>
                      <a:pt x="195" y="209"/>
                      <a:pt x="176" y="220"/>
                    </a:cubicBezTo>
                    <a:cubicBezTo>
                      <a:pt x="158" y="231"/>
                      <a:pt x="140" y="235"/>
                      <a:pt x="118" y="235"/>
                    </a:cubicBezTo>
                    <a:cubicBezTo>
                      <a:pt x="97" y="235"/>
                      <a:pt x="77" y="231"/>
                      <a:pt x="58" y="220"/>
                    </a:cubicBezTo>
                    <a:cubicBezTo>
                      <a:pt x="40" y="209"/>
                      <a:pt x="27" y="196"/>
                      <a:pt x="15" y="177"/>
                    </a:cubicBezTo>
                    <a:cubicBezTo>
                      <a:pt x="4" y="158"/>
                      <a:pt x="0" y="140"/>
                      <a:pt x="0" y="117"/>
                    </a:cubicBezTo>
                    <a:cubicBezTo>
                      <a:pt x="0" y="95"/>
                      <a:pt x="4" y="77"/>
                      <a:pt x="15" y="58"/>
                    </a:cubicBezTo>
                    <a:cubicBezTo>
                      <a:pt x="27" y="39"/>
                      <a:pt x="40" y="26"/>
                      <a:pt x="58" y="15"/>
                    </a:cubicBezTo>
                    <a:cubicBezTo>
                      <a:pt x="77" y="4"/>
                      <a:pt x="96" y="0"/>
                      <a:pt x="118" y="0"/>
                    </a:cubicBezTo>
                    <a:cubicBezTo>
                      <a:pt x="139" y="0"/>
                      <a:pt x="158" y="4"/>
                      <a:pt x="176" y="15"/>
                    </a:cubicBezTo>
                    <a:cubicBezTo>
                      <a:pt x="195" y="26"/>
                      <a:pt x="210" y="39"/>
                      <a:pt x="221" y="58"/>
                    </a:cubicBezTo>
                    <a:cubicBezTo>
                      <a:pt x="231" y="77"/>
                      <a:pt x="236" y="95"/>
                      <a:pt x="236" y="117"/>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2" name="Group 461"/>
            <p:cNvGrpSpPr/>
            <p:nvPr/>
          </p:nvGrpSpPr>
          <p:grpSpPr>
            <a:xfrm>
              <a:off x="2286379" y="4128928"/>
              <a:ext cx="583600" cy="444379"/>
              <a:chOff x="2368550" y="5191125"/>
              <a:chExt cx="658813" cy="501650"/>
            </a:xfrm>
          </p:grpSpPr>
          <p:sp>
            <p:nvSpPr>
              <p:cNvPr id="617" name="Freeform 227"/>
              <p:cNvSpPr>
                <a:spLocks noChangeArrowheads="1"/>
              </p:cNvSpPr>
              <p:nvPr/>
            </p:nvSpPr>
            <p:spPr bwMode="auto">
              <a:xfrm>
                <a:off x="2368550" y="5191125"/>
                <a:ext cx="658813" cy="500063"/>
              </a:xfrm>
              <a:custGeom>
                <a:avLst/>
                <a:gdLst>
                  <a:gd name="T0" fmla="*/ 1641 w 1832"/>
                  <a:gd name="T1" fmla="*/ 726 h 1390"/>
                  <a:gd name="T2" fmla="*/ 1356 w 1832"/>
                  <a:gd name="T3" fmla="*/ 316 h 1390"/>
                  <a:gd name="T4" fmla="*/ 915 w 1832"/>
                  <a:gd name="T5" fmla="*/ 0 h 1390"/>
                  <a:gd name="T6" fmla="*/ 442 w 1832"/>
                  <a:gd name="T7" fmla="*/ 505 h 1390"/>
                  <a:gd name="T8" fmla="*/ 0 w 1832"/>
                  <a:gd name="T9" fmla="*/ 948 h 1390"/>
                  <a:gd name="T10" fmla="*/ 442 w 1832"/>
                  <a:gd name="T11" fmla="*/ 1389 h 1390"/>
                  <a:gd name="T12" fmla="*/ 1483 w 1832"/>
                  <a:gd name="T13" fmla="*/ 1389 h 1390"/>
                  <a:gd name="T14" fmla="*/ 1831 w 1832"/>
                  <a:gd name="T15" fmla="*/ 1042 h 1390"/>
                  <a:gd name="T16" fmla="*/ 1641 w 1832"/>
                  <a:gd name="T17" fmla="*/ 726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2" h="1390">
                    <a:moveTo>
                      <a:pt x="1641" y="726"/>
                    </a:moveTo>
                    <a:cubicBezTo>
                      <a:pt x="1735" y="473"/>
                      <a:pt x="1557" y="296"/>
                      <a:pt x="1356" y="316"/>
                    </a:cubicBezTo>
                    <a:cubicBezTo>
                      <a:pt x="1291" y="131"/>
                      <a:pt x="1123" y="0"/>
                      <a:pt x="915" y="0"/>
                    </a:cubicBezTo>
                    <a:cubicBezTo>
                      <a:pt x="652" y="0"/>
                      <a:pt x="442" y="242"/>
                      <a:pt x="442" y="505"/>
                    </a:cubicBezTo>
                    <a:cubicBezTo>
                      <a:pt x="199" y="505"/>
                      <a:pt x="0" y="705"/>
                      <a:pt x="0" y="948"/>
                    </a:cubicBezTo>
                    <a:cubicBezTo>
                      <a:pt x="0" y="1189"/>
                      <a:pt x="199" y="1389"/>
                      <a:pt x="442" y="1389"/>
                    </a:cubicBezTo>
                    <a:lnTo>
                      <a:pt x="1483" y="1389"/>
                    </a:lnTo>
                    <a:cubicBezTo>
                      <a:pt x="1681" y="1389"/>
                      <a:pt x="1831" y="1239"/>
                      <a:pt x="1831" y="1042"/>
                    </a:cubicBezTo>
                    <a:cubicBezTo>
                      <a:pt x="1831" y="912"/>
                      <a:pt x="1745" y="790"/>
                      <a:pt x="1641" y="726"/>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8" name="Freeform 228"/>
              <p:cNvSpPr>
                <a:spLocks noChangeArrowheads="1"/>
              </p:cNvSpPr>
              <p:nvPr/>
            </p:nvSpPr>
            <p:spPr bwMode="auto">
              <a:xfrm>
                <a:off x="2541588" y="5483225"/>
                <a:ext cx="150812" cy="207963"/>
              </a:xfrm>
              <a:custGeom>
                <a:avLst/>
                <a:gdLst>
                  <a:gd name="T0" fmla="*/ 208 w 418"/>
                  <a:gd name="T1" fmla="*/ 577 h 578"/>
                  <a:gd name="T2" fmla="*/ 0 w 418"/>
                  <a:gd name="T3" fmla="*/ 577 h 578"/>
                  <a:gd name="T4" fmla="*/ 0 w 418"/>
                  <a:gd name="T5" fmla="*/ 0 h 578"/>
                  <a:gd name="T6" fmla="*/ 417 w 418"/>
                  <a:gd name="T7" fmla="*/ 0 h 578"/>
                  <a:gd name="T8" fmla="*/ 417 w 418"/>
                  <a:gd name="T9" fmla="*/ 577 h 578"/>
                  <a:gd name="T10" fmla="*/ 208 w 418"/>
                  <a:gd name="T11" fmla="*/ 577 h 578"/>
                </a:gdLst>
                <a:ahLst/>
                <a:cxnLst>
                  <a:cxn ang="0">
                    <a:pos x="T0" y="T1"/>
                  </a:cxn>
                  <a:cxn ang="0">
                    <a:pos x="T2" y="T3"/>
                  </a:cxn>
                  <a:cxn ang="0">
                    <a:pos x="T4" y="T5"/>
                  </a:cxn>
                  <a:cxn ang="0">
                    <a:pos x="T6" y="T7"/>
                  </a:cxn>
                  <a:cxn ang="0">
                    <a:pos x="T8" y="T9"/>
                  </a:cxn>
                  <a:cxn ang="0">
                    <a:pos x="T10" y="T11"/>
                  </a:cxn>
                </a:cxnLst>
                <a:rect l="0" t="0" r="r" b="b"/>
                <a:pathLst>
                  <a:path w="418" h="578">
                    <a:moveTo>
                      <a:pt x="208" y="577"/>
                    </a:moveTo>
                    <a:lnTo>
                      <a:pt x="0" y="577"/>
                    </a:lnTo>
                    <a:lnTo>
                      <a:pt x="0" y="0"/>
                    </a:lnTo>
                    <a:lnTo>
                      <a:pt x="417" y="0"/>
                    </a:lnTo>
                    <a:lnTo>
                      <a:pt x="417" y="577"/>
                    </a:lnTo>
                    <a:lnTo>
                      <a:pt x="208" y="577"/>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9" name="Freeform 229"/>
              <p:cNvSpPr>
                <a:spLocks noChangeArrowheads="1"/>
              </p:cNvSpPr>
              <p:nvPr/>
            </p:nvSpPr>
            <p:spPr bwMode="auto">
              <a:xfrm>
                <a:off x="2657475" y="5357813"/>
                <a:ext cx="150813" cy="334962"/>
              </a:xfrm>
              <a:custGeom>
                <a:avLst/>
                <a:gdLst>
                  <a:gd name="T0" fmla="*/ 0 w 417"/>
                  <a:gd name="T1" fmla="*/ 351 h 929"/>
                  <a:gd name="T2" fmla="*/ 0 w 417"/>
                  <a:gd name="T3" fmla="*/ 0 h 929"/>
                  <a:gd name="T4" fmla="*/ 416 w 417"/>
                  <a:gd name="T5" fmla="*/ 0 h 929"/>
                  <a:gd name="T6" fmla="*/ 416 w 417"/>
                  <a:gd name="T7" fmla="*/ 928 h 929"/>
                  <a:gd name="T8" fmla="*/ 96 w 417"/>
                  <a:gd name="T9" fmla="*/ 928 h 929"/>
                </a:gdLst>
                <a:ahLst/>
                <a:cxnLst>
                  <a:cxn ang="0">
                    <a:pos x="T0" y="T1"/>
                  </a:cxn>
                  <a:cxn ang="0">
                    <a:pos x="T2" y="T3"/>
                  </a:cxn>
                  <a:cxn ang="0">
                    <a:pos x="T4" y="T5"/>
                  </a:cxn>
                  <a:cxn ang="0">
                    <a:pos x="T6" y="T7"/>
                  </a:cxn>
                  <a:cxn ang="0">
                    <a:pos x="T8" y="T9"/>
                  </a:cxn>
                </a:cxnLst>
                <a:rect l="0" t="0" r="r" b="b"/>
                <a:pathLst>
                  <a:path w="417" h="929">
                    <a:moveTo>
                      <a:pt x="0" y="351"/>
                    </a:moveTo>
                    <a:lnTo>
                      <a:pt x="0" y="0"/>
                    </a:lnTo>
                    <a:lnTo>
                      <a:pt x="416" y="0"/>
                    </a:lnTo>
                    <a:lnTo>
                      <a:pt x="416" y="928"/>
                    </a:lnTo>
                    <a:lnTo>
                      <a:pt x="96" y="92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20" name="Freeform 230"/>
              <p:cNvSpPr>
                <a:spLocks noChangeArrowheads="1"/>
              </p:cNvSpPr>
              <p:nvPr/>
            </p:nvSpPr>
            <p:spPr bwMode="auto">
              <a:xfrm>
                <a:off x="2727325" y="5645150"/>
                <a:ext cx="46038" cy="46038"/>
              </a:xfrm>
              <a:custGeom>
                <a:avLst/>
                <a:gdLst>
                  <a:gd name="T0" fmla="*/ 63 w 128"/>
                  <a:gd name="T1" fmla="*/ 128 h 129"/>
                  <a:gd name="T2" fmla="*/ 0 w 128"/>
                  <a:gd name="T3" fmla="*/ 128 h 129"/>
                  <a:gd name="T4" fmla="*/ 0 w 128"/>
                  <a:gd name="T5" fmla="*/ 0 h 129"/>
                  <a:gd name="T6" fmla="*/ 127 w 128"/>
                  <a:gd name="T7" fmla="*/ 0 h 129"/>
                  <a:gd name="T8" fmla="*/ 127 w 128"/>
                  <a:gd name="T9" fmla="*/ 128 h 129"/>
                  <a:gd name="T10" fmla="*/ 63 w 128"/>
                  <a:gd name="T11" fmla="*/ 128 h 129"/>
                </a:gdLst>
                <a:ahLst/>
                <a:cxnLst>
                  <a:cxn ang="0">
                    <a:pos x="T0" y="T1"/>
                  </a:cxn>
                  <a:cxn ang="0">
                    <a:pos x="T2" y="T3"/>
                  </a:cxn>
                  <a:cxn ang="0">
                    <a:pos x="T4" y="T5"/>
                  </a:cxn>
                  <a:cxn ang="0">
                    <a:pos x="T6" y="T7"/>
                  </a:cxn>
                  <a:cxn ang="0">
                    <a:pos x="T8" y="T9"/>
                  </a:cxn>
                  <a:cxn ang="0">
                    <a:pos x="T10" y="T11"/>
                  </a:cxn>
                </a:cxnLst>
                <a:rect l="0" t="0" r="r" b="b"/>
                <a:pathLst>
                  <a:path w="128" h="129">
                    <a:moveTo>
                      <a:pt x="63" y="128"/>
                    </a:moveTo>
                    <a:lnTo>
                      <a:pt x="0" y="128"/>
                    </a:lnTo>
                    <a:lnTo>
                      <a:pt x="0" y="0"/>
                    </a:lnTo>
                    <a:lnTo>
                      <a:pt x="127" y="0"/>
                    </a:lnTo>
                    <a:lnTo>
                      <a:pt x="127" y="128"/>
                    </a:lnTo>
                    <a:lnTo>
                      <a:pt x="63" y="12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2" name="Freeform 231"/>
              <p:cNvSpPr>
                <a:spLocks noChangeArrowheads="1"/>
              </p:cNvSpPr>
              <p:nvPr/>
            </p:nvSpPr>
            <p:spPr bwMode="auto">
              <a:xfrm>
                <a:off x="2576513" y="5645150"/>
                <a:ext cx="46037" cy="46038"/>
              </a:xfrm>
              <a:custGeom>
                <a:avLst/>
                <a:gdLst>
                  <a:gd name="T0" fmla="*/ 65 w 130"/>
                  <a:gd name="T1" fmla="*/ 128 h 129"/>
                  <a:gd name="T2" fmla="*/ 0 w 130"/>
                  <a:gd name="T3" fmla="*/ 128 h 129"/>
                  <a:gd name="T4" fmla="*/ 0 w 130"/>
                  <a:gd name="T5" fmla="*/ 0 h 129"/>
                  <a:gd name="T6" fmla="*/ 129 w 130"/>
                  <a:gd name="T7" fmla="*/ 0 h 129"/>
                  <a:gd name="T8" fmla="*/ 129 w 130"/>
                  <a:gd name="T9" fmla="*/ 128 h 129"/>
                  <a:gd name="T10" fmla="*/ 65 w 130"/>
                  <a:gd name="T11" fmla="*/ 128 h 129"/>
                </a:gdLst>
                <a:ahLst/>
                <a:cxnLst>
                  <a:cxn ang="0">
                    <a:pos x="T0" y="T1"/>
                  </a:cxn>
                  <a:cxn ang="0">
                    <a:pos x="T2" y="T3"/>
                  </a:cxn>
                  <a:cxn ang="0">
                    <a:pos x="T4" y="T5"/>
                  </a:cxn>
                  <a:cxn ang="0">
                    <a:pos x="T6" y="T7"/>
                  </a:cxn>
                  <a:cxn ang="0">
                    <a:pos x="T8" y="T9"/>
                  </a:cxn>
                  <a:cxn ang="0">
                    <a:pos x="T10" y="T11"/>
                  </a:cxn>
                </a:cxnLst>
                <a:rect l="0" t="0" r="r" b="b"/>
                <a:pathLst>
                  <a:path w="130" h="129">
                    <a:moveTo>
                      <a:pt x="65" y="128"/>
                    </a:moveTo>
                    <a:lnTo>
                      <a:pt x="0" y="128"/>
                    </a:lnTo>
                    <a:lnTo>
                      <a:pt x="0" y="0"/>
                    </a:lnTo>
                    <a:lnTo>
                      <a:pt x="129" y="0"/>
                    </a:lnTo>
                    <a:lnTo>
                      <a:pt x="129" y="128"/>
                    </a:lnTo>
                    <a:lnTo>
                      <a:pt x="65" y="12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7" name="Line 232"/>
              <p:cNvSpPr>
                <a:spLocks noChangeShapeType="1"/>
              </p:cNvSpPr>
              <p:nvPr/>
            </p:nvSpPr>
            <p:spPr bwMode="auto">
              <a:xfrm>
                <a:off x="2541588" y="5518150"/>
                <a:ext cx="69850"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58" name="Line 233"/>
              <p:cNvSpPr>
                <a:spLocks noChangeShapeType="1"/>
              </p:cNvSpPr>
              <p:nvPr/>
            </p:nvSpPr>
            <p:spPr bwMode="auto">
              <a:xfrm>
                <a:off x="2541588" y="5553075"/>
                <a:ext cx="58737"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59" name="Line 234"/>
              <p:cNvSpPr>
                <a:spLocks noChangeShapeType="1"/>
              </p:cNvSpPr>
              <p:nvPr/>
            </p:nvSpPr>
            <p:spPr bwMode="auto">
              <a:xfrm>
                <a:off x="2657475" y="5426075"/>
                <a:ext cx="69850"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0" name="Line 235"/>
              <p:cNvSpPr>
                <a:spLocks noChangeShapeType="1"/>
              </p:cNvSpPr>
              <p:nvPr/>
            </p:nvSpPr>
            <p:spPr bwMode="auto">
              <a:xfrm>
                <a:off x="2657475" y="5391150"/>
                <a:ext cx="92075"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1" name="Line 236"/>
              <p:cNvSpPr>
                <a:spLocks noChangeShapeType="1"/>
              </p:cNvSpPr>
              <p:nvPr/>
            </p:nvSpPr>
            <p:spPr bwMode="auto">
              <a:xfrm>
                <a:off x="2657475" y="5461000"/>
                <a:ext cx="46038"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2" name="Line 237"/>
              <p:cNvSpPr>
                <a:spLocks noChangeShapeType="1"/>
              </p:cNvSpPr>
              <p:nvPr/>
            </p:nvSpPr>
            <p:spPr bwMode="auto">
              <a:xfrm>
                <a:off x="2541588" y="5588000"/>
                <a:ext cx="34925"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463" name="Group 462"/>
            <p:cNvGrpSpPr/>
            <p:nvPr/>
          </p:nvGrpSpPr>
          <p:grpSpPr>
            <a:xfrm>
              <a:off x="4636246" y="4159866"/>
              <a:ext cx="208127" cy="307972"/>
              <a:chOff x="5021263" y="5226050"/>
              <a:chExt cx="234950" cy="347663"/>
            </a:xfrm>
          </p:grpSpPr>
          <p:sp>
            <p:nvSpPr>
              <p:cNvPr id="511" name="Freeform 238"/>
              <p:cNvSpPr>
                <a:spLocks noChangeArrowheads="1"/>
              </p:cNvSpPr>
              <p:nvPr/>
            </p:nvSpPr>
            <p:spPr bwMode="auto">
              <a:xfrm>
                <a:off x="5021263" y="5337175"/>
                <a:ext cx="234950" cy="236538"/>
              </a:xfrm>
              <a:custGeom>
                <a:avLst/>
                <a:gdLst>
                  <a:gd name="T0" fmla="*/ 653 w 654"/>
                  <a:gd name="T1" fmla="*/ 328 h 655"/>
                  <a:gd name="T2" fmla="*/ 609 w 654"/>
                  <a:gd name="T3" fmla="*/ 490 h 655"/>
                  <a:gd name="T4" fmla="*/ 490 w 654"/>
                  <a:gd name="T5" fmla="*/ 611 h 655"/>
                  <a:gd name="T6" fmla="*/ 326 w 654"/>
                  <a:gd name="T7" fmla="*/ 654 h 655"/>
                  <a:gd name="T8" fmla="*/ 162 w 654"/>
                  <a:gd name="T9" fmla="*/ 611 h 655"/>
                  <a:gd name="T10" fmla="*/ 43 w 654"/>
                  <a:gd name="T11" fmla="*/ 490 h 655"/>
                  <a:gd name="T12" fmla="*/ 0 w 654"/>
                  <a:gd name="T13" fmla="*/ 328 h 655"/>
                  <a:gd name="T14" fmla="*/ 43 w 654"/>
                  <a:gd name="T15" fmla="*/ 164 h 655"/>
                  <a:gd name="T16" fmla="*/ 162 w 654"/>
                  <a:gd name="T17" fmla="*/ 43 h 655"/>
                  <a:gd name="T18" fmla="*/ 326 w 654"/>
                  <a:gd name="T19" fmla="*/ 0 h 655"/>
                  <a:gd name="T20" fmla="*/ 490 w 654"/>
                  <a:gd name="T21" fmla="*/ 43 h 655"/>
                  <a:gd name="T22" fmla="*/ 609 w 654"/>
                  <a:gd name="T23" fmla="*/ 164 h 655"/>
                  <a:gd name="T24" fmla="*/ 653 w 654"/>
                  <a:gd name="T25" fmla="*/ 32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4" h="655">
                    <a:moveTo>
                      <a:pt x="653" y="328"/>
                    </a:moveTo>
                    <a:cubicBezTo>
                      <a:pt x="653" y="387"/>
                      <a:pt x="639" y="438"/>
                      <a:pt x="609" y="490"/>
                    </a:cubicBezTo>
                    <a:cubicBezTo>
                      <a:pt x="579" y="542"/>
                      <a:pt x="543" y="581"/>
                      <a:pt x="490" y="611"/>
                    </a:cubicBezTo>
                    <a:cubicBezTo>
                      <a:pt x="437" y="640"/>
                      <a:pt x="386" y="654"/>
                      <a:pt x="326" y="654"/>
                    </a:cubicBezTo>
                    <a:cubicBezTo>
                      <a:pt x="266" y="654"/>
                      <a:pt x="214" y="640"/>
                      <a:pt x="162" y="611"/>
                    </a:cubicBezTo>
                    <a:cubicBezTo>
                      <a:pt x="110" y="581"/>
                      <a:pt x="74" y="542"/>
                      <a:pt x="43" y="490"/>
                    </a:cubicBezTo>
                    <a:cubicBezTo>
                      <a:pt x="13" y="438"/>
                      <a:pt x="0" y="388"/>
                      <a:pt x="0" y="328"/>
                    </a:cubicBezTo>
                    <a:cubicBezTo>
                      <a:pt x="0" y="267"/>
                      <a:pt x="13" y="216"/>
                      <a:pt x="43" y="164"/>
                    </a:cubicBezTo>
                    <a:cubicBezTo>
                      <a:pt x="74" y="112"/>
                      <a:pt x="110" y="73"/>
                      <a:pt x="162" y="43"/>
                    </a:cubicBezTo>
                    <a:cubicBezTo>
                      <a:pt x="214" y="13"/>
                      <a:pt x="266" y="0"/>
                      <a:pt x="326" y="0"/>
                    </a:cubicBezTo>
                    <a:cubicBezTo>
                      <a:pt x="387" y="0"/>
                      <a:pt x="437" y="13"/>
                      <a:pt x="490" y="43"/>
                    </a:cubicBezTo>
                    <a:cubicBezTo>
                      <a:pt x="543" y="73"/>
                      <a:pt x="579" y="112"/>
                      <a:pt x="609" y="164"/>
                    </a:cubicBezTo>
                    <a:cubicBezTo>
                      <a:pt x="639" y="216"/>
                      <a:pt x="653" y="267"/>
                      <a:pt x="653" y="328"/>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5" name="Freeform 239"/>
              <p:cNvSpPr>
                <a:spLocks noChangeArrowheads="1"/>
              </p:cNvSpPr>
              <p:nvPr/>
            </p:nvSpPr>
            <p:spPr bwMode="auto">
              <a:xfrm>
                <a:off x="5064125" y="5226050"/>
                <a:ext cx="149225" cy="138113"/>
              </a:xfrm>
              <a:custGeom>
                <a:avLst/>
                <a:gdLst>
                  <a:gd name="T0" fmla="*/ 414 w 415"/>
                  <a:gd name="T1" fmla="*/ 383 h 384"/>
                  <a:gd name="T2" fmla="*/ 414 w 415"/>
                  <a:gd name="T3" fmla="*/ 189 h 384"/>
                  <a:gd name="T4" fmla="*/ 207 w 415"/>
                  <a:gd name="T5" fmla="*/ 0 h 384"/>
                  <a:gd name="T6" fmla="*/ 0 w 415"/>
                  <a:gd name="T7" fmla="*/ 189 h 384"/>
                  <a:gd name="T8" fmla="*/ 0 w 415"/>
                  <a:gd name="T9" fmla="*/ 383 h 384"/>
                </a:gdLst>
                <a:ahLst/>
                <a:cxnLst>
                  <a:cxn ang="0">
                    <a:pos x="T0" y="T1"/>
                  </a:cxn>
                  <a:cxn ang="0">
                    <a:pos x="T2" y="T3"/>
                  </a:cxn>
                  <a:cxn ang="0">
                    <a:pos x="T4" y="T5"/>
                  </a:cxn>
                  <a:cxn ang="0">
                    <a:pos x="T6" y="T7"/>
                  </a:cxn>
                  <a:cxn ang="0">
                    <a:pos x="T8" y="T9"/>
                  </a:cxn>
                </a:cxnLst>
                <a:rect l="0" t="0" r="r" b="b"/>
                <a:pathLst>
                  <a:path w="415" h="384">
                    <a:moveTo>
                      <a:pt x="414" y="383"/>
                    </a:moveTo>
                    <a:lnTo>
                      <a:pt x="414" y="189"/>
                    </a:lnTo>
                    <a:cubicBezTo>
                      <a:pt x="414" y="73"/>
                      <a:pt x="326" y="0"/>
                      <a:pt x="207" y="0"/>
                    </a:cubicBezTo>
                    <a:cubicBezTo>
                      <a:pt x="88" y="0"/>
                      <a:pt x="6" y="87"/>
                      <a:pt x="0" y="189"/>
                    </a:cubicBezTo>
                    <a:lnTo>
                      <a:pt x="0" y="383"/>
                    </a:ln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77" name="Freeform 240"/>
              <p:cNvSpPr>
                <a:spLocks noChangeArrowheads="1"/>
              </p:cNvSpPr>
              <p:nvPr/>
            </p:nvSpPr>
            <p:spPr bwMode="auto">
              <a:xfrm>
                <a:off x="5076825" y="5392738"/>
                <a:ext cx="123825" cy="125412"/>
              </a:xfrm>
              <a:custGeom>
                <a:avLst/>
                <a:gdLst>
                  <a:gd name="T0" fmla="*/ 344 w 345"/>
                  <a:gd name="T1" fmla="*/ 174 h 347"/>
                  <a:gd name="T2" fmla="*/ 322 w 345"/>
                  <a:gd name="T3" fmla="*/ 260 h 347"/>
                  <a:gd name="T4" fmla="*/ 258 w 345"/>
                  <a:gd name="T5" fmla="*/ 322 h 347"/>
                  <a:gd name="T6" fmla="*/ 172 w 345"/>
                  <a:gd name="T7" fmla="*/ 346 h 347"/>
                  <a:gd name="T8" fmla="*/ 86 w 345"/>
                  <a:gd name="T9" fmla="*/ 322 h 347"/>
                  <a:gd name="T10" fmla="*/ 24 w 345"/>
                  <a:gd name="T11" fmla="*/ 260 h 347"/>
                  <a:gd name="T12" fmla="*/ 0 w 345"/>
                  <a:gd name="T13" fmla="*/ 174 h 347"/>
                  <a:gd name="T14" fmla="*/ 24 w 345"/>
                  <a:gd name="T15" fmla="*/ 86 h 347"/>
                  <a:gd name="T16" fmla="*/ 86 w 345"/>
                  <a:gd name="T17" fmla="*/ 24 h 347"/>
                  <a:gd name="T18" fmla="*/ 172 w 345"/>
                  <a:gd name="T19" fmla="*/ 0 h 347"/>
                  <a:gd name="T20" fmla="*/ 258 w 345"/>
                  <a:gd name="T21" fmla="*/ 24 h 347"/>
                  <a:gd name="T22" fmla="*/ 322 w 345"/>
                  <a:gd name="T23" fmla="*/ 86 h 347"/>
                  <a:gd name="T24" fmla="*/ 344 w 345"/>
                  <a:gd name="T25" fmla="*/ 17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5" h="347">
                    <a:moveTo>
                      <a:pt x="344" y="174"/>
                    </a:moveTo>
                    <a:cubicBezTo>
                      <a:pt x="344" y="204"/>
                      <a:pt x="338" y="233"/>
                      <a:pt x="322" y="260"/>
                    </a:cubicBezTo>
                    <a:cubicBezTo>
                      <a:pt x="306" y="287"/>
                      <a:pt x="286" y="306"/>
                      <a:pt x="258" y="322"/>
                    </a:cubicBezTo>
                    <a:cubicBezTo>
                      <a:pt x="230" y="338"/>
                      <a:pt x="204" y="346"/>
                      <a:pt x="172" y="346"/>
                    </a:cubicBezTo>
                    <a:cubicBezTo>
                      <a:pt x="140" y="346"/>
                      <a:pt x="114" y="338"/>
                      <a:pt x="86" y="322"/>
                    </a:cubicBezTo>
                    <a:cubicBezTo>
                      <a:pt x="58" y="306"/>
                      <a:pt x="40" y="287"/>
                      <a:pt x="24" y="260"/>
                    </a:cubicBezTo>
                    <a:cubicBezTo>
                      <a:pt x="8" y="233"/>
                      <a:pt x="0" y="205"/>
                      <a:pt x="0" y="174"/>
                    </a:cubicBezTo>
                    <a:cubicBezTo>
                      <a:pt x="0" y="142"/>
                      <a:pt x="8" y="113"/>
                      <a:pt x="24" y="86"/>
                    </a:cubicBezTo>
                    <a:cubicBezTo>
                      <a:pt x="40" y="59"/>
                      <a:pt x="58" y="40"/>
                      <a:pt x="86" y="24"/>
                    </a:cubicBezTo>
                    <a:cubicBezTo>
                      <a:pt x="114" y="8"/>
                      <a:pt x="140" y="0"/>
                      <a:pt x="172" y="0"/>
                    </a:cubicBezTo>
                    <a:cubicBezTo>
                      <a:pt x="204" y="0"/>
                      <a:pt x="230" y="8"/>
                      <a:pt x="258" y="24"/>
                    </a:cubicBezTo>
                    <a:cubicBezTo>
                      <a:pt x="286" y="40"/>
                      <a:pt x="306" y="59"/>
                      <a:pt x="322" y="86"/>
                    </a:cubicBezTo>
                    <a:cubicBezTo>
                      <a:pt x="338" y="113"/>
                      <a:pt x="344" y="142"/>
                      <a:pt x="344" y="174"/>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9" name="Line 241"/>
              <p:cNvSpPr>
                <a:spLocks noChangeShapeType="1"/>
              </p:cNvSpPr>
              <p:nvPr/>
            </p:nvSpPr>
            <p:spPr bwMode="auto">
              <a:xfrm>
                <a:off x="5138738" y="5373688"/>
                <a:ext cx="1587" cy="31750"/>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0" name="Line 242"/>
              <p:cNvSpPr>
                <a:spLocks noChangeShapeType="1"/>
              </p:cNvSpPr>
              <p:nvPr/>
            </p:nvSpPr>
            <p:spPr bwMode="auto">
              <a:xfrm>
                <a:off x="5138738" y="5505450"/>
                <a:ext cx="1587" cy="31750"/>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1" name="Line 243"/>
              <p:cNvSpPr>
                <a:spLocks noChangeShapeType="1"/>
              </p:cNvSpPr>
              <p:nvPr/>
            </p:nvSpPr>
            <p:spPr bwMode="auto">
              <a:xfrm flipH="1">
                <a:off x="5186363" y="5454650"/>
                <a:ext cx="34925" cy="1588"/>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2" name="Line 244"/>
              <p:cNvSpPr>
                <a:spLocks noChangeShapeType="1"/>
              </p:cNvSpPr>
              <p:nvPr/>
            </p:nvSpPr>
            <p:spPr bwMode="auto">
              <a:xfrm flipH="1">
                <a:off x="5056188" y="5454650"/>
                <a:ext cx="34925" cy="1588"/>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4" name="Freeform 245"/>
              <p:cNvSpPr>
                <a:spLocks noChangeArrowheads="1"/>
              </p:cNvSpPr>
              <p:nvPr/>
            </p:nvSpPr>
            <p:spPr bwMode="auto">
              <a:xfrm>
                <a:off x="5126038" y="5443538"/>
                <a:ext cx="25400" cy="25400"/>
              </a:xfrm>
              <a:custGeom>
                <a:avLst/>
                <a:gdLst>
                  <a:gd name="T0" fmla="*/ 35 w 71"/>
                  <a:gd name="T1" fmla="*/ 0 h 69"/>
                  <a:gd name="T2" fmla="*/ 0 w 71"/>
                  <a:gd name="T3" fmla="*/ 35 h 69"/>
                  <a:gd name="T4" fmla="*/ 35 w 71"/>
                  <a:gd name="T5" fmla="*/ 68 h 69"/>
                  <a:gd name="T6" fmla="*/ 70 w 71"/>
                  <a:gd name="T7" fmla="*/ 35 h 69"/>
                  <a:gd name="T8" fmla="*/ 35 w 71"/>
                  <a:gd name="T9" fmla="*/ 0 h 69"/>
                </a:gdLst>
                <a:ahLst/>
                <a:cxnLst>
                  <a:cxn ang="0">
                    <a:pos x="T0" y="T1"/>
                  </a:cxn>
                  <a:cxn ang="0">
                    <a:pos x="T2" y="T3"/>
                  </a:cxn>
                  <a:cxn ang="0">
                    <a:pos x="T4" y="T5"/>
                  </a:cxn>
                  <a:cxn ang="0">
                    <a:pos x="T6" y="T7"/>
                  </a:cxn>
                  <a:cxn ang="0">
                    <a:pos x="T8" y="T9"/>
                  </a:cxn>
                </a:cxnLst>
                <a:rect l="0" t="0" r="r" b="b"/>
                <a:pathLst>
                  <a:path w="71" h="69">
                    <a:moveTo>
                      <a:pt x="35" y="0"/>
                    </a:moveTo>
                    <a:cubicBezTo>
                      <a:pt x="16" y="0"/>
                      <a:pt x="0" y="16"/>
                      <a:pt x="0" y="35"/>
                    </a:cubicBezTo>
                    <a:cubicBezTo>
                      <a:pt x="0" y="53"/>
                      <a:pt x="16" y="68"/>
                      <a:pt x="35" y="68"/>
                    </a:cubicBezTo>
                    <a:cubicBezTo>
                      <a:pt x="55" y="68"/>
                      <a:pt x="70" y="53"/>
                      <a:pt x="70" y="35"/>
                    </a:cubicBezTo>
                    <a:cubicBezTo>
                      <a:pt x="70" y="16"/>
                      <a:pt x="55" y="0"/>
                      <a:pt x="35" y="0"/>
                    </a:cubicBezTo>
                  </a:path>
                </a:pathLst>
              </a:custGeom>
              <a:solidFill>
                <a:srgbClr val="FFFFFF"/>
              </a:solidFill>
              <a:ln w="9525" cap="rnd">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6" name="Freeform 246"/>
              <p:cNvSpPr>
                <a:spLocks noChangeArrowheads="1"/>
              </p:cNvSpPr>
              <p:nvPr/>
            </p:nvSpPr>
            <p:spPr bwMode="auto">
              <a:xfrm>
                <a:off x="5126038" y="5443538"/>
                <a:ext cx="25400" cy="25400"/>
              </a:xfrm>
              <a:custGeom>
                <a:avLst/>
                <a:gdLst>
                  <a:gd name="T0" fmla="*/ 35 w 71"/>
                  <a:gd name="T1" fmla="*/ 0 h 69"/>
                  <a:gd name="T2" fmla="*/ 0 w 71"/>
                  <a:gd name="T3" fmla="*/ 35 h 69"/>
                  <a:gd name="T4" fmla="*/ 35 w 71"/>
                  <a:gd name="T5" fmla="*/ 68 h 69"/>
                  <a:gd name="T6" fmla="*/ 70 w 71"/>
                  <a:gd name="T7" fmla="*/ 35 h 69"/>
                  <a:gd name="T8" fmla="*/ 35 w 71"/>
                  <a:gd name="T9" fmla="*/ 0 h 69"/>
                </a:gdLst>
                <a:ahLst/>
                <a:cxnLst>
                  <a:cxn ang="0">
                    <a:pos x="T0" y="T1"/>
                  </a:cxn>
                  <a:cxn ang="0">
                    <a:pos x="T2" y="T3"/>
                  </a:cxn>
                  <a:cxn ang="0">
                    <a:pos x="T4" y="T5"/>
                  </a:cxn>
                  <a:cxn ang="0">
                    <a:pos x="T6" y="T7"/>
                  </a:cxn>
                  <a:cxn ang="0">
                    <a:pos x="T8" y="T9"/>
                  </a:cxn>
                </a:cxnLst>
                <a:rect l="0" t="0" r="r" b="b"/>
                <a:pathLst>
                  <a:path w="71" h="69">
                    <a:moveTo>
                      <a:pt x="35" y="0"/>
                    </a:moveTo>
                    <a:cubicBezTo>
                      <a:pt x="16" y="0"/>
                      <a:pt x="0" y="16"/>
                      <a:pt x="0" y="35"/>
                    </a:cubicBezTo>
                    <a:cubicBezTo>
                      <a:pt x="0" y="53"/>
                      <a:pt x="16" y="68"/>
                      <a:pt x="35" y="68"/>
                    </a:cubicBezTo>
                    <a:cubicBezTo>
                      <a:pt x="55" y="68"/>
                      <a:pt x="70" y="53"/>
                      <a:pt x="70" y="35"/>
                    </a:cubicBezTo>
                    <a:cubicBezTo>
                      <a:pt x="70" y="16"/>
                      <a:pt x="55" y="0"/>
                      <a:pt x="35" y="0"/>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4" name="Group 463"/>
            <p:cNvGrpSpPr/>
            <p:nvPr/>
          </p:nvGrpSpPr>
          <p:grpSpPr>
            <a:xfrm>
              <a:off x="6170480" y="4155647"/>
              <a:ext cx="323441" cy="322034"/>
              <a:chOff x="6753225" y="5221288"/>
              <a:chExt cx="365125" cy="363537"/>
            </a:xfrm>
          </p:grpSpPr>
          <p:sp>
            <p:nvSpPr>
              <p:cNvPr id="508" name="Freeform 247"/>
              <p:cNvSpPr>
                <a:spLocks noChangeArrowheads="1"/>
              </p:cNvSpPr>
              <p:nvPr/>
            </p:nvSpPr>
            <p:spPr bwMode="auto">
              <a:xfrm>
                <a:off x="6827838" y="5367338"/>
                <a:ext cx="217487" cy="217487"/>
              </a:xfrm>
              <a:custGeom>
                <a:avLst/>
                <a:gdLst>
                  <a:gd name="T0" fmla="*/ 605 w 606"/>
                  <a:gd name="T1" fmla="*/ 303 h 606"/>
                  <a:gd name="T2" fmla="*/ 565 w 606"/>
                  <a:gd name="T3" fmla="*/ 454 h 606"/>
                  <a:gd name="T4" fmla="*/ 454 w 606"/>
                  <a:gd name="T5" fmla="*/ 565 h 606"/>
                  <a:gd name="T6" fmla="*/ 302 w 606"/>
                  <a:gd name="T7" fmla="*/ 605 h 606"/>
                  <a:gd name="T8" fmla="*/ 151 w 606"/>
                  <a:gd name="T9" fmla="*/ 565 h 606"/>
                  <a:gd name="T10" fmla="*/ 40 w 606"/>
                  <a:gd name="T11" fmla="*/ 454 h 606"/>
                  <a:gd name="T12" fmla="*/ 0 w 606"/>
                  <a:gd name="T13" fmla="*/ 303 h 606"/>
                  <a:gd name="T14" fmla="*/ 40 w 606"/>
                  <a:gd name="T15" fmla="*/ 151 h 606"/>
                  <a:gd name="T16" fmla="*/ 151 w 606"/>
                  <a:gd name="T17" fmla="*/ 40 h 606"/>
                  <a:gd name="T18" fmla="*/ 302 w 606"/>
                  <a:gd name="T19" fmla="*/ 0 h 606"/>
                  <a:gd name="T20" fmla="*/ 454 w 606"/>
                  <a:gd name="T21" fmla="*/ 40 h 606"/>
                  <a:gd name="T22" fmla="*/ 565 w 606"/>
                  <a:gd name="T23" fmla="*/ 151 h 606"/>
                  <a:gd name="T24" fmla="*/ 605 w 606"/>
                  <a:gd name="T25" fmla="*/ 303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6" h="606">
                    <a:moveTo>
                      <a:pt x="605" y="303"/>
                    </a:moveTo>
                    <a:cubicBezTo>
                      <a:pt x="605" y="358"/>
                      <a:pt x="592" y="406"/>
                      <a:pt x="565" y="454"/>
                    </a:cubicBezTo>
                    <a:cubicBezTo>
                      <a:pt x="537" y="502"/>
                      <a:pt x="502" y="537"/>
                      <a:pt x="454" y="565"/>
                    </a:cubicBezTo>
                    <a:cubicBezTo>
                      <a:pt x="405" y="592"/>
                      <a:pt x="358" y="605"/>
                      <a:pt x="302" y="605"/>
                    </a:cubicBezTo>
                    <a:cubicBezTo>
                      <a:pt x="247" y="605"/>
                      <a:pt x="200" y="592"/>
                      <a:pt x="151" y="565"/>
                    </a:cubicBezTo>
                    <a:cubicBezTo>
                      <a:pt x="103" y="537"/>
                      <a:pt x="68" y="502"/>
                      <a:pt x="40" y="454"/>
                    </a:cubicBezTo>
                    <a:cubicBezTo>
                      <a:pt x="13" y="406"/>
                      <a:pt x="0" y="358"/>
                      <a:pt x="0" y="303"/>
                    </a:cubicBezTo>
                    <a:cubicBezTo>
                      <a:pt x="0" y="247"/>
                      <a:pt x="13" y="199"/>
                      <a:pt x="40" y="151"/>
                    </a:cubicBezTo>
                    <a:cubicBezTo>
                      <a:pt x="68" y="103"/>
                      <a:pt x="103" y="69"/>
                      <a:pt x="151" y="40"/>
                    </a:cubicBezTo>
                    <a:cubicBezTo>
                      <a:pt x="200" y="12"/>
                      <a:pt x="247" y="0"/>
                      <a:pt x="302" y="0"/>
                    </a:cubicBezTo>
                    <a:cubicBezTo>
                      <a:pt x="358" y="0"/>
                      <a:pt x="405" y="12"/>
                      <a:pt x="454" y="40"/>
                    </a:cubicBezTo>
                    <a:cubicBezTo>
                      <a:pt x="502" y="69"/>
                      <a:pt x="537" y="103"/>
                      <a:pt x="565" y="151"/>
                    </a:cubicBezTo>
                    <a:cubicBezTo>
                      <a:pt x="592" y="199"/>
                      <a:pt x="605" y="247"/>
                      <a:pt x="605" y="303"/>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9" name="Freeform 248"/>
              <p:cNvSpPr>
                <a:spLocks noChangeArrowheads="1"/>
              </p:cNvSpPr>
              <p:nvPr/>
            </p:nvSpPr>
            <p:spPr bwMode="auto">
              <a:xfrm>
                <a:off x="6792913" y="5297488"/>
                <a:ext cx="287337" cy="287337"/>
              </a:xfrm>
              <a:custGeom>
                <a:avLst/>
                <a:gdLst>
                  <a:gd name="T0" fmla="*/ 797 w 798"/>
                  <a:gd name="T1" fmla="*/ 398 h 797"/>
                  <a:gd name="T2" fmla="*/ 744 w 798"/>
                  <a:gd name="T3" fmla="*/ 598 h 797"/>
                  <a:gd name="T4" fmla="*/ 598 w 798"/>
                  <a:gd name="T5" fmla="*/ 743 h 797"/>
                  <a:gd name="T6" fmla="*/ 398 w 798"/>
                  <a:gd name="T7" fmla="*/ 796 h 797"/>
                  <a:gd name="T8" fmla="*/ 199 w 798"/>
                  <a:gd name="T9" fmla="*/ 743 h 797"/>
                  <a:gd name="T10" fmla="*/ 53 w 798"/>
                  <a:gd name="T11" fmla="*/ 598 h 797"/>
                  <a:gd name="T12" fmla="*/ 0 w 798"/>
                  <a:gd name="T13" fmla="*/ 398 h 797"/>
                  <a:gd name="T14" fmla="*/ 53 w 798"/>
                  <a:gd name="T15" fmla="*/ 199 h 797"/>
                  <a:gd name="T16" fmla="*/ 199 w 798"/>
                  <a:gd name="T17" fmla="*/ 52 h 797"/>
                  <a:gd name="T18" fmla="*/ 398 w 798"/>
                  <a:gd name="T19" fmla="*/ 0 h 797"/>
                  <a:gd name="T20" fmla="*/ 598 w 798"/>
                  <a:gd name="T21" fmla="*/ 52 h 797"/>
                  <a:gd name="T22" fmla="*/ 744 w 798"/>
                  <a:gd name="T23" fmla="*/ 199 h 797"/>
                  <a:gd name="T24" fmla="*/ 797 w 798"/>
                  <a:gd name="T25" fmla="*/ 398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8" h="797">
                    <a:moveTo>
                      <a:pt x="797" y="398"/>
                    </a:moveTo>
                    <a:cubicBezTo>
                      <a:pt x="797" y="471"/>
                      <a:pt x="781" y="534"/>
                      <a:pt x="744" y="598"/>
                    </a:cubicBezTo>
                    <a:cubicBezTo>
                      <a:pt x="707" y="661"/>
                      <a:pt x="661" y="706"/>
                      <a:pt x="598" y="743"/>
                    </a:cubicBezTo>
                    <a:cubicBezTo>
                      <a:pt x="535" y="780"/>
                      <a:pt x="472" y="796"/>
                      <a:pt x="398" y="796"/>
                    </a:cubicBezTo>
                    <a:cubicBezTo>
                      <a:pt x="325" y="796"/>
                      <a:pt x="262" y="780"/>
                      <a:pt x="199" y="743"/>
                    </a:cubicBezTo>
                    <a:cubicBezTo>
                      <a:pt x="136" y="706"/>
                      <a:pt x="90" y="661"/>
                      <a:pt x="53" y="598"/>
                    </a:cubicBezTo>
                    <a:cubicBezTo>
                      <a:pt x="16" y="534"/>
                      <a:pt x="0" y="471"/>
                      <a:pt x="0" y="398"/>
                    </a:cubicBezTo>
                    <a:cubicBezTo>
                      <a:pt x="0" y="324"/>
                      <a:pt x="16" y="263"/>
                      <a:pt x="53" y="199"/>
                    </a:cubicBezTo>
                    <a:cubicBezTo>
                      <a:pt x="90" y="136"/>
                      <a:pt x="136" y="89"/>
                      <a:pt x="199" y="52"/>
                    </a:cubicBezTo>
                    <a:cubicBezTo>
                      <a:pt x="262" y="16"/>
                      <a:pt x="325" y="0"/>
                      <a:pt x="398" y="0"/>
                    </a:cubicBezTo>
                    <a:cubicBezTo>
                      <a:pt x="472" y="0"/>
                      <a:pt x="535" y="16"/>
                      <a:pt x="598" y="52"/>
                    </a:cubicBezTo>
                    <a:cubicBezTo>
                      <a:pt x="661" y="89"/>
                      <a:pt x="707" y="136"/>
                      <a:pt x="744" y="199"/>
                    </a:cubicBezTo>
                    <a:cubicBezTo>
                      <a:pt x="781" y="263"/>
                      <a:pt x="797" y="324"/>
                      <a:pt x="797" y="398"/>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0" name="Freeform 249"/>
              <p:cNvSpPr>
                <a:spLocks noChangeArrowheads="1"/>
              </p:cNvSpPr>
              <p:nvPr/>
            </p:nvSpPr>
            <p:spPr bwMode="auto">
              <a:xfrm>
                <a:off x="6753225" y="5221288"/>
                <a:ext cx="365125" cy="363537"/>
              </a:xfrm>
              <a:custGeom>
                <a:avLst/>
                <a:gdLst>
                  <a:gd name="T0" fmla="*/ 1013 w 1014"/>
                  <a:gd name="T1" fmla="*/ 506 h 1012"/>
                  <a:gd name="T2" fmla="*/ 945 w 1014"/>
                  <a:gd name="T3" fmla="*/ 758 h 1012"/>
                  <a:gd name="T4" fmla="*/ 759 w 1014"/>
                  <a:gd name="T5" fmla="*/ 943 h 1012"/>
                  <a:gd name="T6" fmla="*/ 506 w 1014"/>
                  <a:gd name="T7" fmla="*/ 1011 h 1012"/>
                  <a:gd name="T8" fmla="*/ 254 w 1014"/>
                  <a:gd name="T9" fmla="*/ 943 h 1012"/>
                  <a:gd name="T10" fmla="*/ 68 w 1014"/>
                  <a:gd name="T11" fmla="*/ 758 h 1012"/>
                  <a:gd name="T12" fmla="*/ 0 w 1014"/>
                  <a:gd name="T13" fmla="*/ 506 h 1012"/>
                  <a:gd name="T14" fmla="*/ 68 w 1014"/>
                  <a:gd name="T15" fmla="*/ 252 h 1012"/>
                  <a:gd name="T16" fmla="*/ 254 w 1014"/>
                  <a:gd name="T17" fmla="*/ 68 h 1012"/>
                  <a:gd name="T18" fmla="*/ 506 w 1014"/>
                  <a:gd name="T19" fmla="*/ 0 h 1012"/>
                  <a:gd name="T20" fmla="*/ 759 w 1014"/>
                  <a:gd name="T21" fmla="*/ 68 h 1012"/>
                  <a:gd name="T22" fmla="*/ 945 w 1014"/>
                  <a:gd name="T23" fmla="*/ 252 h 1012"/>
                  <a:gd name="T24" fmla="*/ 1013 w 1014"/>
                  <a:gd name="T25" fmla="*/ 506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4" h="1012">
                    <a:moveTo>
                      <a:pt x="1013" y="506"/>
                    </a:moveTo>
                    <a:cubicBezTo>
                      <a:pt x="1013" y="599"/>
                      <a:pt x="991" y="678"/>
                      <a:pt x="945" y="758"/>
                    </a:cubicBezTo>
                    <a:cubicBezTo>
                      <a:pt x="898" y="839"/>
                      <a:pt x="840" y="896"/>
                      <a:pt x="759" y="943"/>
                    </a:cubicBezTo>
                    <a:cubicBezTo>
                      <a:pt x="678" y="989"/>
                      <a:pt x="599" y="1011"/>
                      <a:pt x="506" y="1011"/>
                    </a:cubicBezTo>
                    <a:cubicBezTo>
                      <a:pt x="414" y="1011"/>
                      <a:pt x="335" y="989"/>
                      <a:pt x="254" y="943"/>
                    </a:cubicBezTo>
                    <a:cubicBezTo>
                      <a:pt x="173" y="896"/>
                      <a:pt x="115" y="839"/>
                      <a:pt x="68" y="758"/>
                    </a:cubicBezTo>
                    <a:cubicBezTo>
                      <a:pt x="21" y="678"/>
                      <a:pt x="0" y="600"/>
                      <a:pt x="0" y="506"/>
                    </a:cubicBezTo>
                    <a:cubicBezTo>
                      <a:pt x="0" y="412"/>
                      <a:pt x="21" y="333"/>
                      <a:pt x="68" y="252"/>
                    </a:cubicBezTo>
                    <a:cubicBezTo>
                      <a:pt x="115" y="172"/>
                      <a:pt x="173" y="114"/>
                      <a:pt x="254" y="68"/>
                    </a:cubicBezTo>
                    <a:cubicBezTo>
                      <a:pt x="335" y="21"/>
                      <a:pt x="414" y="0"/>
                      <a:pt x="506" y="0"/>
                    </a:cubicBezTo>
                    <a:cubicBezTo>
                      <a:pt x="599" y="0"/>
                      <a:pt x="678" y="21"/>
                      <a:pt x="759" y="68"/>
                    </a:cubicBezTo>
                    <a:cubicBezTo>
                      <a:pt x="840" y="114"/>
                      <a:pt x="898" y="172"/>
                      <a:pt x="945" y="252"/>
                    </a:cubicBezTo>
                    <a:cubicBezTo>
                      <a:pt x="991" y="333"/>
                      <a:pt x="1013" y="412"/>
                      <a:pt x="1013" y="506"/>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5" name="Group 464"/>
            <p:cNvGrpSpPr/>
            <p:nvPr/>
          </p:nvGrpSpPr>
          <p:grpSpPr>
            <a:xfrm>
              <a:off x="5326722" y="4159866"/>
              <a:ext cx="393754" cy="315003"/>
              <a:chOff x="5800725" y="5226050"/>
              <a:chExt cx="444500" cy="355600"/>
            </a:xfrm>
          </p:grpSpPr>
          <p:sp>
            <p:nvSpPr>
              <p:cNvPr id="503" name="Freeform 250"/>
              <p:cNvSpPr>
                <a:spLocks noChangeArrowheads="1"/>
              </p:cNvSpPr>
              <p:nvPr/>
            </p:nvSpPr>
            <p:spPr bwMode="auto">
              <a:xfrm>
                <a:off x="5800725" y="5226050"/>
                <a:ext cx="444500" cy="269875"/>
              </a:xfrm>
              <a:custGeom>
                <a:avLst/>
                <a:gdLst>
                  <a:gd name="T0" fmla="*/ 1042 w 1233"/>
                  <a:gd name="T1" fmla="*/ 736 h 748"/>
                  <a:gd name="T2" fmla="*/ 1232 w 1233"/>
                  <a:gd name="T3" fmla="*/ 482 h 748"/>
                  <a:gd name="T4" fmla="*/ 954 w 1233"/>
                  <a:gd name="T5" fmla="*/ 215 h 748"/>
                  <a:gd name="T6" fmla="*/ 616 w 1233"/>
                  <a:gd name="T7" fmla="*/ 0 h 748"/>
                  <a:gd name="T8" fmla="*/ 243 w 1233"/>
                  <a:gd name="T9" fmla="*/ 352 h 748"/>
                  <a:gd name="T10" fmla="*/ 0 w 1233"/>
                  <a:gd name="T11" fmla="*/ 549 h 748"/>
                  <a:gd name="T12" fmla="*/ 187 w 1233"/>
                  <a:gd name="T13" fmla="*/ 747 h 748"/>
                </a:gdLst>
                <a:ahLst/>
                <a:cxnLst>
                  <a:cxn ang="0">
                    <a:pos x="T0" y="T1"/>
                  </a:cxn>
                  <a:cxn ang="0">
                    <a:pos x="T2" y="T3"/>
                  </a:cxn>
                  <a:cxn ang="0">
                    <a:pos x="T4" y="T5"/>
                  </a:cxn>
                  <a:cxn ang="0">
                    <a:pos x="T6" y="T7"/>
                  </a:cxn>
                  <a:cxn ang="0">
                    <a:pos x="T8" y="T9"/>
                  </a:cxn>
                  <a:cxn ang="0">
                    <a:pos x="T10" y="T11"/>
                  </a:cxn>
                  <a:cxn ang="0">
                    <a:pos x="T12" y="T13"/>
                  </a:cxn>
                </a:cxnLst>
                <a:rect l="0" t="0" r="r" b="b"/>
                <a:pathLst>
                  <a:path w="1233" h="748">
                    <a:moveTo>
                      <a:pt x="1042" y="736"/>
                    </a:moveTo>
                    <a:cubicBezTo>
                      <a:pt x="1112" y="713"/>
                      <a:pt x="1232" y="649"/>
                      <a:pt x="1232" y="482"/>
                    </a:cubicBezTo>
                    <a:cubicBezTo>
                      <a:pt x="1232" y="332"/>
                      <a:pt x="1108" y="209"/>
                      <a:pt x="954" y="215"/>
                    </a:cubicBezTo>
                    <a:cubicBezTo>
                      <a:pt x="895" y="88"/>
                      <a:pt x="766" y="0"/>
                      <a:pt x="616" y="0"/>
                    </a:cubicBezTo>
                    <a:cubicBezTo>
                      <a:pt x="416" y="0"/>
                      <a:pt x="254" y="156"/>
                      <a:pt x="243" y="352"/>
                    </a:cubicBezTo>
                    <a:cubicBezTo>
                      <a:pt x="118" y="327"/>
                      <a:pt x="0" y="421"/>
                      <a:pt x="0" y="549"/>
                    </a:cubicBezTo>
                    <a:cubicBezTo>
                      <a:pt x="0" y="707"/>
                      <a:pt x="130" y="740"/>
                      <a:pt x="187" y="747"/>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4" name="Freeform 251"/>
              <p:cNvSpPr>
                <a:spLocks noChangeArrowheads="1"/>
              </p:cNvSpPr>
              <p:nvPr/>
            </p:nvSpPr>
            <p:spPr bwMode="auto">
              <a:xfrm>
                <a:off x="5957888" y="5421313"/>
                <a:ext cx="144462" cy="100012"/>
              </a:xfrm>
              <a:custGeom>
                <a:avLst/>
                <a:gdLst>
                  <a:gd name="T0" fmla="*/ 0 w 403"/>
                  <a:gd name="T1" fmla="*/ 89 h 280"/>
                  <a:gd name="T2" fmla="*/ 179 w 403"/>
                  <a:gd name="T3" fmla="*/ 0 h 280"/>
                  <a:gd name="T4" fmla="*/ 402 w 403"/>
                  <a:gd name="T5" fmla="*/ 224 h 280"/>
                  <a:gd name="T6" fmla="*/ 402 w 403"/>
                  <a:gd name="T7" fmla="*/ 279 h 280"/>
                </a:gdLst>
                <a:ahLst/>
                <a:cxnLst>
                  <a:cxn ang="0">
                    <a:pos x="T0" y="T1"/>
                  </a:cxn>
                  <a:cxn ang="0">
                    <a:pos x="T2" y="T3"/>
                  </a:cxn>
                  <a:cxn ang="0">
                    <a:pos x="T4" y="T5"/>
                  </a:cxn>
                  <a:cxn ang="0">
                    <a:pos x="T6" y="T7"/>
                  </a:cxn>
                </a:cxnLst>
                <a:rect l="0" t="0" r="r" b="b"/>
                <a:pathLst>
                  <a:path w="403" h="280">
                    <a:moveTo>
                      <a:pt x="0" y="89"/>
                    </a:moveTo>
                    <a:cubicBezTo>
                      <a:pt x="40" y="35"/>
                      <a:pt x="105" y="0"/>
                      <a:pt x="179" y="0"/>
                    </a:cubicBezTo>
                    <a:cubicBezTo>
                      <a:pt x="302" y="0"/>
                      <a:pt x="402" y="100"/>
                      <a:pt x="402" y="224"/>
                    </a:cubicBezTo>
                    <a:lnTo>
                      <a:pt x="402" y="279"/>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5" name="Freeform 252"/>
              <p:cNvSpPr>
                <a:spLocks noChangeArrowheads="1"/>
              </p:cNvSpPr>
              <p:nvPr/>
            </p:nvSpPr>
            <p:spPr bwMode="auto">
              <a:xfrm>
                <a:off x="5942013" y="5481638"/>
                <a:ext cx="146050" cy="100012"/>
              </a:xfrm>
              <a:custGeom>
                <a:avLst/>
                <a:gdLst>
                  <a:gd name="T0" fmla="*/ 403 w 404"/>
                  <a:gd name="T1" fmla="*/ 190 h 280"/>
                  <a:gd name="T2" fmla="*/ 224 w 404"/>
                  <a:gd name="T3" fmla="*/ 279 h 280"/>
                  <a:gd name="T4" fmla="*/ 0 w 404"/>
                  <a:gd name="T5" fmla="*/ 56 h 280"/>
                  <a:gd name="T6" fmla="*/ 0 w 404"/>
                  <a:gd name="T7" fmla="*/ 0 h 280"/>
                </a:gdLst>
                <a:ahLst/>
                <a:cxnLst>
                  <a:cxn ang="0">
                    <a:pos x="T0" y="T1"/>
                  </a:cxn>
                  <a:cxn ang="0">
                    <a:pos x="T2" y="T3"/>
                  </a:cxn>
                  <a:cxn ang="0">
                    <a:pos x="T4" y="T5"/>
                  </a:cxn>
                  <a:cxn ang="0">
                    <a:pos x="T6" y="T7"/>
                  </a:cxn>
                </a:cxnLst>
                <a:rect l="0" t="0" r="r" b="b"/>
                <a:pathLst>
                  <a:path w="404" h="280">
                    <a:moveTo>
                      <a:pt x="403" y="190"/>
                    </a:moveTo>
                    <a:cubicBezTo>
                      <a:pt x="362" y="244"/>
                      <a:pt x="297" y="279"/>
                      <a:pt x="224" y="279"/>
                    </a:cubicBezTo>
                    <a:cubicBezTo>
                      <a:pt x="100" y="279"/>
                      <a:pt x="0" y="179"/>
                      <a:pt x="0" y="56"/>
                    </a:cubicBezTo>
                    <a:lnTo>
                      <a:pt x="0" y="0"/>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6" name="Freeform 253"/>
              <p:cNvSpPr>
                <a:spLocks noChangeArrowheads="1"/>
              </p:cNvSpPr>
              <p:nvPr/>
            </p:nvSpPr>
            <p:spPr bwMode="auto">
              <a:xfrm>
                <a:off x="5911850" y="5481638"/>
                <a:ext cx="60325" cy="30162"/>
              </a:xfrm>
              <a:custGeom>
                <a:avLst/>
                <a:gdLst>
                  <a:gd name="T0" fmla="*/ 0 w 169"/>
                  <a:gd name="T1" fmla="*/ 83 h 84"/>
                  <a:gd name="T2" fmla="*/ 84 w 169"/>
                  <a:gd name="T3" fmla="*/ 0 h 84"/>
                  <a:gd name="T4" fmla="*/ 168 w 169"/>
                  <a:gd name="T5" fmla="*/ 83 h 84"/>
                </a:gdLst>
                <a:ahLst/>
                <a:cxnLst>
                  <a:cxn ang="0">
                    <a:pos x="T0" y="T1"/>
                  </a:cxn>
                  <a:cxn ang="0">
                    <a:pos x="T2" y="T3"/>
                  </a:cxn>
                  <a:cxn ang="0">
                    <a:pos x="T4" y="T5"/>
                  </a:cxn>
                </a:cxnLst>
                <a:rect l="0" t="0" r="r" b="b"/>
                <a:pathLst>
                  <a:path w="169" h="84">
                    <a:moveTo>
                      <a:pt x="0" y="83"/>
                    </a:moveTo>
                    <a:lnTo>
                      <a:pt x="84" y="0"/>
                    </a:lnTo>
                    <a:lnTo>
                      <a:pt x="168" y="83"/>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7" name="Freeform 254"/>
              <p:cNvSpPr>
                <a:spLocks noChangeArrowheads="1"/>
              </p:cNvSpPr>
              <p:nvPr/>
            </p:nvSpPr>
            <p:spPr bwMode="auto">
              <a:xfrm>
                <a:off x="6072188" y="5491163"/>
                <a:ext cx="60325" cy="30162"/>
              </a:xfrm>
              <a:custGeom>
                <a:avLst/>
                <a:gdLst>
                  <a:gd name="T0" fmla="*/ 168 w 169"/>
                  <a:gd name="T1" fmla="*/ 0 h 84"/>
                  <a:gd name="T2" fmla="*/ 83 w 169"/>
                  <a:gd name="T3" fmla="*/ 83 h 84"/>
                  <a:gd name="T4" fmla="*/ 0 w 169"/>
                  <a:gd name="T5" fmla="*/ 0 h 84"/>
                </a:gdLst>
                <a:ahLst/>
                <a:cxnLst>
                  <a:cxn ang="0">
                    <a:pos x="T0" y="T1"/>
                  </a:cxn>
                  <a:cxn ang="0">
                    <a:pos x="T2" y="T3"/>
                  </a:cxn>
                  <a:cxn ang="0">
                    <a:pos x="T4" y="T5"/>
                  </a:cxn>
                </a:cxnLst>
                <a:rect l="0" t="0" r="r" b="b"/>
                <a:pathLst>
                  <a:path w="169" h="84">
                    <a:moveTo>
                      <a:pt x="168" y="0"/>
                    </a:moveTo>
                    <a:lnTo>
                      <a:pt x="83" y="83"/>
                    </a:lnTo>
                    <a:lnTo>
                      <a:pt x="0" y="0"/>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466" name="Group 465"/>
            <p:cNvGrpSpPr/>
            <p:nvPr/>
          </p:nvGrpSpPr>
          <p:grpSpPr>
            <a:xfrm>
              <a:off x="2824979" y="3259857"/>
              <a:ext cx="412035" cy="78751"/>
              <a:chOff x="2976563" y="4210050"/>
              <a:chExt cx="465137" cy="88900"/>
            </a:xfrm>
          </p:grpSpPr>
          <p:sp>
            <p:nvSpPr>
              <p:cNvPr id="497" name="Freeform 255"/>
              <p:cNvSpPr>
                <a:spLocks noChangeArrowheads="1"/>
              </p:cNvSpPr>
              <p:nvPr/>
            </p:nvSpPr>
            <p:spPr bwMode="auto">
              <a:xfrm>
                <a:off x="2976563" y="4211638"/>
                <a:ext cx="92075" cy="87312"/>
              </a:xfrm>
              <a:custGeom>
                <a:avLst/>
                <a:gdLst>
                  <a:gd name="T0" fmla="*/ 104 w 257"/>
                  <a:gd name="T1" fmla="*/ 0 h 242"/>
                  <a:gd name="T2" fmla="*/ 153 w 257"/>
                  <a:gd name="T3" fmla="*/ 0 h 242"/>
                  <a:gd name="T4" fmla="*/ 256 w 257"/>
                  <a:gd name="T5" fmla="*/ 241 h 242"/>
                  <a:gd name="T6" fmla="*/ 200 w 257"/>
                  <a:gd name="T7" fmla="*/ 241 h 242"/>
                  <a:gd name="T8" fmla="*/ 179 w 257"/>
                  <a:gd name="T9" fmla="*/ 187 h 242"/>
                  <a:gd name="T10" fmla="*/ 77 w 257"/>
                  <a:gd name="T11" fmla="*/ 187 h 242"/>
                  <a:gd name="T12" fmla="*/ 54 w 257"/>
                  <a:gd name="T13" fmla="*/ 241 h 242"/>
                  <a:gd name="T14" fmla="*/ 0 w 257"/>
                  <a:gd name="T15" fmla="*/ 241 h 242"/>
                  <a:gd name="T16" fmla="*/ 104 w 257"/>
                  <a:gd name="T17" fmla="*/ 0 h 242"/>
                  <a:gd name="T18" fmla="*/ 160 w 257"/>
                  <a:gd name="T19" fmla="*/ 141 h 242"/>
                  <a:gd name="T20" fmla="*/ 128 w 257"/>
                  <a:gd name="T21" fmla="*/ 64 h 242"/>
                  <a:gd name="T22" fmla="*/ 96 w 257"/>
                  <a:gd name="T23" fmla="*/ 141 h 242"/>
                  <a:gd name="T24" fmla="*/ 160 w 257"/>
                  <a:gd name="T25"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42">
                    <a:moveTo>
                      <a:pt x="104" y="0"/>
                    </a:moveTo>
                    <a:lnTo>
                      <a:pt x="153" y="0"/>
                    </a:lnTo>
                    <a:lnTo>
                      <a:pt x="256" y="241"/>
                    </a:lnTo>
                    <a:lnTo>
                      <a:pt x="200" y="241"/>
                    </a:lnTo>
                    <a:lnTo>
                      <a:pt x="179" y="187"/>
                    </a:lnTo>
                    <a:lnTo>
                      <a:pt x="77" y="187"/>
                    </a:lnTo>
                    <a:lnTo>
                      <a:pt x="54" y="241"/>
                    </a:lnTo>
                    <a:lnTo>
                      <a:pt x="0" y="241"/>
                    </a:lnTo>
                    <a:lnTo>
                      <a:pt x="104" y="0"/>
                    </a:lnTo>
                    <a:close/>
                    <a:moveTo>
                      <a:pt x="160" y="141"/>
                    </a:moveTo>
                    <a:lnTo>
                      <a:pt x="128" y="64"/>
                    </a:lnTo>
                    <a:lnTo>
                      <a:pt x="96" y="141"/>
                    </a:lnTo>
                    <a:lnTo>
                      <a:pt x="160" y="141"/>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8" name="Freeform 256"/>
              <p:cNvSpPr>
                <a:spLocks noChangeArrowheads="1"/>
              </p:cNvSpPr>
              <p:nvPr/>
            </p:nvSpPr>
            <p:spPr bwMode="auto">
              <a:xfrm>
                <a:off x="3076575" y="4211638"/>
                <a:ext cx="61913" cy="87312"/>
              </a:xfrm>
              <a:custGeom>
                <a:avLst/>
                <a:gdLst>
                  <a:gd name="T0" fmla="*/ 53 w 173"/>
                  <a:gd name="T1" fmla="*/ 0 h 241"/>
                  <a:gd name="T2" fmla="*/ 53 w 173"/>
                  <a:gd name="T3" fmla="*/ 193 h 241"/>
                  <a:gd name="T4" fmla="*/ 172 w 173"/>
                  <a:gd name="T5" fmla="*/ 193 h 241"/>
                  <a:gd name="T6" fmla="*/ 172 w 173"/>
                  <a:gd name="T7" fmla="*/ 240 h 241"/>
                  <a:gd name="T8" fmla="*/ 0 w 173"/>
                  <a:gd name="T9" fmla="*/ 240 h 241"/>
                  <a:gd name="T10" fmla="*/ 0 w 173"/>
                  <a:gd name="T11" fmla="*/ 0 h 241"/>
                  <a:gd name="T12" fmla="*/ 53 w 173"/>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73" h="241">
                    <a:moveTo>
                      <a:pt x="53" y="0"/>
                    </a:moveTo>
                    <a:lnTo>
                      <a:pt x="53" y="193"/>
                    </a:lnTo>
                    <a:lnTo>
                      <a:pt x="172" y="193"/>
                    </a:lnTo>
                    <a:lnTo>
                      <a:pt x="172" y="240"/>
                    </a:lnTo>
                    <a:lnTo>
                      <a:pt x="0" y="240"/>
                    </a:lnTo>
                    <a:lnTo>
                      <a:pt x="0" y="0"/>
                    </a:lnTo>
                    <a:lnTo>
                      <a:pt x="53"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9" name="Freeform 257"/>
              <p:cNvSpPr>
                <a:spLocks noChangeArrowheads="1"/>
              </p:cNvSpPr>
              <p:nvPr/>
            </p:nvSpPr>
            <p:spPr bwMode="auto">
              <a:xfrm>
                <a:off x="3146425" y="4211638"/>
                <a:ext cx="66675" cy="87312"/>
              </a:xfrm>
              <a:custGeom>
                <a:avLst/>
                <a:gdLst>
                  <a:gd name="T0" fmla="*/ 0 w 184"/>
                  <a:gd name="T1" fmla="*/ 0 h 241"/>
                  <a:gd name="T2" fmla="*/ 180 w 184"/>
                  <a:gd name="T3" fmla="*/ 0 h 241"/>
                  <a:gd name="T4" fmla="*/ 180 w 184"/>
                  <a:gd name="T5" fmla="*/ 47 h 241"/>
                  <a:gd name="T6" fmla="*/ 53 w 184"/>
                  <a:gd name="T7" fmla="*/ 47 h 241"/>
                  <a:gd name="T8" fmla="*/ 53 w 184"/>
                  <a:gd name="T9" fmla="*/ 96 h 241"/>
                  <a:gd name="T10" fmla="*/ 165 w 184"/>
                  <a:gd name="T11" fmla="*/ 96 h 241"/>
                  <a:gd name="T12" fmla="*/ 165 w 184"/>
                  <a:gd name="T13" fmla="*/ 143 h 241"/>
                  <a:gd name="T14" fmla="*/ 53 w 184"/>
                  <a:gd name="T15" fmla="*/ 143 h 241"/>
                  <a:gd name="T16" fmla="*/ 53 w 184"/>
                  <a:gd name="T17" fmla="*/ 193 h 241"/>
                  <a:gd name="T18" fmla="*/ 183 w 184"/>
                  <a:gd name="T19" fmla="*/ 193 h 241"/>
                  <a:gd name="T20" fmla="*/ 183 w 184"/>
                  <a:gd name="T21" fmla="*/ 240 h 241"/>
                  <a:gd name="T22" fmla="*/ 0 w 184"/>
                  <a:gd name="T23" fmla="*/ 240 h 241"/>
                  <a:gd name="T24" fmla="*/ 0 w 184"/>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41">
                    <a:moveTo>
                      <a:pt x="0" y="0"/>
                    </a:moveTo>
                    <a:lnTo>
                      <a:pt x="180" y="0"/>
                    </a:lnTo>
                    <a:lnTo>
                      <a:pt x="180" y="47"/>
                    </a:lnTo>
                    <a:lnTo>
                      <a:pt x="53" y="47"/>
                    </a:lnTo>
                    <a:lnTo>
                      <a:pt x="53" y="96"/>
                    </a:lnTo>
                    <a:lnTo>
                      <a:pt x="165" y="96"/>
                    </a:lnTo>
                    <a:lnTo>
                      <a:pt x="165" y="143"/>
                    </a:lnTo>
                    <a:lnTo>
                      <a:pt x="53" y="143"/>
                    </a:lnTo>
                    <a:lnTo>
                      <a:pt x="53" y="193"/>
                    </a:lnTo>
                    <a:lnTo>
                      <a:pt x="183" y="193"/>
                    </a:lnTo>
                    <a:lnTo>
                      <a:pt x="183" y="240"/>
                    </a:lnTo>
                    <a:lnTo>
                      <a:pt x="0" y="240"/>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0" name="Freeform 258"/>
              <p:cNvSpPr>
                <a:spLocks noChangeArrowheads="1"/>
              </p:cNvSpPr>
              <p:nvPr/>
            </p:nvSpPr>
            <p:spPr bwMode="auto">
              <a:xfrm>
                <a:off x="3222625" y="4211638"/>
                <a:ext cx="74613" cy="87312"/>
              </a:xfrm>
              <a:custGeom>
                <a:avLst/>
                <a:gdLst>
                  <a:gd name="T0" fmla="*/ 0 w 209"/>
                  <a:gd name="T1" fmla="*/ 0 h 241"/>
                  <a:gd name="T2" fmla="*/ 111 w 209"/>
                  <a:gd name="T3" fmla="*/ 0 h 241"/>
                  <a:gd name="T4" fmla="*/ 181 w 209"/>
                  <a:gd name="T5" fmla="*/ 25 h 241"/>
                  <a:gd name="T6" fmla="*/ 201 w 209"/>
                  <a:gd name="T7" fmla="*/ 79 h 241"/>
                  <a:gd name="T8" fmla="*/ 201 w 209"/>
                  <a:gd name="T9" fmla="*/ 81 h 241"/>
                  <a:gd name="T10" fmla="*/ 150 w 209"/>
                  <a:gd name="T11" fmla="*/ 154 h 241"/>
                  <a:gd name="T12" fmla="*/ 208 w 209"/>
                  <a:gd name="T13" fmla="*/ 240 h 241"/>
                  <a:gd name="T14" fmla="*/ 147 w 209"/>
                  <a:gd name="T15" fmla="*/ 240 h 241"/>
                  <a:gd name="T16" fmla="*/ 95 w 209"/>
                  <a:gd name="T17" fmla="*/ 164 h 241"/>
                  <a:gd name="T18" fmla="*/ 53 w 209"/>
                  <a:gd name="T19" fmla="*/ 164 h 241"/>
                  <a:gd name="T20" fmla="*/ 53 w 209"/>
                  <a:gd name="T21" fmla="*/ 240 h 241"/>
                  <a:gd name="T22" fmla="*/ 0 w 209"/>
                  <a:gd name="T23" fmla="*/ 240 h 241"/>
                  <a:gd name="T24" fmla="*/ 0 w 209"/>
                  <a:gd name="T25" fmla="*/ 0 h 241"/>
                  <a:gd name="T26" fmla="*/ 107 w 209"/>
                  <a:gd name="T27" fmla="*/ 117 h 241"/>
                  <a:gd name="T28" fmla="*/ 147 w 209"/>
                  <a:gd name="T29" fmla="*/ 83 h 241"/>
                  <a:gd name="T30" fmla="*/ 147 w 209"/>
                  <a:gd name="T31" fmla="*/ 82 h 241"/>
                  <a:gd name="T32" fmla="*/ 106 w 209"/>
                  <a:gd name="T33" fmla="*/ 47 h 241"/>
                  <a:gd name="T34" fmla="*/ 53 w 209"/>
                  <a:gd name="T35" fmla="*/ 47 h 241"/>
                  <a:gd name="T36" fmla="*/ 53 w 209"/>
                  <a:gd name="T37" fmla="*/ 117 h 241"/>
                  <a:gd name="T38" fmla="*/ 107 w 209"/>
                  <a:gd name="T39" fmla="*/ 11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9" h="241">
                    <a:moveTo>
                      <a:pt x="0" y="0"/>
                    </a:moveTo>
                    <a:lnTo>
                      <a:pt x="111" y="0"/>
                    </a:lnTo>
                    <a:cubicBezTo>
                      <a:pt x="142" y="0"/>
                      <a:pt x="165" y="8"/>
                      <a:pt x="181" y="25"/>
                    </a:cubicBezTo>
                    <a:cubicBezTo>
                      <a:pt x="194" y="38"/>
                      <a:pt x="201" y="57"/>
                      <a:pt x="201" y="79"/>
                    </a:cubicBezTo>
                    <a:lnTo>
                      <a:pt x="201" y="81"/>
                    </a:lnTo>
                    <a:cubicBezTo>
                      <a:pt x="201" y="119"/>
                      <a:pt x="181" y="143"/>
                      <a:pt x="150" y="154"/>
                    </a:cubicBezTo>
                    <a:lnTo>
                      <a:pt x="208" y="240"/>
                    </a:lnTo>
                    <a:lnTo>
                      <a:pt x="147" y="240"/>
                    </a:lnTo>
                    <a:lnTo>
                      <a:pt x="95" y="164"/>
                    </a:lnTo>
                    <a:lnTo>
                      <a:pt x="53" y="164"/>
                    </a:lnTo>
                    <a:lnTo>
                      <a:pt x="53" y="240"/>
                    </a:lnTo>
                    <a:lnTo>
                      <a:pt x="0" y="240"/>
                    </a:lnTo>
                    <a:lnTo>
                      <a:pt x="0" y="0"/>
                    </a:lnTo>
                    <a:close/>
                    <a:moveTo>
                      <a:pt x="107" y="117"/>
                    </a:moveTo>
                    <a:cubicBezTo>
                      <a:pt x="133" y="117"/>
                      <a:pt x="147" y="103"/>
                      <a:pt x="147" y="83"/>
                    </a:cubicBezTo>
                    <a:lnTo>
                      <a:pt x="147" y="82"/>
                    </a:lnTo>
                    <a:cubicBezTo>
                      <a:pt x="147" y="60"/>
                      <a:pt x="132" y="47"/>
                      <a:pt x="106" y="47"/>
                    </a:cubicBezTo>
                    <a:lnTo>
                      <a:pt x="53" y="47"/>
                    </a:lnTo>
                    <a:lnTo>
                      <a:pt x="53" y="117"/>
                    </a:lnTo>
                    <a:lnTo>
                      <a:pt x="107" y="117"/>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1" name="Freeform 259"/>
              <p:cNvSpPr>
                <a:spLocks noChangeArrowheads="1"/>
              </p:cNvSpPr>
              <p:nvPr/>
            </p:nvSpPr>
            <p:spPr bwMode="auto">
              <a:xfrm>
                <a:off x="3300413" y="4211638"/>
                <a:ext cx="71437" cy="87312"/>
              </a:xfrm>
              <a:custGeom>
                <a:avLst/>
                <a:gdLst>
                  <a:gd name="T0" fmla="*/ 0 w 200"/>
                  <a:gd name="T1" fmla="*/ 49 h 241"/>
                  <a:gd name="T2" fmla="*/ 0 w 200"/>
                  <a:gd name="T3" fmla="*/ 0 h 241"/>
                  <a:gd name="T4" fmla="*/ 199 w 200"/>
                  <a:gd name="T5" fmla="*/ 0 h 241"/>
                  <a:gd name="T6" fmla="*/ 199 w 200"/>
                  <a:gd name="T7" fmla="*/ 49 h 241"/>
                  <a:gd name="T8" fmla="*/ 126 w 200"/>
                  <a:gd name="T9" fmla="*/ 49 h 241"/>
                  <a:gd name="T10" fmla="*/ 126 w 200"/>
                  <a:gd name="T11" fmla="*/ 240 h 241"/>
                  <a:gd name="T12" fmla="*/ 72 w 200"/>
                  <a:gd name="T13" fmla="*/ 240 h 241"/>
                  <a:gd name="T14" fmla="*/ 72 w 200"/>
                  <a:gd name="T15" fmla="*/ 49 h 241"/>
                  <a:gd name="T16" fmla="*/ 0 w 200"/>
                  <a:gd name="T17" fmla="*/ 4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41">
                    <a:moveTo>
                      <a:pt x="0" y="49"/>
                    </a:moveTo>
                    <a:lnTo>
                      <a:pt x="0" y="0"/>
                    </a:lnTo>
                    <a:lnTo>
                      <a:pt x="199" y="0"/>
                    </a:lnTo>
                    <a:lnTo>
                      <a:pt x="199" y="49"/>
                    </a:lnTo>
                    <a:lnTo>
                      <a:pt x="126" y="49"/>
                    </a:lnTo>
                    <a:lnTo>
                      <a:pt x="126" y="240"/>
                    </a:lnTo>
                    <a:lnTo>
                      <a:pt x="72" y="240"/>
                    </a:lnTo>
                    <a:lnTo>
                      <a:pt x="72" y="49"/>
                    </a:lnTo>
                    <a:lnTo>
                      <a:pt x="0" y="49"/>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2" name="Freeform 260"/>
              <p:cNvSpPr>
                <a:spLocks noChangeArrowheads="1"/>
              </p:cNvSpPr>
              <p:nvPr/>
            </p:nvSpPr>
            <p:spPr bwMode="auto">
              <a:xfrm>
                <a:off x="3373438" y="4210050"/>
                <a:ext cx="68262" cy="88900"/>
              </a:xfrm>
              <a:custGeom>
                <a:avLst/>
                <a:gdLst>
                  <a:gd name="T0" fmla="*/ 0 w 191"/>
                  <a:gd name="T1" fmla="*/ 209 h 249"/>
                  <a:gd name="T2" fmla="*/ 31 w 191"/>
                  <a:gd name="T3" fmla="*/ 172 h 249"/>
                  <a:gd name="T4" fmla="*/ 103 w 191"/>
                  <a:gd name="T5" fmla="*/ 201 h 249"/>
                  <a:gd name="T6" fmla="*/ 138 w 191"/>
                  <a:gd name="T7" fmla="*/ 179 h 249"/>
                  <a:gd name="T8" fmla="*/ 138 w 191"/>
                  <a:gd name="T9" fmla="*/ 177 h 249"/>
                  <a:gd name="T10" fmla="*/ 89 w 191"/>
                  <a:gd name="T11" fmla="*/ 147 h 249"/>
                  <a:gd name="T12" fmla="*/ 10 w 191"/>
                  <a:gd name="T13" fmla="*/ 73 h 249"/>
                  <a:gd name="T14" fmla="*/ 10 w 191"/>
                  <a:gd name="T15" fmla="*/ 73 h 249"/>
                  <a:gd name="T16" fmla="*/ 93 w 191"/>
                  <a:gd name="T17" fmla="*/ 0 h 249"/>
                  <a:gd name="T18" fmla="*/ 183 w 191"/>
                  <a:gd name="T19" fmla="*/ 30 h 249"/>
                  <a:gd name="T20" fmla="*/ 156 w 191"/>
                  <a:gd name="T21" fmla="*/ 71 h 249"/>
                  <a:gd name="T22" fmla="*/ 93 w 191"/>
                  <a:gd name="T23" fmla="*/ 47 h 249"/>
                  <a:gd name="T24" fmla="*/ 61 w 191"/>
                  <a:gd name="T25" fmla="*/ 68 h 249"/>
                  <a:gd name="T26" fmla="*/ 61 w 191"/>
                  <a:gd name="T27" fmla="*/ 69 h 249"/>
                  <a:gd name="T28" fmla="*/ 114 w 191"/>
                  <a:gd name="T29" fmla="*/ 101 h 249"/>
                  <a:gd name="T30" fmla="*/ 190 w 191"/>
                  <a:gd name="T31" fmla="*/ 173 h 249"/>
                  <a:gd name="T32" fmla="*/ 190 w 191"/>
                  <a:gd name="T33" fmla="*/ 173 h 249"/>
                  <a:gd name="T34" fmla="*/ 102 w 191"/>
                  <a:gd name="T35" fmla="*/ 248 h 249"/>
                  <a:gd name="T36" fmla="*/ 0 w 191"/>
                  <a:gd name="T37" fmla="*/ 20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1" h="249">
                    <a:moveTo>
                      <a:pt x="0" y="209"/>
                    </a:moveTo>
                    <a:lnTo>
                      <a:pt x="31" y="172"/>
                    </a:lnTo>
                    <a:cubicBezTo>
                      <a:pt x="53" y="190"/>
                      <a:pt x="75" y="201"/>
                      <a:pt x="103" y="201"/>
                    </a:cubicBezTo>
                    <a:cubicBezTo>
                      <a:pt x="125" y="201"/>
                      <a:pt x="138" y="193"/>
                      <a:pt x="138" y="179"/>
                    </a:cubicBezTo>
                    <a:lnTo>
                      <a:pt x="138" y="177"/>
                    </a:lnTo>
                    <a:cubicBezTo>
                      <a:pt x="138" y="165"/>
                      <a:pt x="129" y="158"/>
                      <a:pt x="89" y="147"/>
                    </a:cubicBezTo>
                    <a:cubicBezTo>
                      <a:pt x="41" y="134"/>
                      <a:pt x="10" y="122"/>
                      <a:pt x="10" y="73"/>
                    </a:cubicBezTo>
                    <a:lnTo>
                      <a:pt x="10" y="73"/>
                    </a:lnTo>
                    <a:cubicBezTo>
                      <a:pt x="10" y="29"/>
                      <a:pt x="45" y="0"/>
                      <a:pt x="93" y="0"/>
                    </a:cubicBezTo>
                    <a:cubicBezTo>
                      <a:pt x="129" y="0"/>
                      <a:pt x="159" y="11"/>
                      <a:pt x="183" y="30"/>
                    </a:cubicBezTo>
                    <a:lnTo>
                      <a:pt x="156" y="71"/>
                    </a:lnTo>
                    <a:cubicBezTo>
                      <a:pt x="134" y="57"/>
                      <a:pt x="113" y="47"/>
                      <a:pt x="93" y="47"/>
                    </a:cubicBezTo>
                    <a:cubicBezTo>
                      <a:pt x="73" y="47"/>
                      <a:pt x="61" y="57"/>
                      <a:pt x="61" y="68"/>
                    </a:cubicBezTo>
                    <a:lnTo>
                      <a:pt x="61" y="69"/>
                    </a:lnTo>
                    <a:cubicBezTo>
                      <a:pt x="61" y="85"/>
                      <a:pt x="73" y="90"/>
                      <a:pt x="114" y="101"/>
                    </a:cubicBezTo>
                    <a:cubicBezTo>
                      <a:pt x="163" y="114"/>
                      <a:pt x="190" y="130"/>
                      <a:pt x="190" y="173"/>
                    </a:cubicBezTo>
                    <a:lnTo>
                      <a:pt x="190" y="173"/>
                    </a:lnTo>
                    <a:cubicBezTo>
                      <a:pt x="190" y="220"/>
                      <a:pt x="154" y="248"/>
                      <a:pt x="102" y="248"/>
                    </a:cubicBezTo>
                    <a:cubicBezTo>
                      <a:pt x="66" y="248"/>
                      <a:pt x="28" y="236"/>
                      <a:pt x="0" y="209"/>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7" name="Group 466"/>
            <p:cNvGrpSpPr/>
            <p:nvPr/>
          </p:nvGrpSpPr>
          <p:grpSpPr>
            <a:xfrm>
              <a:off x="4210148" y="3259857"/>
              <a:ext cx="743914" cy="80157"/>
              <a:chOff x="4540250" y="4210050"/>
              <a:chExt cx="839788" cy="90488"/>
            </a:xfrm>
          </p:grpSpPr>
          <p:sp>
            <p:nvSpPr>
              <p:cNvPr id="487" name="Freeform 261"/>
              <p:cNvSpPr>
                <a:spLocks noChangeArrowheads="1"/>
              </p:cNvSpPr>
              <p:nvPr/>
            </p:nvSpPr>
            <p:spPr bwMode="auto">
              <a:xfrm>
                <a:off x="4540250" y="4211638"/>
                <a:ext cx="80963" cy="87312"/>
              </a:xfrm>
              <a:custGeom>
                <a:avLst/>
                <a:gdLst>
                  <a:gd name="T0" fmla="*/ 0 w 223"/>
                  <a:gd name="T1" fmla="*/ 0 h 242"/>
                  <a:gd name="T2" fmla="*/ 93 w 223"/>
                  <a:gd name="T3" fmla="*/ 0 h 242"/>
                  <a:gd name="T4" fmla="*/ 222 w 223"/>
                  <a:gd name="T5" fmla="*/ 120 h 242"/>
                  <a:gd name="T6" fmla="*/ 222 w 223"/>
                  <a:gd name="T7" fmla="*/ 120 h 242"/>
                  <a:gd name="T8" fmla="*/ 93 w 223"/>
                  <a:gd name="T9" fmla="*/ 241 h 242"/>
                  <a:gd name="T10" fmla="*/ 0 w 223"/>
                  <a:gd name="T11" fmla="*/ 241 h 242"/>
                  <a:gd name="T12" fmla="*/ 0 w 223"/>
                  <a:gd name="T13" fmla="*/ 0 h 242"/>
                  <a:gd name="T14" fmla="*/ 53 w 223"/>
                  <a:gd name="T15" fmla="*/ 48 h 242"/>
                  <a:gd name="T16" fmla="*/ 53 w 223"/>
                  <a:gd name="T17" fmla="*/ 193 h 242"/>
                  <a:gd name="T18" fmla="*/ 93 w 223"/>
                  <a:gd name="T19" fmla="*/ 193 h 242"/>
                  <a:gd name="T20" fmla="*/ 167 w 223"/>
                  <a:gd name="T21" fmla="*/ 120 h 242"/>
                  <a:gd name="T22" fmla="*/ 167 w 223"/>
                  <a:gd name="T23" fmla="*/ 120 h 242"/>
                  <a:gd name="T24" fmla="*/ 93 w 223"/>
                  <a:gd name="T25" fmla="*/ 48 h 242"/>
                  <a:gd name="T26" fmla="*/ 53 w 223"/>
                  <a:gd name="T27" fmla="*/ 4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42">
                    <a:moveTo>
                      <a:pt x="0" y="0"/>
                    </a:moveTo>
                    <a:lnTo>
                      <a:pt x="93" y="0"/>
                    </a:lnTo>
                    <a:cubicBezTo>
                      <a:pt x="170" y="0"/>
                      <a:pt x="222" y="52"/>
                      <a:pt x="222" y="120"/>
                    </a:cubicBezTo>
                    <a:lnTo>
                      <a:pt x="222" y="120"/>
                    </a:lnTo>
                    <a:cubicBezTo>
                      <a:pt x="222" y="188"/>
                      <a:pt x="170" y="241"/>
                      <a:pt x="93" y="241"/>
                    </a:cubicBezTo>
                    <a:lnTo>
                      <a:pt x="0" y="241"/>
                    </a:lnTo>
                    <a:lnTo>
                      <a:pt x="0" y="0"/>
                    </a:lnTo>
                    <a:close/>
                    <a:moveTo>
                      <a:pt x="53" y="48"/>
                    </a:moveTo>
                    <a:lnTo>
                      <a:pt x="53" y="193"/>
                    </a:lnTo>
                    <a:lnTo>
                      <a:pt x="93" y="193"/>
                    </a:lnTo>
                    <a:cubicBezTo>
                      <a:pt x="138" y="193"/>
                      <a:pt x="167" y="163"/>
                      <a:pt x="167" y="120"/>
                    </a:cubicBezTo>
                    <a:lnTo>
                      <a:pt x="167" y="120"/>
                    </a:lnTo>
                    <a:cubicBezTo>
                      <a:pt x="167" y="77"/>
                      <a:pt x="138" y="48"/>
                      <a:pt x="93" y="48"/>
                    </a:cubicBezTo>
                    <a:lnTo>
                      <a:pt x="53" y="4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8" name="Freeform 262"/>
              <p:cNvSpPr>
                <a:spLocks noChangeArrowheads="1"/>
              </p:cNvSpPr>
              <p:nvPr/>
            </p:nvSpPr>
            <p:spPr bwMode="auto">
              <a:xfrm>
                <a:off x="4616450" y="4210050"/>
                <a:ext cx="92075" cy="87313"/>
              </a:xfrm>
              <a:custGeom>
                <a:avLst/>
                <a:gdLst>
                  <a:gd name="T0" fmla="*/ 103 w 256"/>
                  <a:gd name="T1" fmla="*/ 0 h 244"/>
                  <a:gd name="T2" fmla="*/ 151 w 256"/>
                  <a:gd name="T3" fmla="*/ 0 h 244"/>
                  <a:gd name="T4" fmla="*/ 255 w 256"/>
                  <a:gd name="T5" fmla="*/ 243 h 244"/>
                  <a:gd name="T6" fmla="*/ 200 w 256"/>
                  <a:gd name="T7" fmla="*/ 243 h 244"/>
                  <a:gd name="T8" fmla="*/ 178 w 256"/>
                  <a:gd name="T9" fmla="*/ 189 h 244"/>
                  <a:gd name="T10" fmla="*/ 76 w 256"/>
                  <a:gd name="T11" fmla="*/ 189 h 244"/>
                  <a:gd name="T12" fmla="*/ 54 w 256"/>
                  <a:gd name="T13" fmla="*/ 243 h 244"/>
                  <a:gd name="T14" fmla="*/ 0 w 256"/>
                  <a:gd name="T15" fmla="*/ 243 h 244"/>
                  <a:gd name="T16" fmla="*/ 103 w 256"/>
                  <a:gd name="T17" fmla="*/ 0 h 244"/>
                  <a:gd name="T18" fmla="*/ 158 w 256"/>
                  <a:gd name="T19" fmla="*/ 142 h 244"/>
                  <a:gd name="T20" fmla="*/ 126 w 256"/>
                  <a:gd name="T21" fmla="*/ 64 h 244"/>
                  <a:gd name="T22" fmla="*/ 94 w 256"/>
                  <a:gd name="T23" fmla="*/ 142 h 244"/>
                  <a:gd name="T24" fmla="*/ 158 w 256"/>
                  <a:gd name="T25" fmla="*/ 1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3" y="0"/>
                    </a:moveTo>
                    <a:lnTo>
                      <a:pt x="151" y="0"/>
                    </a:lnTo>
                    <a:lnTo>
                      <a:pt x="255" y="243"/>
                    </a:lnTo>
                    <a:lnTo>
                      <a:pt x="200" y="243"/>
                    </a:lnTo>
                    <a:lnTo>
                      <a:pt x="178" y="189"/>
                    </a:lnTo>
                    <a:lnTo>
                      <a:pt x="76" y="189"/>
                    </a:lnTo>
                    <a:lnTo>
                      <a:pt x="54" y="243"/>
                    </a:lnTo>
                    <a:lnTo>
                      <a:pt x="0" y="243"/>
                    </a:lnTo>
                    <a:lnTo>
                      <a:pt x="103" y="0"/>
                    </a:lnTo>
                    <a:close/>
                    <a:moveTo>
                      <a:pt x="158" y="142"/>
                    </a:moveTo>
                    <a:lnTo>
                      <a:pt x="126" y="64"/>
                    </a:lnTo>
                    <a:lnTo>
                      <a:pt x="94" y="142"/>
                    </a:lnTo>
                    <a:lnTo>
                      <a:pt x="158" y="142"/>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9" name="Freeform 263"/>
              <p:cNvSpPr>
                <a:spLocks noChangeArrowheads="1"/>
              </p:cNvSpPr>
              <p:nvPr/>
            </p:nvSpPr>
            <p:spPr bwMode="auto">
              <a:xfrm>
                <a:off x="4708525" y="4210050"/>
                <a:ext cx="68263" cy="88900"/>
              </a:xfrm>
              <a:custGeom>
                <a:avLst/>
                <a:gdLst>
                  <a:gd name="T0" fmla="*/ 0 w 191"/>
                  <a:gd name="T1" fmla="*/ 208 h 248"/>
                  <a:gd name="T2" fmla="*/ 31 w 191"/>
                  <a:gd name="T3" fmla="*/ 171 h 248"/>
                  <a:gd name="T4" fmla="*/ 103 w 191"/>
                  <a:gd name="T5" fmla="*/ 200 h 248"/>
                  <a:gd name="T6" fmla="*/ 138 w 191"/>
                  <a:gd name="T7" fmla="*/ 177 h 248"/>
                  <a:gd name="T8" fmla="*/ 138 w 191"/>
                  <a:gd name="T9" fmla="*/ 177 h 248"/>
                  <a:gd name="T10" fmla="*/ 89 w 191"/>
                  <a:gd name="T11" fmla="*/ 147 h 248"/>
                  <a:gd name="T12" fmla="*/ 10 w 191"/>
                  <a:gd name="T13" fmla="*/ 73 h 248"/>
                  <a:gd name="T14" fmla="*/ 10 w 191"/>
                  <a:gd name="T15" fmla="*/ 72 h 248"/>
                  <a:gd name="T16" fmla="*/ 93 w 191"/>
                  <a:gd name="T17" fmla="*/ 0 h 248"/>
                  <a:gd name="T18" fmla="*/ 183 w 191"/>
                  <a:gd name="T19" fmla="*/ 30 h 248"/>
                  <a:gd name="T20" fmla="*/ 156 w 191"/>
                  <a:gd name="T21" fmla="*/ 71 h 248"/>
                  <a:gd name="T22" fmla="*/ 93 w 191"/>
                  <a:gd name="T23" fmla="*/ 46 h 248"/>
                  <a:gd name="T24" fmla="*/ 63 w 191"/>
                  <a:gd name="T25" fmla="*/ 68 h 248"/>
                  <a:gd name="T26" fmla="*/ 63 w 191"/>
                  <a:gd name="T27" fmla="*/ 68 h 248"/>
                  <a:gd name="T28" fmla="*/ 114 w 191"/>
                  <a:gd name="T29" fmla="*/ 100 h 248"/>
                  <a:gd name="T30" fmla="*/ 190 w 191"/>
                  <a:gd name="T31" fmla="*/ 172 h 248"/>
                  <a:gd name="T32" fmla="*/ 190 w 191"/>
                  <a:gd name="T33" fmla="*/ 172 h 248"/>
                  <a:gd name="T34" fmla="*/ 102 w 191"/>
                  <a:gd name="T35" fmla="*/ 247 h 248"/>
                  <a:gd name="T36" fmla="*/ 0 w 191"/>
                  <a:gd name="T37" fmla="*/ 20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1" h="248">
                    <a:moveTo>
                      <a:pt x="0" y="208"/>
                    </a:moveTo>
                    <a:lnTo>
                      <a:pt x="31" y="171"/>
                    </a:lnTo>
                    <a:cubicBezTo>
                      <a:pt x="53" y="189"/>
                      <a:pt x="75" y="200"/>
                      <a:pt x="103" y="200"/>
                    </a:cubicBezTo>
                    <a:cubicBezTo>
                      <a:pt x="125" y="200"/>
                      <a:pt x="138" y="191"/>
                      <a:pt x="138" y="177"/>
                    </a:cubicBezTo>
                    <a:lnTo>
                      <a:pt x="138" y="177"/>
                    </a:lnTo>
                    <a:cubicBezTo>
                      <a:pt x="138" y="164"/>
                      <a:pt x="129" y="157"/>
                      <a:pt x="89" y="147"/>
                    </a:cubicBezTo>
                    <a:cubicBezTo>
                      <a:pt x="41" y="134"/>
                      <a:pt x="10" y="121"/>
                      <a:pt x="10" y="73"/>
                    </a:cubicBezTo>
                    <a:lnTo>
                      <a:pt x="10" y="72"/>
                    </a:lnTo>
                    <a:cubicBezTo>
                      <a:pt x="10" y="29"/>
                      <a:pt x="45" y="0"/>
                      <a:pt x="93" y="0"/>
                    </a:cubicBezTo>
                    <a:cubicBezTo>
                      <a:pt x="129" y="0"/>
                      <a:pt x="158" y="11"/>
                      <a:pt x="183" y="30"/>
                    </a:cubicBezTo>
                    <a:lnTo>
                      <a:pt x="156" y="71"/>
                    </a:lnTo>
                    <a:cubicBezTo>
                      <a:pt x="135" y="55"/>
                      <a:pt x="114" y="46"/>
                      <a:pt x="93" y="46"/>
                    </a:cubicBezTo>
                    <a:cubicBezTo>
                      <a:pt x="72" y="46"/>
                      <a:pt x="63" y="55"/>
                      <a:pt x="63" y="68"/>
                    </a:cubicBezTo>
                    <a:lnTo>
                      <a:pt x="63" y="68"/>
                    </a:lnTo>
                    <a:cubicBezTo>
                      <a:pt x="63" y="83"/>
                      <a:pt x="72" y="89"/>
                      <a:pt x="114" y="100"/>
                    </a:cubicBezTo>
                    <a:cubicBezTo>
                      <a:pt x="163" y="112"/>
                      <a:pt x="190" y="130"/>
                      <a:pt x="190" y="172"/>
                    </a:cubicBezTo>
                    <a:lnTo>
                      <a:pt x="190" y="172"/>
                    </a:lnTo>
                    <a:cubicBezTo>
                      <a:pt x="190" y="220"/>
                      <a:pt x="154" y="247"/>
                      <a:pt x="102" y="247"/>
                    </a:cubicBezTo>
                    <a:cubicBezTo>
                      <a:pt x="65" y="247"/>
                      <a:pt x="29" y="234"/>
                      <a:pt x="0" y="208"/>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0" name="Freeform 264"/>
              <p:cNvSpPr>
                <a:spLocks noChangeArrowheads="1"/>
              </p:cNvSpPr>
              <p:nvPr/>
            </p:nvSpPr>
            <p:spPr bwMode="auto">
              <a:xfrm>
                <a:off x="4787900" y="4211638"/>
                <a:ext cx="73025" cy="87312"/>
              </a:xfrm>
              <a:custGeom>
                <a:avLst/>
                <a:gdLst>
                  <a:gd name="T0" fmla="*/ 0 w 205"/>
                  <a:gd name="T1" fmla="*/ 0 h 242"/>
                  <a:gd name="T2" fmla="*/ 53 w 205"/>
                  <a:gd name="T3" fmla="*/ 0 h 242"/>
                  <a:gd name="T4" fmla="*/ 53 w 205"/>
                  <a:gd name="T5" fmla="*/ 95 h 242"/>
                  <a:gd name="T6" fmla="*/ 150 w 205"/>
                  <a:gd name="T7" fmla="*/ 95 h 242"/>
                  <a:gd name="T8" fmla="*/ 150 w 205"/>
                  <a:gd name="T9" fmla="*/ 0 h 242"/>
                  <a:gd name="T10" fmla="*/ 204 w 205"/>
                  <a:gd name="T11" fmla="*/ 0 h 242"/>
                  <a:gd name="T12" fmla="*/ 204 w 205"/>
                  <a:gd name="T13" fmla="*/ 241 h 242"/>
                  <a:gd name="T14" fmla="*/ 150 w 205"/>
                  <a:gd name="T15" fmla="*/ 241 h 242"/>
                  <a:gd name="T16" fmla="*/ 150 w 205"/>
                  <a:gd name="T17" fmla="*/ 144 h 242"/>
                  <a:gd name="T18" fmla="*/ 53 w 205"/>
                  <a:gd name="T19" fmla="*/ 144 h 242"/>
                  <a:gd name="T20" fmla="*/ 53 w 205"/>
                  <a:gd name="T21" fmla="*/ 241 h 242"/>
                  <a:gd name="T22" fmla="*/ 0 w 205"/>
                  <a:gd name="T23" fmla="*/ 241 h 242"/>
                  <a:gd name="T24" fmla="*/ 0 w 205"/>
                  <a:gd name="T25"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42">
                    <a:moveTo>
                      <a:pt x="0" y="0"/>
                    </a:moveTo>
                    <a:lnTo>
                      <a:pt x="53" y="0"/>
                    </a:lnTo>
                    <a:lnTo>
                      <a:pt x="53" y="95"/>
                    </a:lnTo>
                    <a:lnTo>
                      <a:pt x="150" y="95"/>
                    </a:lnTo>
                    <a:lnTo>
                      <a:pt x="150" y="0"/>
                    </a:lnTo>
                    <a:lnTo>
                      <a:pt x="204" y="0"/>
                    </a:lnTo>
                    <a:lnTo>
                      <a:pt x="204" y="241"/>
                    </a:lnTo>
                    <a:lnTo>
                      <a:pt x="150" y="241"/>
                    </a:lnTo>
                    <a:lnTo>
                      <a:pt x="150" y="144"/>
                    </a:lnTo>
                    <a:lnTo>
                      <a:pt x="53" y="144"/>
                    </a:lnTo>
                    <a:lnTo>
                      <a:pt x="53" y="241"/>
                    </a:lnTo>
                    <a:lnTo>
                      <a:pt x="0" y="241"/>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1" name="Freeform 265"/>
              <p:cNvSpPr>
                <a:spLocks noChangeArrowheads="1"/>
              </p:cNvSpPr>
              <p:nvPr/>
            </p:nvSpPr>
            <p:spPr bwMode="auto">
              <a:xfrm>
                <a:off x="4875213" y="4211638"/>
                <a:ext cx="73025" cy="87312"/>
              </a:xfrm>
              <a:custGeom>
                <a:avLst/>
                <a:gdLst>
                  <a:gd name="T0" fmla="*/ 0 w 205"/>
                  <a:gd name="T1" fmla="*/ 0 h 242"/>
                  <a:gd name="T2" fmla="*/ 111 w 205"/>
                  <a:gd name="T3" fmla="*/ 0 h 242"/>
                  <a:gd name="T4" fmla="*/ 174 w 205"/>
                  <a:gd name="T5" fmla="*/ 22 h 242"/>
                  <a:gd name="T6" fmla="*/ 191 w 205"/>
                  <a:gd name="T7" fmla="*/ 62 h 242"/>
                  <a:gd name="T8" fmla="*/ 191 w 205"/>
                  <a:gd name="T9" fmla="*/ 64 h 242"/>
                  <a:gd name="T10" fmla="*/ 159 w 205"/>
                  <a:gd name="T11" fmla="*/ 115 h 242"/>
                  <a:gd name="T12" fmla="*/ 204 w 205"/>
                  <a:gd name="T13" fmla="*/ 174 h 242"/>
                  <a:gd name="T14" fmla="*/ 204 w 205"/>
                  <a:gd name="T15" fmla="*/ 174 h 242"/>
                  <a:gd name="T16" fmla="*/ 113 w 205"/>
                  <a:gd name="T17" fmla="*/ 241 h 242"/>
                  <a:gd name="T18" fmla="*/ 0 w 205"/>
                  <a:gd name="T19" fmla="*/ 241 h 242"/>
                  <a:gd name="T20" fmla="*/ 0 w 205"/>
                  <a:gd name="T21" fmla="*/ 0 h 242"/>
                  <a:gd name="T22" fmla="*/ 138 w 205"/>
                  <a:gd name="T23" fmla="*/ 72 h 242"/>
                  <a:gd name="T24" fmla="*/ 104 w 205"/>
                  <a:gd name="T25" fmla="*/ 47 h 242"/>
                  <a:gd name="T26" fmla="*/ 51 w 205"/>
                  <a:gd name="T27" fmla="*/ 47 h 242"/>
                  <a:gd name="T28" fmla="*/ 51 w 205"/>
                  <a:gd name="T29" fmla="*/ 97 h 242"/>
                  <a:gd name="T30" fmla="*/ 100 w 205"/>
                  <a:gd name="T31" fmla="*/ 97 h 242"/>
                  <a:gd name="T32" fmla="*/ 138 w 205"/>
                  <a:gd name="T33" fmla="*/ 72 h 242"/>
                  <a:gd name="T34" fmla="*/ 112 w 205"/>
                  <a:gd name="T35" fmla="*/ 141 h 242"/>
                  <a:gd name="T36" fmla="*/ 51 w 205"/>
                  <a:gd name="T37" fmla="*/ 141 h 242"/>
                  <a:gd name="T38" fmla="*/ 51 w 205"/>
                  <a:gd name="T39" fmla="*/ 194 h 242"/>
                  <a:gd name="T40" fmla="*/ 113 w 205"/>
                  <a:gd name="T41" fmla="*/ 194 h 242"/>
                  <a:gd name="T42" fmla="*/ 151 w 205"/>
                  <a:gd name="T43" fmla="*/ 168 h 242"/>
                  <a:gd name="T44" fmla="*/ 151 w 205"/>
                  <a:gd name="T45" fmla="*/ 168 h 242"/>
                  <a:gd name="T46" fmla="*/ 112 w 205"/>
                  <a:gd name="T47"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 h="242">
                    <a:moveTo>
                      <a:pt x="0" y="0"/>
                    </a:moveTo>
                    <a:lnTo>
                      <a:pt x="111" y="0"/>
                    </a:lnTo>
                    <a:cubicBezTo>
                      <a:pt x="138" y="0"/>
                      <a:pt x="161" y="8"/>
                      <a:pt x="174" y="22"/>
                    </a:cubicBezTo>
                    <a:cubicBezTo>
                      <a:pt x="186" y="33"/>
                      <a:pt x="191" y="45"/>
                      <a:pt x="191" y="62"/>
                    </a:cubicBezTo>
                    <a:lnTo>
                      <a:pt x="191" y="64"/>
                    </a:lnTo>
                    <a:cubicBezTo>
                      <a:pt x="191" y="90"/>
                      <a:pt x="176" y="105"/>
                      <a:pt x="159" y="115"/>
                    </a:cubicBezTo>
                    <a:cubicBezTo>
                      <a:pt x="187" y="126"/>
                      <a:pt x="204" y="141"/>
                      <a:pt x="204" y="174"/>
                    </a:cubicBezTo>
                    <a:lnTo>
                      <a:pt x="204" y="174"/>
                    </a:lnTo>
                    <a:cubicBezTo>
                      <a:pt x="204" y="219"/>
                      <a:pt x="167" y="241"/>
                      <a:pt x="113" y="241"/>
                    </a:cubicBezTo>
                    <a:lnTo>
                      <a:pt x="0" y="241"/>
                    </a:lnTo>
                    <a:lnTo>
                      <a:pt x="0" y="0"/>
                    </a:lnTo>
                    <a:close/>
                    <a:moveTo>
                      <a:pt x="138" y="72"/>
                    </a:moveTo>
                    <a:cubicBezTo>
                      <a:pt x="138" y="55"/>
                      <a:pt x="126" y="47"/>
                      <a:pt x="104" y="47"/>
                    </a:cubicBezTo>
                    <a:lnTo>
                      <a:pt x="51" y="47"/>
                    </a:lnTo>
                    <a:lnTo>
                      <a:pt x="51" y="97"/>
                    </a:lnTo>
                    <a:lnTo>
                      <a:pt x="100" y="97"/>
                    </a:lnTo>
                    <a:cubicBezTo>
                      <a:pt x="123" y="97"/>
                      <a:pt x="138" y="90"/>
                      <a:pt x="138" y="72"/>
                    </a:cubicBezTo>
                    <a:close/>
                    <a:moveTo>
                      <a:pt x="112" y="141"/>
                    </a:moveTo>
                    <a:lnTo>
                      <a:pt x="51" y="141"/>
                    </a:lnTo>
                    <a:lnTo>
                      <a:pt x="51" y="194"/>
                    </a:lnTo>
                    <a:lnTo>
                      <a:pt x="113" y="194"/>
                    </a:lnTo>
                    <a:cubicBezTo>
                      <a:pt x="137" y="194"/>
                      <a:pt x="151" y="186"/>
                      <a:pt x="151" y="168"/>
                    </a:cubicBezTo>
                    <a:lnTo>
                      <a:pt x="151" y="168"/>
                    </a:lnTo>
                    <a:cubicBezTo>
                      <a:pt x="151" y="151"/>
                      <a:pt x="140" y="141"/>
                      <a:pt x="112" y="141"/>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2" name="Freeform 266"/>
              <p:cNvSpPr>
                <a:spLocks noChangeArrowheads="1"/>
              </p:cNvSpPr>
              <p:nvPr/>
            </p:nvSpPr>
            <p:spPr bwMode="auto">
              <a:xfrm>
                <a:off x="4954588" y="4210050"/>
                <a:ext cx="92075" cy="90488"/>
              </a:xfrm>
              <a:custGeom>
                <a:avLst/>
                <a:gdLst>
                  <a:gd name="T0" fmla="*/ 0 w 256"/>
                  <a:gd name="T1" fmla="*/ 126 h 250"/>
                  <a:gd name="T2" fmla="*/ 0 w 256"/>
                  <a:gd name="T3" fmla="*/ 124 h 250"/>
                  <a:gd name="T4" fmla="*/ 128 w 256"/>
                  <a:gd name="T5" fmla="*/ 0 h 250"/>
                  <a:gd name="T6" fmla="*/ 255 w 256"/>
                  <a:gd name="T7" fmla="*/ 124 h 250"/>
                  <a:gd name="T8" fmla="*/ 255 w 256"/>
                  <a:gd name="T9" fmla="*/ 124 h 250"/>
                  <a:gd name="T10" fmla="*/ 128 w 256"/>
                  <a:gd name="T11" fmla="*/ 249 h 250"/>
                  <a:gd name="T12" fmla="*/ 0 w 256"/>
                  <a:gd name="T13" fmla="*/ 126 h 250"/>
                  <a:gd name="T14" fmla="*/ 200 w 256"/>
                  <a:gd name="T15" fmla="*/ 126 h 250"/>
                  <a:gd name="T16" fmla="*/ 200 w 256"/>
                  <a:gd name="T17" fmla="*/ 124 h 250"/>
                  <a:gd name="T18" fmla="*/ 126 w 256"/>
                  <a:gd name="T19" fmla="*/ 48 h 250"/>
                  <a:gd name="T20" fmla="*/ 54 w 256"/>
                  <a:gd name="T21" fmla="*/ 124 h 250"/>
                  <a:gd name="T22" fmla="*/ 54 w 256"/>
                  <a:gd name="T23" fmla="*/ 124 h 250"/>
                  <a:gd name="T24" fmla="*/ 128 w 256"/>
                  <a:gd name="T25" fmla="*/ 199 h 250"/>
                  <a:gd name="T26" fmla="*/ 200 w 256"/>
                  <a:gd name="T27" fmla="*/ 1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50">
                    <a:moveTo>
                      <a:pt x="0" y="126"/>
                    </a:moveTo>
                    <a:lnTo>
                      <a:pt x="0" y="124"/>
                    </a:lnTo>
                    <a:cubicBezTo>
                      <a:pt x="0" y="56"/>
                      <a:pt x="53" y="0"/>
                      <a:pt x="128" y="0"/>
                    </a:cubicBezTo>
                    <a:cubicBezTo>
                      <a:pt x="203" y="0"/>
                      <a:pt x="255" y="55"/>
                      <a:pt x="255" y="124"/>
                    </a:cubicBezTo>
                    <a:lnTo>
                      <a:pt x="255" y="124"/>
                    </a:lnTo>
                    <a:cubicBezTo>
                      <a:pt x="255" y="192"/>
                      <a:pt x="201" y="249"/>
                      <a:pt x="128" y="249"/>
                    </a:cubicBezTo>
                    <a:cubicBezTo>
                      <a:pt x="53" y="249"/>
                      <a:pt x="0" y="194"/>
                      <a:pt x="0" y="126"/>
                    </a:cubicBezTo>
                    <a:close/>
                    <a:moveTo>
                      <a:pt x="200" y="126"/>
                    </a:moveTo>
                    <a:lnTo>
                      <a:pt x="200" y="124"/>
                    </a:lnTo>
                    <a:cubicBezTo>
                      <a:pt x="200" y="83"/>
                      <a:pt x="169" y="48"/>
                      <a:pt x="126" y="48"/>
                    </a:cubicBezTo>
                    <a:cubicBezTo>
                      <a:pt x="85" y="48"/>
                      <a:pt x="54" y="83"/>
                      <a:pt x="54" y="124"/>
                    </a:cubicBezTo>
                    <a:lnTo>
                      <a:pt x="54" y="124"/>
                    </a:lnTo>
                    <a:cubicBezTo>
                      <a:pt x="54" y="166"/>
                      <a:pt x="85" y="199"/>
                      <a:pt x="128" y="199"/>
                    </a:cubicBezTo>
                    <a:cubicBezTo>
                      <a:pt x="171" y="199"/>
                      <a:pt x="200" y="166"/>
                      <a:pt x="200" y="126"/>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3" name="Freeform 267"/>
              <p:cNvSpPr>
                <a:spLocks noChangeArrowheads="1"/>
              </p:cNvSpPr>
              <p:nvPr/>
            </p:nvSpPr>
            <p:spPr bwMode="auto">
              <a:xfrm>
                <a:off x="5045075" y="4210050"/>
                <a:ext cx="92075" cy="87313"/>
              </a:xfrm>
              <a:custGeom>
                <a:avLst/>
                <a:gdLst>
                  <a:gd name="T0" fmla="*/ 104 w 256"/>
                  <a:gd name="T1" fmla="*/ 0 h 244"/>
                  <a:gd name="T2" fmla="*/ 152 w 256"/>
                  <a:gd name="T3" fmla="*/ 0 h 244"/>
                  <a:gd name="T4" fmla="*/ 255 w 256"/>
                  <a:gd name="T5" fmla="*/ 243 h 244"/>
                  <a:gd name="T6" fmla="*/ 199 w 256"/>
                  <a:gd name="T7" fmla="*/ 243 h 244"/>
                  <a:gd name="T8" fmla="*/ 178 w 256"/>
                  <a:gd name="T9" fmla="*/ 189 h 244"/>
                  <a:gd name="T10" fmla="*/ 76 w 256"/>
                  <a:gd name="T11" fmla="*/ 189 h 244"/>
                  <a:gd name="T12" fmla="*/ 54 w 256"/>
                  <a:gd name="T13" fmla="*/ 243 h 244"/>
                  <a:gd name="T14" fmla="*/ 0 w 256"/>
                  <a:gd name="T15" fmla="*/ 243 h 244"/>
                  <a:gd name="T16" fmla="*/ 104 w 256"/>
                  <a:gd name="T17" fmla="*/ 0 h 244"/>
                  <a:gd name="T18" fmla="*/ 159 w 256"/>
                  <a:gd name="T19" fmla="*/ 142 h 244"/>
                  <a:gd name="T20" fmla="*/ 127 w 256"/>
                  <a:gd name="T21" fmla="*/ 64 h 244"/>
                  <a:gd name="T22" fmla="*/ 95 w 256"/>
                  <a:gd name="T23" fmla="*/ 142 h 244"/>
                  <a:gd name="T24" fmla="*/ 159 w 256"/>
                  <a:gd name="T25" fmla="*/ 1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4" y="0"/>
                    </a:moveTo>
                    <a:lnTo>
                      <a:pt x="152" y="0"/>
                    </a:lnTo>
                    <a:lnTo>
                      <a:pt x="255" y="243"/>
                    </a:lnTo>
                    <a:lnTo>
                      <a:pt x="199" y="243"/>
                    </a:lnTo>
                    <a:lnTo>
                      <a:pt x="178" y="189"/>
                    </a:lnTo>
                    <a:lnTo>
                      <a:pt x="76" y="189"/>
                    </a:lnTo>
                    <a:lnTo>
                      <a:pt x="54" y="243"/>
                    </a:lnTo>
                    <a:lnTo>
                      <a:pt x="0" y="243"/>
                    </a:lnTo>
                    <a:lnTo>
                      <a:pt x="104" y="0"/>
                    </a:lnTo>
                    <a:close/>
                    <a:moveTo>
                      <a:pt x="159" y="142"/>
                    </a:moveTo>
                    <a:lnTo>
                      <a:pt x="127" y="64"/>
                    </a:lnTo>
                    <a:lnTo>
                      <a:pt x="95" y="142"/>
                    </a:lnTo>
                    <a:lnTo>
                      <a:pt x="159" y="142"/>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4" name="Freeform 268"/>
              <p:cNvSpPr>
                <a:spLocks noChangeArrowheads="1"/>
              </p:cNvSpPr>
              <p:nvPr/>
            </p:nvSpPr>
            <p:spPr bwMode="auto">
              <a:xfrm>
                <a:off x="5143500" y="4211638"/>
                <a:ext cx="74613" cy="87312"/>
              </a:xfrm>
              <a:custGeom>
                <a:avLst/>
                <a:gdLst>
                  <a:gd name="T0" fmla="*/ 0 w 209"/>
                  <a:gd name="T1" fmla="*/ 0 h 242"/>
                  <a:gd name="T2" fmla="*/ 109 w 209"/>
                  <a:gd name="T3" fmla="*/ 0 h 242"/>
                  <a:gd name="T4" fmla="*/ 179 w 209"/>
                  <a:gd name="T5" fmla="*/ 25 h 242"/>
                  <a:gd name="T6" fmla="*/ 199 w 209"/>
                  <a:gd name="T7" fmla="*/ 80 h 242"/>
                  <a:gd name="T8" fmla="*/ 199 w 209"/>
                  <a:gd name="T9" fmla="*/ 80 h 242"/>
                  <a:gd name="T10" fmla="*/ 148 w 209"/>
                  <a:gd name="T11" fmla="*/ 155 h 242"/>
                  <a:gd name="T12" fmla="*/ 208 w 209"/>
                  <a:gd name="T13" fmla="*/ 241 h 242"/>
                  <a:gd name="T14" fmla="*/ 145 w 209"/>
                  <a:gd name="T15" fmla="*/ 241 h 242"/>
                  <a:gd name="T16" fmla="*/ 94 w 209"/>
                  <a:gd name="T17" fmla="*/ 163 h 242"/>
                  <a:gd name="T18" fmla="*/ 52 w 209"/>
                  <a:gd name="T19" fmla="*/ 163 h 242"/>
                  <a:gd name="T20" fmla="*/ 52 w 209"/>
                  <a:gd name="T21" fmla="*/ 241 h 242"/>
                  <a:gd name="T22" fmla="*/ 0 w 209"/>
                  <a:gd name="T23" fmla="*/ 241 h 242"/>
                  <a:gd name="T24" fmla="*/ 0 w 209"/>
                  <a:gd name="T25" fmla="*/ 0 h 242"/>
                  <a:gd name="T26" fmla="*/ 105 w 209"/>
                  <a:gd name="T27" fmla="*/ 118 h 242"/>
                  <a:gd name="T28" fmla="*/ 147 w 209"/>
                  <a:gd name="T29" fmla="*/ 83 h 242"/>
                  <a:gd name="T30" fmla="*/ 147 w 209"/>
                  <a:gd name="T31" fmla="*/ 83 h 242"/>
                  <a:gd name="T32" fmla="*/ 105 w 209"/>
                  <a:gd name="T33" fmla="*/ 48 h 242"/>
                  <a:gd name="T34" fmla="*/ 52 w 209"/>
                  <a:gd name="T35" fmla="*/ 48 h 242"/>
                  <a:gd name="T36" fmla="*/ 52 w 209"/>
                  <a:gd name="T37" fmla="*/ 118 h 242"/>
                  <a:gd name="T38" fmla="*/ 105 w 209"/>
                  <a:gd name="T39" fmla="*/ 1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9" h="242">
                    <a:moveTo>
                      <a:pt x="0" y="0"/>
                    </a:moveTo>
                    <a:lnTo>
                      <a:pt x="109" y="0"/>
                    </a:lnTo>
                    <a:cubicBezTo>
                      <a:pt x="140" y="0"/>
                      <a:pt x="163" y="8"/>
                      <a:pt x="179" y="25"/>
                    </a:cubicBezTo>
                    <a:cubicBezTo>
                      <a:pt x="192" y="39"/>
                      <a:pt x="199" y="57"/>
                      <a:pt x="199" y="80"/>
                    </a:cubicBezTo>
                    <a:lnTo>
                      <a:pt x="199" y="80"/>
                    </a:lnTo>
                    <a:cubicBezTo>
                      <a:pt x="199" y="119"/>
                      <a:pt x="179" y="144"/>
                      <a:pt x="148" y="155"/>
                    </a:cubicBezTo>
                    <a:lnTo>
                      <a:pt x="208" y="241"/>
                    </a:lnTo>
                    <a:lnTo>
                      <a:pt x="145" y="241"/>
                    </a:lnTo>
                    <a:lnTo>
                      <a:pt x="94" y="163"/>
                    </a:lnTo>
                    <a:lnTo>
                      <a:pt x="52" y="163"/>
                    </a:lnTo>
                    <a:lnTo>
                      <a:pt x="52" y="241"/>
                    </a:lnTo>
                    <a:lnTo>
                      <a:pt x="0" y="241"/>
                    </a:lnTo>
                    <a:lnTo>
                      <a:pt x="0" y="0"/>
                    </a:lnTo>
                    <a:close/>
                    <a:moveTo>
                      <a:pt x="105" y="118"/>
                    </a:moveTo>
                    <a:cubicBezTo>
                      <a:pt x="131" y="118"/>
                      <a:pt x="147" y="104"/>
                      <a:pt x="147" y="83"/>
                    </a:cubicBezTo>
                    <a:lnTo>
                      <a:pt x="147" y="83"/>
                    </a:lnTo>
                    <a:cubicBezTo>
                      <a:pt x="147" y="59"/>
                      <a:pt x="130" y="48"/>
                      <a:pt x="105" y="48"/>
                    </a:cubicBezTo>
                    <a:lnTo>
                      <a:pt x="52" y="48"/>
                    </a:lnTo>
                    <a:lnTo>
                      <a:pt x="52" y="118"/>
                    </a:lnTo>
                    <a:lnTo>
                      <a:pt x="105" y="11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5" name="Freeform 269"/>
              <p:cNvSpPr>
                <a:spLocks noChangeArrowheads="1"/>
              </p:cNvSpPr>
              <p:nvPr/>
            </p:nvSpPr>
            <p:spPr bwMode="auto">
              <a:xfrm>
                <a:off x="5226050" y="4211638"/>
                <a:ext cx="80963" cy="87312"/>
              </a:xfrm>
              <a:custGeom>
                <a:avLst/>
                <a:gdLst>
                  <a:gd name="T0" fmla="*/ 0 w 223"/>
                  <a:gd name="T1" fmla="*/ 0 h 242"/>
                  <a:gd name="T2" fmla="*/ 94 w 223"/>
                  <a:gd name="T3" fmla="*/ 0 h 242"/>
                  <a:gd name="T4" fmla="*/ 222 w 223"/>
                  <a:gd name="T5" fmla="*/ 120 h 242"/>
                  <a:gd name="T6" fmla="*/ 222 w 223"/>
                  <a:gd name="T7" fmla="*/ 120 h 242"/>
                  <a:gd name="T8" fmla="*/ 94 w 223"/>
                  <a:gd name="T9" fmla="*/ 241 h 242"/>
                  <a:gd name="T10" fmla="*/ 0 w 223"/>
                  <a:gd name="T11" fmla="*/ 241 h 242"/>
                  <a:gd name="T12" fmla="*/ 0 w 223"/>
                  <a:gd name="T13" fmla="*/ 0 h 242"/>
                  <a:gd name="T14" fmla="*/ 54 w 223"/>
                  <a:gd name="T15" fmla="*/ 48 h 242"/>
                  <a:gd name="T16" fmla="*/ 54 w 223"/>
                  <a:gd name="T17" fmla="*/ 193 h 242"/>
                  <a:gd name="T18" fmla="*/ 94 w 223"/>
                  <a:gd name="T19" fmla="*/ 193 h 242"/>
                  <a:gd name="T20" fmla="*/ 166 w 223"/>
                  <a:gd name="T21" fmla="*/ 120 h 242"/>
                  <a:gd name="T22" fmla="*/ 166 w 223"/>
                  <a:gd name="T23" fmla="*/ 120 h 242"/>
                  <a:gd name="T24" fmla="*/ 94 w 223"/>
                  <a:gd name="T25" fmla="*/ 48 h 242"/>
                  <a:gd name="T26" fmla="*/ 54 w 223"/>
                  <a:gd name="T27" fmla="*/ 4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42">
                    <a:moveTo>
                      <a:pt x="0" y="0"/>
                    </a:moveTo>
                    <a:lnTo>
                      <a:pt x="94" y="0"/>
                    </a:lnTo>
                    <a:cubicBezTo>
                      <a:pt x="170" y="0"/>
                      <a:pt x="222" y="52"/>
                      <a:pt x="222" y="120"/>
                    </a:cubicBezTo>
                    <a:lnTo>
                      <a:pt x="222" y="120"/>
                    </a:lnTo>
                    <a:cubicBezTo>
                      <a:pt x="222" y="188"/>
                      <a:pt x="170" y="241"/>
                      <a:pt x="94" y="241"/>
                    </a:cubicBezTo>
                    <a:lnTo>
                      <a:pt x="0" y="241"/>
                    </a:lnTo>
                    <a:lnTo>
                      <a:pt x="0" y="0"/>
                    </a:lnTo>
                    <a:close/>
                    <a:moveTo>
                      <a:pt x="54" y="48"/>
                    </a:moveTo>
                    <a:lnTo>
                      <a:pt x="54" y="193"/>
                    </a:lnTo>
                    <a:lnTo>
                      <a:pt x="94" y="193"/>
                    </a:lnTo>
                    <a:cubicBezTo>
                      <a:pt x="137" y="193"/>
                      <a:pt x="166" y="163"/>
                      <a:pt x="166" y="120"/>
                    </a:cubicBezTo>
                    <a:lnTo>
                      <a:pt x="166" y="120"/>
                    </a:lnTo>
                    <a:cubicBezTo>
                      <a:pt x="166" y="77"/>
                      <a:pt x="137" y="48"/>
                      <a:pt x="94" y="48"/>
                    </a:cubicBezTo>
                    <a:lnTo>
                      <a:pt x="54" y="4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6" name="Freeform 270"/>
              <p:cNvSpPr>
                <a:spLocks noChangeArrowheads="1"/>
              </p:cNvSpPr>
              <p:nvPr/>
            </p:nvSpPr>
            <p:spPr bwMode="auto">
              <a:xfrm>
                <a:off x="5310188" y="4210050"/>
                <a:ext cx="69850" cy="88900"/>
              </a:xfrm>
              <a:custGeom>
                <a:avLst/>
                <a:gdLst>
                  <a:gd name="T0" fmla="*/ 0 w 192"/>
                  <a:gd name="T1" fmla="*/ 208 h 248"/>
                  <a:gd name="T2" fmla="*/ 31 w 192"/>
                  <a:gd name="T3" fmla="*/ 171 h 248"/>
                  <a:gd name="T4" fmla="*/ 104 w 192"/>
                  <a:gd name="T5" fmla="*/ 200 h 248"/>
                  <a:gd name="T6" fmla="*/ 138 w 192"/>
                  <a:gd name="T7" fmla="*/ 177 h 248"/>
                  <a:gd name="T8" fmla="*/ 138 w 192"/>
                  <a:gd name="T9" fmla="*/ 177 h 248"/>
                  <a:gd name="T10" fmla="*/ 90 w 192"/>
                  <a:gd name="T11" fmla="*/ 147 h 248"/>
                  <a:gd name="T12" fmla="*/ 9 w 192"/>
                  <a:gd name="T13" fmla="*/ 73 h 248"/>
                  <a:gd name="T14" fmla="*/ 9 w 192"/>
                  <a:gd name="T15" fmla="*/ 72 h 248"/>
                  <a:gd name="T16" fmla="*/ 94 w 192"/>
                  <a:gd name="T17" fmla="*/ 0 h 248"/>
                  <a:gd name="T18" fmla="*/ 184 w 192"/>
                  <a:gd name="T19" fmla="*/ 30 h 248"/>
                  <a:gd name="T20" fmla="*/ 156 w 192"/>
                  <a:gd name="T21" fmla="*/ 71 h 248"/>
                  <a:gd name="T22" fmla="*/ 94 w 192"/>
                  <a:gd name="T23" fmla="*/ 46 h 248"/>
                  <a:gd name="T24" fmla="*/ 62 w 192"/>
                  <a:gd name="T25" fmla="*/ 68 h 248"/>
                  <a:gd name="T26" fmla="*/ 62 w 192"/>
                  <a:gd name="T27" fmla="*/ 68 h 248"/>
                  <a:gd name="T28" fmla="*/ 115 w 192"/>
                  <a:gd name="T29" fmla="*/ 100 h 248"/>
                  <a:gd name="T30" fmla="*/ 191 w 192"/>
                  <a:gd name="T31" fmla="*/ 172 h 248"/>
                  <a:gd name="T32" fmla="*/ 191 w 192"/>
                  <a:gd name="T33" fmla="*/ 172 h 248"/>
                  <a:gd name="T34" fmla="*/ 102 w 192"/>
                  <a:gd name="T35" fmla="*/ 247 h 248"/>
                  <a:gd name="T36" fmla="*/ 0 w 192"/>
                  <a:gd name="T37" fmla="*/ 20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248">
                    <a:moveTo>
                      <a:pt x="0" y="208"/>
                    </a:moveTo>
                    <a:lnTo>
                      <a:pt x="31" y="171"/>
                    </a:lnTo>
                    <a:cubicBezTo>
                      <a:pt x="54" y="189"/>
                      <a:pt x="76" y="200"/>
                      <a:pt x="104" y="200"/>
                    </a:cubicBezTo>
                    <a:cubicBezTo>
                      <a:pt x="124" y="200"/>
                      <a:pt x="138" y="191"/>
                      <a:pt x="138" y="177"/>
                    </a:cubicBezTo>
                    <a:lnTo>
                      <a:pt x="138" y="177"/>
                    </a:lnTo>
                    <a:cubicBezTo>
                      <a:pt x="138" y="164"/>
                      <a:pt x="130" y="157"/>
                      <a:pt x="90" y="147"/>
                    </a:cubicBezTo>
                    <a:cubicBezTo>
                      <a:pt x="41" y="134"/>
                      <a:pt x="9" y="121"/>
                      <a:pt x="9" y="73"/>
                    </a:cubicBezTo>
                    <a:lnTo>
                      <a:pt x="9" y="72"/>
                    </a:lnTo>
                    <a:cubicBezTo>
                      <a:pt x="9" y="29"/>
                      <a:pt x="45" y="0"/>
                      <a:pt x="94" y="0"/>
                    </a:cubicBezTo>
                    <a:cubicBezTo>
                      <a:pt x="129" y="0"/>
                      <a:pt x="159" y="11"/>
                      <a:pt x="184" y="30"/>
                    </a:cubicBezTo>
                    <a:lnTo>
                      <a:pt x="156" y="71"/>
                    </a:lnTo>
                    <a:cubicBezTo>
                      <a:pt x="134" y="55"/>
                      <a:pt x="113" y="46"/>
                      <a:pt x="94" y="46"/>
                    </a:cubicBezTo>
                    <a:cubicBezTo>
                      <a:pt x="73" y="46"/>
                      <a:pt x="62" y="55"/>
                      <a:pt x="62" y="68"/>
                    </a:cubicBezTo>
                    <a:lnTo>
                      <a:pt x="62" y="68"/>
                    </a:lnTo>
                    <a:cubicBezTo>
                      <a:pt x="62" y="83"/>
                      <a:pt x="73" y="89"/>
                      <a:pt x="115" y="100"/>
                    </a:cubicBezTo>
                    <a:cubicBezTo>
                      <a:pt x="163" y="112"/>
                      <a:pt x="191" y="130"/>
                      <a:pt x="191" y="172"/>
                    </a:cubicBezTo>
                    <a:lnTo>
                      <a:pt x="191" y="172"/>
                    </a:lnTo>
                    <a:cubicBezTo>
                      <a:pt x="191" y="220"/>
                      <a:pt x="154" y="247"/>
                      <a:pt x="102" y="247"/>
                    </a:cubicBezTo>
                    <a:cubicBezTo>
                      <a:pt x="66" y="247"/>
                      <a:pt x="29" y="234"/>
                      <a:pt x="0" y="208"/>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8" name="Group 467"/>
            <p:cNvGrpSpPr/>
            <p:nvPr/>
          </p:nvGrpSpPr>
          <p:grpSpPr>
            <a:xfrm>
              <a:off x="5644537" y="3255639"/>
              <a:ext cx="805790" cy="80157"/>
              <a:chOff x="6159500" y="4205288"/>
              <a:chExt cx="909638" cy="90487"/>
            </a:xfrm>
          </p:grpSpPr>
          <p:sp>
            <p:nvSpPr>
              <p:cNvPr id="476" name="Freeform 271"/>
              <p:cNvSpPr>
                <a:spLocks noChangeArrowheads="1"/>
              </p:cNvSpPr>
              <p:nvPr/>
            </p:nvSpPr>
            <p:spPr bwMode="auto">
              <a:xfrm>
                <a:off x="6159500" y="4205288"/>
                <a:ext cx="92075" cy="87312"/>
              </a:xfrm>
              <a:custGeom>
                <a:avLst/>
                <a:gdLst>
                  <a:gd name="T0" fmla="*/ 103 w 256"/>
                  <a:gd name="T1" fmla="*/ 0 h 244"/>
                  <a:gd name="T2" fmla="*/ 151 w 256"/>
                  <a:gd name="T3" fmla="*/ 0 h 244"/>
                  <a:gd name="T4" fmla="*/ 255 w 256"/>
                  <a:gd name="T5" fmla="*/ 243 h 244"/>
                  <a:gd name="T6" fmla="*/ 200 w 256"/>
                  <a:gd name="T7" fmla="*/ 243 h 244"/>
                  <a:gd name="T8" fmla="*/ 177 w 256"/>
                  <a:gd name="T9" fmla="*/ 188 h 244"/>
                  <a:gd name="T10" fmla="*/ 76 w 256"/>
                  <a:gd name="T11" fmla="*/ 188 h 244"/>
                  <a:gd name="T12" fmla="*/ 54 w 256"/>
                  <a:gd name="T13" fmla="*/ 243 h 244"/>
                  <a:gd name="T14" fmla="*/ 0 w 256"/>
                  <a:gd name="T15" fmla="*/ 243 h 244"/>
                  <a:gd name="T16" fmla="*/ 103 w 256"/>
                  <a:gd name="T17" fmla="*/ 0 h 244"/>
                  <a:gd name="T18" fmla="*/ 158 w 256"/>
                  <a:gd name="T19" fmla="*/ 141 h 244"/>
                  <a:gd name="T20" fmla="*/ 126 w 256"/>
                  <a:gd name="T21" fmla="*/ 64 h 244"/>
                  <a:gd name="T22" fmla="*/ 94 w 256"/>
                  <a:gd name="T23" fmla="*/ 141 h 244"/>
                  <a:gd name="T24" fmla="*/ 158 w 256"/>
                  <a:gd name="T25" fmla="*/ 14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3" y="0"/>
                    </a:moveTo>
                    <a:lnTo>
                      <a:pt x="151" y="0"/>
                    </a:lnTo>
                    <a:lnTo>
                      <a:pt x="255" y="243"/>
                    </a:lnTo>
                    <a:lnTo>
                      <a:pt x="200" y="243"/>
                    </a:lnTo>
                    <a:lnTo>
                      <a:pt x="177" y="188"/>
                    </a:lnTo>
                    <a:lnTo>
                      <a:pt x="76" y="188"/>
                    </a:lnTo>
                    <a:lnTo>
                      <a:pt x="54" y="243"/>
                    </a:lnTo>
                    <a:lnTo>
                      <a:pt x="0" y="243"/>
                    </a:lnTo>
                    <a:lnTo>
                      <a:pt x="103" y="0"/>
                    </a:lnTo>
                    <a:close/>
                    <a:moveTo>
                      <a:pt x="158" y="141"/>
                    </a:moveTo>
                    <a:lnTo>
                      <a:pt x="126" y="64"/>
                    </a:lnTo>
                    <a:lnTo>
                      <a:pt x="94" y="141"/>
                    </a:lnTo>
                    <a:lnTo>
                      <a:pt x="158" y="141"/>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7" name="Freeform 272"/>
              <p:cNvSpPr>
                <a:spLocks noChangeArrowheads="1"/>
              </p:cNvSpPr>
              <p:nvPr/>
            </p:nvSpPr>
            <p:spPr bwMode="auto">
              <a:xfrm>
                <a:off x="6257925" y="4206875"/>
                <a:ext cx="68263" cy="87313"/>
              </a:xfrm>
              <a:custGeom>
                <a:avLst/>
                <a:gdLst>
                  <a:gd name="T0" fmla="*/ 0 w 191"/>
                  <a:gd name="T1" fmla="*/ 0 h 243"/>
                  <a:gd name="T2" fmla="*/ 98 w 191"/>
                  <a:gd name="T3" fmla="*/ 0 h 243"/>
                  <a:gd name="T4" fmla="*/ 190 w 191"/>
                  <a:gd name="T5" fmla="*/ 83 h 243"/>
                  <a:gd name="T6" fmla="*/ 190 w 191"/>
                  <a:gd name="T7" fmla="*/ 85 h 243"/>
                  <a:gd name="T8" fmla="*/ 92 w 191"/>
                  <a:gd name="T9" fmla="*/ 169 h 243"/>
                  <a:gd name="T10" fmla="*/ 52 w 191"/>
                  <a:gd name="T11" fmla="*/ 169 h 243"/>
                  <a:gd name="T12" fmla="*/ 52 w 191"/>
                  <a:gd name="T13" fmla="*/ 242 h 243"/>
                  <a:gd name="T14" fmla="*/ 0 w 191"/>
                  <a:gd name="T15" fmla="*/ 242 h 243"/>
                  <a:gd name="T16" fmla="*/ 0 w 191"/>
                  <a:gd name="T17" fmla="*/ 0 h 243"/>
                  <a:gd name="T18" fmla="*/ 95 w 191"/>
                  <a:gd name="T19" fmla="*/ 122 h 243"/>
                  <a:gd name="T20" fmla="*/ 137 w 191"/>
                  <a:gd name="T21" fmla="*/ 86 h 243"/>
                  <a:gd name="T22" fmla="*/ 137 w 191"/>
                  <a:gd name="T23" fmla="*/ 85 h 243"/>
                  <a:gd name="T24" fmla="*/ 94 w 191"/>
                  <a:gd name="T25" fmla="*/ 49 h 243"/>
                  <a:gd name="T26" fmla="*/ 52 w 191"/>
                  <a:gd name="T27" fmla="*/ 49 h 243"/>
                  <a:gd name="T28" fmla="*/ 52 w 191"/>
                  <a:gd name="T29" fmla="*/ 122 h 243"/>
                  <a:gd name="T30" fmla="*/ 95 w 191"/>
                  <a:gd name="T31" fmla="*/ 12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1" h="243">
                    <a:moveTo>
                      <a:pt x="0" y="0"/>
                    </a:moveTo>
                    <a:lnTo>
                      <a:pt x="98" y="0"/>
                    </a:lnTo>
                    <a:cubicBezTo>
                      <a:pt x="155" y="0"/>
                      <a:pt x="190" y="35"/>
                      <a:pt x="190" y="83"/>
                    </a:cubicBezTo>
                    <a:lnTo>
                      <a:pt x="190" y="85"/>
                    </a:lnTo>
                    <a:cubicBezTo>
                      <a:pt x="190" y="140"/>
                      <a:pt x="147" y="169"/>
                      <a:pt x="92" y="169"/>
                    </a:cubicBezTo>
                    <a:lnTo>
                      <a:pt x="52" y="169"/>
                    </a:lnTo>
                    <a:lnTo>
                      <a:pt x="52" y="242"/>
                    </a:lnTo>
                    <a:lnTo>
                      <a:pt x="0" y="242"/>
                    </a:lnTo>
                    <a:lnTo>
                      <a:pt x="0" y="0"/>
                    </a:lnTo>
                    <a:close/>
                    <a:moveTo>
                      <a:pt x="95" y="122"/>
                    </a:moveTo>
                    <a:cubicBezTo>
                      <a:pt x="122" y="122"/>
                      <a:pt x="137" y="106"/>
                      <a:pt x="137" y="86"/>
                    </a:cubicBezTo>
                    <a:lnTo>
                      <a:pt x="137" y="85"/>
                    </a:lnTo>
                    <a:cubicBezTo>
                      <a:pt x="137" y="61"/>
                      <a:pt x="120" y="49"/>
                      <a:pt x="94" y="49"/>
                    </a:cubicBezTo>
                    <a:lnTo>
                      <a:pt x="52" y="49"/>
                    </a:lnTo>
                    <a:lnTo>
                      <a:pt x="52" y="122"/>
                    </a:lnTo>
                    <a:lnTo>
                      <a:pt x="95" y="122"/>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8" name="Freeform 273"/>
              <p:cNvSpPr>
                <a:spLocks noChangeArrowheads="1"/>
              </p:cNvSpPr>
              <p:nvPr/>
            </p:nvSpPr>
            <p:spPr bwMode="auto">
              <a:xfrm>
                <a:off x="6335713" y="4206875"/>
                <a:ext cx="19050" cy="87313"/>
              </a:xfrm>
              <a:custGeom>
                <a:avLst/>
                <a:gdLst>
                  <a:gd name="T0" fmla="*/ 0 w 53"/>
                  <a:gd name="T1" fmla="*/ 0 h 243"/>
                  <a:gd name="T2" fmla="*/ 52 w 53"/>
                  <a:gd name="T3" fmla="*/ 0 h 243"/>
                  <a:gd name="T4" fmla="*/ 52 w 53"/>
                  <a:gd name="T5" fmla="*/ 242 h 243"/>
                  <a:gd name="T6" fmla="*/ 0 w 53"/>
                  <a:gd name="T7" fmla="*/ 242 h 243"/>
                  <a:gd name="T8" fmla="*/ 0 w 53"/>
                  <a:gd name="T9" fmla="*/ 0 h 243"/>
                </a:gdLst>
                <a:ahLst/>
                <a:cxnLst>
                  <a:cxn ang="0">
                    <a:pos x="T0" y="T1"/>
                  </a:cxn>
                  <a:cxn ang="0">
                    <a:pos x="T2" y="T3"/>
                  </a:cxn>
                  <a:cxn ang="0">
                    <a:pos x="T4" y="T5"/>
                  </a:cxn>
                  <a:cxn ang="0">
                    <a:pos x="T6" y="T7"/>
                  </a:cxn>
                  <a:cxn ang="0">
                    <a:pos x="T8" y="T9"/>
                  </a:cxn>
                </a:cxnLst>
                <a:rect l="0" t="0" r="r" b="b"/>
                <a:pathLst>
                  <a:path w="53" h="243">
                    <a:moveTo>
                      <a:pt x="0" y="0"/>
                    </a:moveTo>
                    <a:lnTo>
                      <a:pt x="52" y="0"/>
                    </a:lnTo>
                    <a:lnTo>
                      <a:pt x="52"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9" name="Freeform 274"/>
              <p:cNvSpPr>
                <a:spLocks noChangeArrowheads="1"/>
              </p:cNvSpPr>
              <p:nvPr/>
            </p:nvSpPr>
            <p:spPr bwMode="auto">
              <a:xfrm>
                <a:off x="6400800" y="4206875"/>
                <a:ext cx="66675" cy="87313"/>
              </a:xfrm>
              <a:custGeom>
                <a:avLst/>
                <a:gdLst>
                  <a:gd name="T0" fmla="*/ 0 w 184"/>
                  <a:gd name="T1" fmla="*/ 0 h 243"/>
                  <a:gd name="T2" fmla="*/ 182 w 184"/>
                  <a:gd name="T3" fmla="*/ 0 h 243"/>
                  <a:gd name="T4" fmla="*/ 182 w 184"/>
                  <a:gd name="T5" fmla="*/ 47 h 243"/>
                  <a:gd name="T6" fmla="*/ 53 w 184"/>
                  <a:gd name="T7" fmla="*/ 47 h 243"/>
                  <a:gd name="T8" fmla="*/ 53 w 184"/>
                  <a:gd name="T9" fmla="*/ 97 h 243"/>
                  <a:gd name="T10" fmla="*/ 167 w 184"/>
                  <a:gd name="T11" fmla="*/ 97 h 243"/>
                  <a:gd name="T12" fmla="*/ 167 w 184"/>
                  <a:gd name="T13" fmla="*/ 143 h 243"/>
                  <a:gd name="T14" fmla="*/ 53 w 184"/>
                  <a:gd name="T15" fmla="*/ 143 h 243"/>
                  <a:gd name="T16" fmla="*/ 53 w 184"/>
                  <a:gd name="T17" fmla="*/ 194 h 243"/>
                  <a:gd name="T18" fmla="*/ 183 w 184"/>
                  <a:gd name="T19" fmla="*/ 194 h 243"/>
                  <a:gd name="T20" fmla="*/ 183 w 184"/>
                  <a:gd name="T21" fmla="*/ 242 h 243"/>
                  <a:gd name="T22" fmla="*/ 0 w 184"/>
                  <a:gd name="T23" fmla="*/ 242 h 243"/>
                  <a:gd name="T24" fmla="*/ 0 w 184"/>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43">
                    <a:moveTo>
                      <a:pt x="0" y="0"/>
                    </a:moveTo>
                    <a:lnTo>
                      <a:pt x="182" y="0"/>
                    </a:lnTo>
                    <a:lnTo>
                      <a:pt x="182" y="47"/>
                    </a:lnTo>
                    <a:lnTo>
                      <a:pt x="53" y="47"/>
                    </a:lnTo>
                    <a:lnTo>
                      <a:pt x="53" y="97"/>
                    </a:lnTo>
                    <a:lnTo>
                      <a:pt x="167" y="97"/>
                    </a:lnTo>
                    <a:lnTo>
                      <a:pt x="167" y="143"/>
                    </a:lnTo>
                    <a:lnTo>
                      <a:pt x="53" y="143"/>
                    </a:lnTo>
                    <a:lnTo>
                      <a:pt x="53" y="194"/>
                    </a:lnTo>
                    <a:lnTo>
                      <a:pt x="183" y="194"/>
                    </a:lnTo>
                    <a:lnTo>
                      <a:pt x="183"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0" name="Freeform 275"/>
              <p:cNvSpPr>
                <a:spLocks noChangeArrowheads="1"/>
              </p:cNvSpPr>
              <p:nvPr/>
            </p:nvSpPr>
            <p:spPr bwMode="auto">
              <a:xfrm>
                <a:off x="6470650" y="4206875"/>
                <a:ext cx="82550" cy="87313"/>
              </a:xfrm>
              <a:custGeom>
                <a:avLst/>
                <a:gdLst>
                  <a:gd name="T0" fmla="*/ 226 w 231"/>
                  <a:gd name="T1" fmla="*/ 0 h 243"/>
                  <a:gd name="T2" fmla="*/ 146 w 231"/>
                  <a:gd name="T3" fmla="*/ 118 h 243"/>
                  <a:gd name="T4" fmla="*/ 230 w 231"/>
                  <a:gd name="T5" fmla="*/ 242 h 243"/>
                  <a:gd name="T6" fmla="*/ 168 w 231"/>
                  <a:gd name="T7" fmla="*/ 242 h 243"/>
                  <a:gd name="T8" fmla="*/ 114 w 231"/>
                  <a:gd name="T9" fmla="*/ 158 h 243"/>
                  <a:gd name="T10" fmla="*/ 60 w 231"/>
                  <a:gd name="T11" fmla="*/ 242 h 243"/>
                  <a:gd name="T12" fmla="*/ 0 w 231"/>
                  <a:gd name="T13" fmla="*/ 242 h 243"/>
                  <a:gd name="T14" fmla="*/ 83 w 231"/>
                  <a:gd name="T15" fmla="*/ 120 h 243"/>
                  <a:gd name="T16" fmla="*/ 3 w 231"/>
                  <a:gd name="T17" fmla="*/ 0 h 243"/>
                  <a:gd name="T18" fmla="*/ 65 w 231"/>
                  <a:gd name="T19" fmla="*/ 0 h 243"/>
                  <a:gd name="T20" fmla="*/ 115 w 231"/>
                  <a:gd name="T21" fmla="*/ 79 h 243"/>
                  <a:gd name="T22" fmla="*/ 166 w 231"/>
                  <a:gd name="T23" fmla="*/ 0 h 243"/>
                  <a:gd name="T24" fmla="*/ 226 w 231"/>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43">
                    <a:moveTo>
                      <a:pt x="226" y="0"/>
                    </a:moveTo>
                    <a:lnTo>
                      <a:pt x="146" y="118"/>
                    </a:lnTo>
                    <a:lnTo>
                      <a:pt x="230" y="242"/>
                    </a:lnTo>
                    <a:lnTo>
                      <a:pt x="168" y="242"/>
                    </a:lnTo>
                    <a:lnTo>
                      <a:pt x="114" y="158"/>
                    </a:lnTo>
                    <a:lnTo>
                      <a:pt x="60" y="242"/>
                    </a:lnTo>
                    <a:lnTo>
                      <a:pt x="0" y="242"/>
                    </a:lnTo>
                    <a:lnTo>
                      <a:pt x="83" y="120"/>
                    </a:lnTo>
                    <a:lnTo>
                      <a:pt x="3" y="0"/>
                    </a:lnTo>
                    <a:lnTo>
                      <a:pt x="65" y="0"/>
                    </a:lnTo>
                    <a:lnTo>
                      <a:pt x="115" y="79"/>
                    </a:lnTo>
                    <a:lnTo>
                      <a:pt x="166" y="0"/>
                    </a:lnTo>
                    <a:lnTo>
                      <a:pt x="226"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1" name="Freeform 276"/>
              <p:cNvSpPr>
                <a:spLocks noChangeArrowheads="1"/>
              </p:cNvSpPr>
              <p:nvPr/>
            </p:nvSpPr>
            <p:spPr bwMode="auto">
              <a:xfrm>
                <a:off x="6551613" y="4205288"/>
                <a:ext cx="80962" cy="90487"/>
              </a:xfrm>
              <a:custGeom>
                <a:avLst/>
                <a:gdLst>
                  <a:gd name="T0" fmla="*/ 0 w 223"/>
                  <a:gd name="T1" fmla="*/ 126 h 251"/>
                  <a:gd name="T2" fmla="*/ 0 w 223"/>
                  <a:gd name="T3" fmla="*/ 125 h 251"/>
                  <a:gd name="T4" fmla="*/ 125 w 223"/>
                  <a:gd name="T5" fmla="*/ 0 h 251"/>
                  <a:gd name="T6" fmla="*/ 219 w 223"/>
                  <a:gd name="T7" fmla="*/ 38 h 251"/>
                  <a:gd name="T8" fmla="*/ 186 w 223"/>
                  <a:gd name="T9" fmla="*/ 76 h 251"/>
                  <a:gd name="T10" fmla="*/ 125 w 223"/>
                  <a:gd name="T11" fmla="*/ 50 h 251"/>
                  <a:gd name="T12" fmla="*/ 55 w 223"/>
                  <a:gd name="T13" fmla="*/ 125 h 251"/>
                  <a:gd name="T14" fmla="*/ 55 w 223"/>
                  <a:gd name="T15" fmla="*/ 125 h 251"/>
                  <a:gd name="T16" fmla="*/ 125 w 223"/>
                  <a:gd name="T17" fmla="*/ 201 h 251"/>
                  <a:gd name="T18" fmla="*/ 187 w 223"/>
                  <a:gd name="T19" fmla="*/ 172 h 251"/>
                  <a:gd name="T20" fmla="*/ 222 w 223"/>
                  <a:gd name="T21" fmla="*/ 207 h 251"/>
                  <a:gd name="T22" fmla="*/ 123 w 223"/>
                  <a:gd name="T23" fmla="*/ 250 h 251"/>
                  <a:gd name="T24" fmla="*/ 0 w 223"/>
                  <a:gd name="T25" fmla="*/ 12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251">
                    <a:moveTo>
                      <a:pt x="0" y="126"/>
                    </a:moveTo>
                    <a:lnTo>
                      <a:pt x="0" y="125"/>
                    </a:lnTo>
                    <a:cubicBezTo>
                      <a:pt x="0" y="57"/>
                      <a:pt x="51" y="0"/>
                      <a:pt x="125" y="0"/>
                    </a:cubicBezTo>
                    <a:cubicBezTo>
                      <a:pt x="170" y="0"/>
                      <a:pt x="197" y="15"/>
                      <a:pt x="219" y="38"/>
                    </a:cubicBezTo>
                    <a:lnTo>
                      <a:pt x="186" y="76"/>
                    </a:lnTo>
                    <a:cubicBezTo>
                      <a:pt x="168" y="60"/>
                      <a:pt x="148" y="50"/>
                      <a:pt x="125" y="50"/>
                    </a:cubicBezTo>
                    <a:cubicBezTo>
                      <a:pt x="84" y="50"/>
                      <a:pt x="55" y="83"/>
                      <a:pt x="55" y="125"/>
                    </a:cubicBezTo>
                    <a:lnTo>
                      <a:pt x="55" y="125"/>
                    </a:lnTo>
                    <a:cubicBezTo>
                      <a:pt x="55" y="167"/>
                      <a:pt x="83" y="201"/>
                      <a:pt x="125" y="201"/>
                    </a:cubicBezTo>
                    <a:cubicBezTo>
                      <a:pt x="152" y="201"/>
                      <a:pt x="169" y="190"/>
                      <a:pt x="187" y="172"/>
                    </a:cubicBezTo>
                    <a:lnTo>
                      <a:pt x="222" y="207"/>
                    </a:lnTo>
                    <a:cubicBezTo>
                      <a:pt x="197" y="233"/>
                      <a:pt x="169" y="250"/>
                      <a:pt x="123" y="250"/>
                    </a:cubicBezTo>
                    <a:cubicBezTo>
                      <a:pt x="52" y="250"/>
                      <a:pt x="0" y="194"/>
                      <a:pt x="0" y="126"/>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2" name="Freeform 277"/>
              <p:cNvSpPr>
                <a:spLocks noChangeArrowheads="1"/>
              </p:cNvSpPr>
              <p:nvPr/>
            </p:nvSpPr>
            <p:spPr bwMode="auto">
              <a:xfrm>
                <a:off x="6640513" y="4206875"/>
                <a:ext cx="73025" cy="87313"/>
              </a:xfrm>
              <a:custGeom>
                <a:avLst/>
                <a:gdLst>
                  <a:gd name="T0" fmla="*/ 0 w 203"/>
                  <a:gd name="T1" fmla="*/ 0 h 243"/>
                  <a:gd name="T2" fmla="*/ 52 w 203"/>
                  <a:gd name="T3" fmla="*/ 0 h 243"/>
                  <a:gd name="T4" fmla="*/ 52 w 203"/>
                  <a:gd name="T5" fmla="*/ 96 h 243"/>
                  <a:gd name="T6" fmla="*/ 149 w 203"/>
                  <a:gd name="T7" fmla="*/ 96 h 243"/>
                  <a:gd name="T8" fmla="*/ 149 w 203"/>
                  <a:gd name="T9" fmla="*/ 0 h 243"/>
                  <a:gd name="T10" fmla="*/ 202 w 203"/>
                  <a:gd name="T11" fmla="*/ 0 h 243"/>
                  <a:gd name="T12" fmla="*/ 202 w 203"/>
                  <a:gd name="T13" fmla="*/ 242 h 243"/>
                  <a:gd name="T14" fmla="*/ 149 w 203"/>
                  <a:gd name="T15" fmla="*/ 242 h 243"/>
                  <a:gd name="T16" fmla="*/ 149 w 203"/>
                  <a:gd name="T17" fmla="*/ 144 h 243"/>
                  <a:gd name="T18" fmla="*/ 52 w 203"/>
                  <a:gd name="T19" fmla="*/ 144 h 243"/>
                  <a:gd name="T20" fmla="*/ 52 w 203"/>
                  <a:gd name="T21" fmla="*/ 242 h 243"/>
                  <a:gd name="T22" fmla="*/ 0 w 203"/>
                  <a:gd name="T23" fmla="*/ 242 h 243"/>
                  <a:gd name="T24" fmla="*/ 0 w 203"/>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243">
                    <a:moveTo>
                      <a:pt x="0" y="0"/>
                    </a:moveTo>
                    <a:lnTo>
                      <a:pt x="52" y="0"/>
                    </a:lnTo>
                    <a:lnTo>
                      <a:pt x="52" y="96"/>
                    </a:lnTo>
                    <a:lnTo>
                      <a:pt x="149" y="96"/>
                    </a:lnTo>
                    <a:lnTo>
                      <a:pt x="149" y="0"/>
                    </a:lnTo>
                    <a:lnTo>
                      <a:pt x="202" y="0"/>
                    </a:lnTo>
                    <a:lnTo>
                      <a:pt x="202" y="242"/>
                    </a:lnTo>
                    <a:lnTo>
                      <a:pt x="149" y="242"/>
                    </a:lnTo>
                    <a:lnTo>
                      <a:pt x="149" y="144"/>
                    </a:lnTo>
                    <a:lnTo>
                      <a:pt x="52" y="144"/>
                    </a:lnTo>
                    <a:lnTo>
                      <a:pt x="52"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3" name="Freeform 278"/>
              <p:cNvSpPr>
                <a:spLocks noChangeArrowheads="1"/>
              </p:cNvSpPr>
              <p:nvPr/>
            </p:nvSpPr>
            <p:spPr bwMode="auto">
              <a:xfrm>
                <a:off x="6721475" y="4205288"/>
                <a:ext cx="92075" cy="87312"/>
              </a:xfrm>
              <a:custGeom>
                <a:avLst/>
                <a:gdLst>
                  <a:gd name="T0" fmla="*/ 103 w 256"/>
                  <a:gd name="T1" fmla="*/ 0 h 244"/>
                  <a:gd name="T2" fmla="*/ 151 w 256"/>
                  <a:gd name="T3" fmla="*/ 0 h 244"/>
                  <a:gd name="T4" fmla="*/ 255 w 256"/>
                  <a:gd name="T5" fmla="*/ 243 h 244"/>
                  <a:gd name="T6" fmla="*/ 200 w 256"/>
                  <a:gd name="T7" fmla="*/ 243 h 244"/>
                  <a:gd name="T8" fmla="*/ 177 w 256"/>
                  <a:gd name="T9" fmla="*/ 188 h 244"/>
                  <a:gd name="T10" fmla="*/ 76 w 256"/>
                  <a:gd name="T11" fmla="*/ 188 h 244"/>
                  <a:gd name="T12" fmla="*/ 54 w 256"/>
                  <a:gd name="T13" fmla="*/ 243 h 244"/>
                  <a:gd name="T14" fmla="*/ 0 w 256"/>
                  <a:gd name="T15" fmla="*/ 243 h 244"/>
                  <a:gd name="T16" fmla="*/ 103 w 256"/>
                  <a:gd name="T17" fmla="*/ 0 h 244"/>
                  <a:gd name="T18" fmla="*/ 158 w 256"/>
                  <a:gd name="T19" fmla="*/ 141 h 244"/>
                  <a:gd name="T20" fmla="*/ 126 w 256"/>
                  <a:gd name="T21" fmla="*/ 64 h 244"/>
                  <a:gd name="T22" fmla="*/ 94 w 256"/>
                  <a:gd name="T23" fmla="*/ 141 h 244"/>
                  <a:gd name="T24" fmla="*/ 158 w 256"/>
                  <a:gd name="T25" fmla="*/ 14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3" y="0"/>
                    </a:moveTo>
                    <a:lnTo>
                      <a:pt x="151" y="0"/>
                    </a:lnTo>
                    <a:lnTo>
                      <a:pt x="255" y="243"/>
                    </a:lnTo>
                    <a:lnTo>
                      <a:pt x="200" y="243"/>
                    </a:lnTo>
                    <a:lnTo>
                      <a:pt x="177" y="188"/>
                    </a:lnTo>
                    <a:lnTo>
                      <a:pt x="76" y="188"/>
                    </a:lnTo>
                    <a:lnTo>
                      <a:pt x="54" y="243"/>
                    </a:lnTo>
                    <a:lnTo>
                      <a:pt x="0" y="243"/>
                    </a:lnTo>
                    <a:lnTo>
                      <a:pt x="103" y="0"/>
                    </a:lnTo>
                    <a:close/>
                    <a:moveTo>
                      <a:pt x="158" y="141"/>
                    </a:moveTo>
                    <a:lnTo>
                      <a:pt x="126" y="64"/>
                    </a:lnTo>
                    <a:lnTo>
                      <a:pt x="94" y="141"/>
                    </a:lnTo>
                    <a:lnTo>
                      <a:pt x="158" y="141"/>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4" name="Freeform 279"/>
              <p:cNvSpPr>
                <a:spLocks noChangeArrowheads="1"/>
              </p:cNvSpPr>
              <p:nvPr/>
            </p:nvSpPr>
            <p:spPr bwMode="auto">
              <a:xfrm>
                <a:off x="6819900" y="4206875"/>
                <a:ext cx="77788" cy="87313"/>
              </a:xfrm>
              <a:custGeom>
                <a:avLst/>
                <a:gdLst>
                  <a:gd name="T0" fmla="*/ 0 w 214"/>
                  <a:gd name="T1" fmla="*/ 0 h 243"/>
                  <a:gd name="T2" fmla="*/ 48 w 214"/>
                  <a:gd name="T3" fmla="*/ 0 h 243"/>
                  <a:gd name="T4" fmla="*/ 162 w 214"/>
                  <a:gd name="T5" fmla="*/ 149 h 243"/>
                  <a:gd name="T6" fmla="*/ 162 w 214"/>
                  <a:gd name="T7" fmla="*/ 0 h 243"/>
                  <a:gd name="T8" fmla="*/ 213 w 214"/>
                  <a:gd name="T9" fmla="*/ 0 h 243"/>
                  <a:gd name="T10" fmla="*/ 213 w 214"/>
                  <a:gd name="T11" fmla="*/ 242 h 243"/>
                  <a:gd name="T12" fmla="*/ 169 w 214"/>
                  <a:gd name="T13" fmla="*/ 242 h 243"/>
                  <a:gd name="T14" fmla="*/ 52 w 214"/>
                  <a:gd name="T15" fmla="*/ 89 h 243"/>
                  <a:gd name="T16" fmla="*/ 52 w 214"/>
                  <a:gd name="T17" fmla="*/ 242 h 243"/>
                  <a:gd name="T18" fmla="*/ 0 w 214"/>
                  <a:gd name="T19" fmla="*/ 242 h 243"/>
                  <a:gd name="T20" fmla="*/ 0 w 214"/>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243">
                    <a:moveTo>
                      <a:pt x="0" y="0"/>
                    </a:moveTo>
                    <a:lnTo>
                      <a:pt x="48" y="0"/>
                    </a:lnTo>
                    <a:lnTo>
                      <a:pt x="162" y="149"/>
                    </a:lnTo>
                    <a:lnTo>
                      <a:pt x="162" y="0"/>
                    </a:lnTo>
                    <a:lnTo>
                      <a:pt x="213" y="0"/>
                    </a:lnTo>
                    <a:lnTo>
                      <a:pt x="213" y="242"/>
                    </a:lnTo>
                    <a:lnTo>
                      <a:pt x="169" y="242"/>
                    </a:lnTo>
                    <a:lnTo>
                      <a:pt x="52" y="89"/>
                    </a:lnTo>
                    <a:lnTo>
                      <a:pt x="52"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5" name="Freeform 280"/>
              <p:cNvSpPr>
                <a:spLocks noChangeArrowheads="1"/>
              </p:cNvSpPr>
              <p:nvPr/>
            </p:nvSpPr>
            <p:spPr bwMode="auto">
              <a:xfrm>
                <a:off x="6908800" y="4205288"/>
                <a:ext cx="82550" cy="90487"/>
              </a:xfrm>
              <a:custGeom>
                <a:avLst/>
                <a:gdLst>
                  <a:gd name="T0" fmla="*/ 0 w 230"/>
                  <a:gd name="T1" fmla="*/ 126 h 251"/>
                  <a:gd name="T2" fmla="*/ 0 w 230"/>
                  <a:gd name="T3" fmla="*/ 125 h 251"/>
                  <a:gd name="T4" fmla="*/ 126 w 230"/>
                  <a:gd name="T5" fmla="*/ 0 h 251"/>
                  <a:gd name="T6" fmla="*/ 220 w 230"/>
                  <a:gd name="T7" fmla="*/ 33 h 251"/>
                  <a:gd name="T8" fmla="*/ 187 w 230"/>
                  <a:gd name="T9" fmla="*/ 74 h 251"/>
                  <a:gd name="T10" fmla="*/ 123 w 230"/>
                  <a:gd name="T11" fmla="*/ 50 h 251"/>
                  <a:gd name="T12" fmla="*/ 55 w 230"/>
                  <a:gd name="T13" fmla="*/ 125 h 251"/>
                  <a:gd name="T14" fmla="*/ 55 w 230"/>
                  <a:gd name="T15" fmla="*/ 125 h 251"/>
                  <a:gd name="T16" fmla="*/ 127 w 230"/>
                  <a:gd name="T17" fmla="*/ 201 h 251"/>
                  <a:gd name="T18" fmla="*/ 177 w 230"/>
                  <a:gd name="T19" fmla="*/ 187 h 251"/>
                  <a:gd name="T20" fmla="*/ 177 w 230"/>
                  <a:gd name="T21" fmla="*/ 153 h 251"/>
                  <a:gd name="T22" fmla="*/ 125 w 230"/>
                  <a:gd name="T23" fmla="*/ 153 h 251"/>
                  <a:gd name="T24" fmla="*/ 125 w 230"/>
                  <a:gd name="T25" fmla="*/ 107 h 251"/>
                  <a:gd name="T26" fmla="*/ 229 w 230"/>
                  <a:gd name="T27" fmla="*/ 107 h 251"/>
                  <a:gd name="T28" fmla="*/ 229 w 230"/>
                  <a:gd name="T29" fmla="*/ 211 h 251"/>
                  <a:gd name="T30" fmla="*/ 126 w 230"/>
                  <a:gd name="T31" fmla="*/ 250 h 251"/>
                  <a:gd name="T32" fmla="*/ 0 w 230"/>
                  <a:gd name="T33" fmla="*/ 12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251">
                    <a:moveTo>
                      <a:pt x="0" y="126"/>
                    </a:moveTo>
                    <a:lnTo>
                      <a:pt x="0" y="125"/>
                    </a:lnTo>
                    <a:cubicBezTo>
                      <a:pt x="0" y="57"/>
                      <a:pt x="52" y="0"/>
                      <a:pt x="126" y="0"/>
                    </a:cubicBezTo>
                    <a:cubicBezTo>
                      <a:pt x="169" y="0"/>
                      <a:pt x="195" y="13"/>
                      <a:pt x="220" y="33"/>
                    </a:cubicBezTo>
                    <a:lnTo>
                      <a:pt x="187" y="74"/>
                    </a:lnTo>
                    <a:cubicBezTo>
                      <a:pt x="168" y="58"/>
                      <a:pt x="151" y="50"/>
                      <a:pt x="123" y="50"/>
                    </a:cubicBezTo>
                    <a:cubicBezTo>
                      <a:pt x="86" y="50"/>
                      <a:pt x="55" y="83"/>
                      <a:pt x="55" y="125"/>
                    </a:cubicBezTo>
                    <a:lnTo>
                      <a:pt x="55" y="125"/>
                    </a:lnTo>
                    <a:cubicBezTo>
                      <a:pt x="55" y="169"/>
                      <a:pt x="84" y="201"/>
                      <a:pt x="127" y="201"/>
                    </a:cubicBezTo>
                    <a:cubicBezTo>
                      <a:pt x="147" y="201"/>
                      <a:pt x="163" y="197"/>
                      <a:pt x="177" y="187"/>
                    </a:cubicBezTo>
                    <a:lnTo>
                      <a:pt x="177" y="153"/>
                    </a:lnTo>
                    <a:lnTo>
                      <a:pt x="125" y="153"/>
                    </a:lnTo>
                    <a:lnTo>
                      <a:pt x="125" y="107"/>
                    </a:lnTo>
                    <a:lnTo>
                      <a:pt x="229" y="107"/>
                    </a:lnTo>
                    <a:lnTo>
                      <a:pt x="229" y="211"/>
                    </a:lnTo>
                    <a:cubicBezTo>
                      <a:pt x="204" y="232"/>
                      <a:pt x="170" y="250"/>
                      <a:pt x="126" y="250"/>
                    </a:cubicBezTo>
                    <a:cubicBezTo>
                      <a:pt x="51" y="250"/>
                      <a:pt x="0" y="197"/>
                      <a:pt x="0" y="126"/>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6" name="Freeform 281"/>
              <p:cNvSpPr>
                <a:spLocks noChangeArrowheads="1"/>
              </p:cNvSpPr>
              <p:nvPr/>
            </p:nvSpPr>
            <p:spPr bwMode="auto">
              <a:xfrm>
                <a:off x="7002463" y="4206875"/>
                <a:ext cx="66675" cy="87313"/>
              </a:xfrm>
              <a:custGeom>
                <a:avLst/>
                <a:gdLst>
                  <a:gd name="T0" fmla="*/ 0 w 184"/>
                  <a:gd name="T1" fmla="*/ 0 h 243"/>
                  <a:gd name="T2" fmla="*/ 182 w 184"/>
                  <a:gd name="T3" fmla="*/ 0 h 243"/>
                  <a:gd name="T4" fmla="*/ 182 w 184"/>
                  <a:gd name="T5" fmla="*/ 47 h 243"/>
                  <a:gd name="T6" fmla="*/ 53 w 184"/>
                  <a:gd name="T7" fmla="*/ 47 h 243"/>
                  <a:gd name="T8" fmla="*/ 53 w 184"/>
                  <a:gd name="T9" fmla="*/ 97 h 243"/>
                  <a:gd name="T10" fmla="*/ 166 w 184"/>
                  <a:gd name="T11" fmla="*/ 97 h 243"/>
                  <a:gd name="T12" fmla="*/ 166 w 184"/>
                  <a:gd name="T13" fmla="*/ 143 h 243"/>
                  <a:gd name="T14" fmla="*/ 53 w 184"/>
                  <a:gd name="T15" fmla="*/ 143 h 243"/>
                  <a:gd name="T16" fmla="*/ 53 w 184"/>
                  <a:gd name="T17" fmla="*/ 194 h 243"/>
                  <a:gd name="T18" fmla="*/ 183 w 184"/>
                  <a:gd name="T19" fmla="*/ 194 h 243"/>
                  <a:gd name="T20" fmla="*/ 183 w 184"/>
                  <a:gd name="T21" fmla="*/ 242 h 243"/>
                  <a:gd name="T22" fmla="*/ 0 w 184"/>
                  <a:gd name="T23" fmla="*/ 242 h 243"/>
                  <a:gd name="T24" fmla="*/ 0 w 184"/>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43">
                    <a:moveTo>
                      <a:pt x="0" y="0"/>
                    </a:moveTo>
                    <a:lnTo>
                      <a:pt x="182" y="0"/>
                    </a:lnTo>
                    <a:lnTo>
                      <a:pt x="182" y="47"/>
                    </a:lnTo>
                    <a:lnTo>
                      <a:pt x="53" y="47"/>
                    </a:lnTo>
                    <a:lnTo>
                      <a:pt x="53" y="97"/>
                    </a:lnTo>
                    <a:lnTo>
                      <a:pt x="166" y="97"/>
                    </a:lnTo>
                    <a:lnTo>
                      <a:pt x="166" y="143"/>
                    </a:lnTo>
                    <a:lnTo>
                      <a:pt x="53" y="143"/>
                    </a:lnTo>
                    <a:lnTo>
                      <a:pt x="53" y="194"/>
                    </a:lnTo>
                    <a:lnTo>
                      <a:pt x="183" y="194"/>
                    </a:lnTo>
                    <a:lnTo>
                      <a:pt x="183"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69" name="TextBox 468"/>
            <p:cNvSpPr txBox="1"/>
            <p:nvPr/>
          </p:nvSpPr>
          <p:spPr>
            <a:xfrm>
              <a:off x="2898103" y="4178317"/>
              <a:ext cx="2092521" cy="362451"/>
            </a:xfrm>
            <a:prstGeom prst="rect">
              <a:avLst/>
            </a:prstGeom>
            <a:noFill/>
          </p:spPr>
          <p:txBody>
            <a:bodyPr wrap="square" rtlCol="0">
              <a:spAutoFit/>
            </a:bodyPr>
            <a:lstStyle/>
            <a:p>
              <a:r>
                <a:rPr lang="en-US" sz="1100" dirty="0" smtClean="0">
                  <a:solidFill>
                    <a:schemeClr val="bg1"/>
                  </a:solidFill>
                </a:rPr>
                <a:t>Multi-Tenant </a:t>
              </a:r>
              <a:br>
                <a:rPr lang="en-US" sz="1100" dirty="0" smtClean="0">
                  <a:solidFill>
                    <a:schemeClr val="bg1"/>
                  </a:solidFill>
                </a:rPr>
              </a:br>
              <a:r>
                <a:rPr lang="en-US" sz="1100" dirty="0" err="1" smtClean="0">
                  <a:solidFill>
                    <a:schemeClr val="bg1"/>
                  </a:solidFill>
                </a:rPr>
                <a:t>SaaS</a:t>
              </a:r>
              <a:r>
                <a:rPr lang="en-US" sz="1100" dirty="0" smtClean="0">
                  <a:solidFill>
                    <a:schemeClr val="bg1"/>
                  </a:solidFill>
                </a:rPr>
                <a:t> Architecture</a:t>
              </a:r>
              <a:endParaRPr lang="en-US" sz="1100" dirty="0">
                <a:solidFill>
                  <a:schemeClr val="bg1"/>
                </a:solidFill>
              </a:endParaRPr>
            </a:p>
          </p:txBody>
        </p:sp>
        <p:sp>
          <p:nvSpPr>
            <p:cNvPr id="470" name="TextBox 469"/>
            <p:cNvSpPr txBox="1"/>
            <p:nvPr/>
          </p:nvSpPr>
          <p:spPr>
            <a:xfrm>
              <a:off x="4400163" y="4469758"/>
              <a:ext cx="675007" cy="197322"/>
            </a:xfrm>
            <a:prstGeom prst="rect">
              <a:avLst/>
            </a:prstGeom>
            <a:noFill/>
          </p:spPr>
          <p:txBody>
            <a:bodyPr wrap="square" rtlCol="0">
              <a:spAutoFit/>
            </a:bodyPr>
            <a:lstStyle/>
            <a:p>
              <a:pPr algn="ctr"/>
              <a:r>
                <a:rPr lang="en-US" sz="900" dirty="0" smtClean="0">
                  <a:solidFill>
                    <a:schemeClr val="bg1"/>
                  </a:solidFill>
                </a:rPr>
                <a:t>Security</a:t>
              </a:r>
              <a:endParaRPr lang="en-US" sz="900" dirty="0">
                <a:solidFill>
                  <a:schemeClr val="bg1"/>
                </a:solidFill>
              </a:endParaRPr>
            </a:p>
          </p:txBody>
        </p:sp>
        <p:sp>
          <p:nvSpPr>
            <p:cNvPr id="471" name="TextBox 470"/>
            <p:cNvSpPr txBox="1"/>
            <p:nvPr/>
          </p:nvSpPr>
          <p:spPr>
            <a:xfrm>
              <a:off x="4940169" y="4469758"/>
              <a:ext cx="1147511" cy="197322"/>
            </a:xfrm>
            <a:prstGeom prst="rect">
              <a:avLst/>
            </a:prstGeom>
            <a:noFill/>
          </p:spPr>
          <p:txBody>
            <a:bodyPr wrap="square" rtlCol="0">
              <a:spAutoFit/>
            </a:bodyPr>
            <a:lstStyle/>
            <a:p>
              <a:pPr algn="ctr"/>
              <a:r>
                <a:rPr lang="en-US" sz="900" dirty="0" smtClean="0">
                  <a:solidFill>
                    <a:schemeClr val="bg1"/>
                  </a:solidFill>
                </a:rPr>
                <a:t>Auto-Upgrades</a:t>
              </a:r>
              <a:endParaRPr lang="en-US" sz="900" dirty="0">
                <a:solidFill>
                  <a:schemeClr val="bg1"/>
                </a:solidFill>
              </a:endParaRPr>
            </a:p>
          </p:txBody>
        </p:sp>
        <p:sp>
          <p:nvSpPr>
            <p:cNvPr id="472" name="TextBox 471"/>
            <p:cNvSpPr txBox="1"/>
            <p:nvPr/>
          </p:nvSpPr>
          <p:spPr>
            <a:xfrm>
              <a:off x="5767222" y="4469758"/>
              <a:ext cx="1147511" cy="197322"/>
            </a:xfrm>
            <a:prstGeom prst="rect">
              <a:avLst/>
            </a:prstGeom>
            <a:noFill/>
          </p:spPr>
          <p:txBody>
            <a:bodyPr wrap="square" rtlCol="0">
              <a:spAutoFit/>
            </a:bodyPr>
            <a:lstStyle/>
            <a:p>
              <a:pPr algn="ctr"/>
              <a:r>
                <a:rPr lang="en-US" sz="900" dirty="0" smtClean="0">
                  <a:solidFill>
                    <a:schemeClr val="bg1"/>
                  </a:solidFill>
                </a:rPr>
                <a:t>Scalability</a:t>
              </a:r>
              <a:endParaRPr lang="en-US" sz="900" dirty="0">
                <a:solidFill>
                  <a:schemeClr val="bg1"/>
                </a:solidFill>
              </a:endParaRPr>
            </a:p>
          </p:txBody>
        </p:sp>
      </p:grpSp>
      <p:grpSp>
        <p:nvGrpSpPr>
          <p:cNvPr id="3" name="Group 2"/>
          <p:cNvGrpSpPr/>
          <p:nvPr/>
        </p:nvGrpSpPr>
        <p:grpSpPr>
          <a:xfrm>
            <a:off x="2177673" y="372533"/>
            <a:ext cx="1717828" cy="1158546"/>
            <a:chOff x="2177673" y="372533"/>
            <a:chExt cx="1717828" cy="1158546"/>
          </a:xfrm>
        </p:grpSpPr>
        <p:sp>
          <p:nvSpPr>
            <p:cNvPr id="455" name="Freeform 196"/>
            <p:cNvSpPr>
              <a:spLocks noChangeArrowheads="1"/>
            </p:cNvSpPr>
            <p:nvPr/>
          </p:nvSpPr>
          <p:spPr bwMode="auto">
            <a:xfrm>
              <a:off x="2177673" y="372533"/>
              <a:ext cx="1670828" cy="729806"/>
            </a:xfrm>
            <a:custGeom>
              <a:avLst/>
              <a:gdLst>
                <a:gd name="T0" fmla="*/ 4487 w 4675"/>
                <a:gd name="T1" fmla="*/ 2039 h 2040"/>
                <a:gd name="T2" fmla="*/ 186 w 4675"/>
                <a:gd name="T3" fmla="*/ 2039 h 2040"/>
                <a:gd name="T4" fmla="*/ 0 w 4675"/>
                <a:gd name="T5" fmla="*/ 1853 h 2040"/>
                <a:gd name="T6" fmla="*/ 0 w 4675"/>
                <a:gd name="T7" fmla="*/ 187 h 2040"/>
                <a:gd name="T8" fmla="*/ 186 w 4675"/>
                <a:gd name="T9" fmla="*/ 0 h 2040"/>
                <a:gd name="T10" fmla="*/ 4487 w 4675"/>
                <a:gd name="T11" fmla="*/ 0 h 2040"/>
                <a:gd name="T12" fmla="*/ 4674 w 4675"/>
                <a:gd name="T13" fmla="*/ 187 h 2040"/>
                <a:gd name="T14" fmla="*/ 4674 w 4675"/>
                <a:gd name="T15" fmla="*/ 1853 h 2040"/>
                <a:gd name="T16" fmla="*/ 4487 w 4675"/>
                <a:gd name="T17" fmla="*/ 20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5" h="2040">
                  <a:moveTo>
                    <a:pt x="4487" y="2039"/>
                  </a:moveTo>
                  <a:lnTo>
                    <a:pt x="186" y="2039"/>
                  </a:lnTo>
                  <a:cubicBezTo>
                    <a:pt x="83" y="2039"/>
                    <a:pt x="0" y="1956"/>
                    <a:pt x="0" y="1853"/>
                  </a:cubicBezTo>
                  <a:lnTo>
                    <a:pt x="0" y="187"/>
                  </a:lnTo>
                  <a:cubicBezTo>
                    <a:pt x="0" y="83"/>
                    <a:pt x="83" y="0"/>
                    <a:pt x="186" y="0"/>
                  </a:cubicBezTo>
                  <a:lnTo>
                    <a:pt x="4487" y="0"/>
                  </a:lnTo>
                  <a:cubicBezTo>
                    <a:pt x="4591" y="0"/>
                    <a:pt x="4674" y="83"/>
                    <a:pt x="4674" y="187"/>
                  </a:cubicBezTo>
                  <a:lnTo>
                    <a:pt x="4674" y="1853"/>
                  </a:lnTo>
                  <a:cubicBezTo>
                    <a:pt x="4674" y="1956"/>
                    <a:pt x="4591" y="2039"/>
                    <a:pt x="4487" y="2039"/>
                  </a:cubicBezTo>
                </a:path>
              </a:pathLst>
            </a:custGeom>
            <a:solidFill>
              <a:srgbClr val="36AEEA"/>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56" name="Group 455"/>
            <p:cNvGrpSpPr/>
            <p:nvPr/>
          </p:nvGrpSpPr>
          <p:grpSpPr>
            <a:xfrm>
              <a:off x="2295604" y="541193"/>
              <a:ext cx="540655" cy="371995"/>
              <a:chOff x="2686050" y="1658938"/>
              <a:chExt cx="544513" cy="374650"/>
            </a:xfrm>
          </p:grpSpPr>
          <p:sp>
            <p:nvSpPr>
              <p:cNvPr id="731" name="Freeform 197"/>
              <p:cNvSpPr>
                <a:spLocks noChangeArrowheads="1"/>
              </p:cNvSpPr>
              <p:nvPr/>
            </p:nvSpPr>
            <p:spPr bwMode="auto">
              <a:xfrm>
                <a:off x="2921000" y="1892300"/>
                <a:ext cx="74613" cy="76200"/>
              </a:xfrm>
              <a:custGeom>
                <a:avLst/>
                <a:gdLst>
                  <a:gd name="T0" fmla="*/ 208 w 209"/>
                  <a:gd name="T1" fmla="*/ 106 h 211"/>
                  <a:gd name="T2" fmla="*/ 194 w 209"/>
                  <a:gd name="T3" fmla="*/ 157 h 211"/>
                  <a:gd name="T4" fmla="*/ 157 w 209"/>
                  <a:gd name="T5" fmla="*/ 196 h 211"/>
                  <a:gd name="T6" fmla="*/ 104 w 209"/>
                  <a:gd name="T7" fmla="*/ 210 h 211"/>
                  <a:gd name="T8" fmla="*/ 53 w 209"/>
                  <a:gd name="T9" fmla="*/ 196 h 211"/>
                  <a:gd name="T10" fmla="*/ 14 w 209"/>
                  <a:gd name="T11" fmla="*/ 157 h 211"/>
                  <a:gd name="T12" fmla="*/ 0 w 209"/>
                  <a:gd name="T13" fmla="*/ 106 h 211"/>
                  <a:gd name="T14" fmla="*/ 14 w 209"/>
                  <a:gd name="T15" fmla="*/ 53 h 211"/>
                  <a:gd name="T16" fmla="*/ 53 w 209"/>
                  <a:gd name="T17" fmla="*/ 15 h 211"/>
                  <a:gd name="T18" fmla="*/ 104 w 209"/>
                  <a:gd name="T19" fmla="*/ 0 h 211"/>
                  <a:gd name="T20" fmla="*/ 157 w 209"/>
                  <a:gd name="T21" fmla="*/ 15 h 211"/>
                  <a:gd name="T22" fmla="*/ 194 w 209"/>
                  <a:gd name="T23" fmla="*/ 53 h 211"/>
                  <a:gd name="T24" fmla="*/ 208 w 209"/>
                  <a:gd name="T25"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11">
                    <a:moveTo>
                      <a:pt x="208" y="106"/>
                    </a:moveTo>
                    <a:cubicBezTo>
                      <a:pt x="208" y="124"/>
                      <a:pt x="204" y="140"/>
                      <a:pt x="194" y="157"/>
                    </a:cubicBezTo>
                    <a:cubicBezTo>
                      <a:pt x="184" y="174"/>
                      <a:pt x="173" y="187"/>
                      <a:pt x="157" y="196"/>
                    </a:cubicBezTo>
                    <a:cubicBezTo>
                      <a:pt x="140" y="205"/>
                      <a:pt x="123" y="210"/>
                      <a:pt x="104" y="210"/>
                    </a:cubicBezTo>
                    <a:cubicBezTo>
                      <a:pt x="85" y="210"/>
                      <a:pt x="69" y="205"/>
                      <a:pt x="53" y="196"/>
                    </a:cubicBezTo>
                    <a:cubicBezTo>
                      <a:pt x="36" y="187"/>
                      <a:pt x="23" y="174"/>
                      <a:pt x="14" y="157"/>
                    </a:cubicBezTo>
                    <a:cubicBezTo>
                      <a:pt x="4" y="140"/>
                      <a:pt x="0" y="124"/>
                      <a:pt x="0" y="106"/>
                    </a:cubicBezTo>
                    <a:cubicBezTo>
                      <a:pt x="0" y="87"/>
                      <a:pt x="4" y="70"/>
                      <a:pt x="14" y="53"/>
                    </a:cubicBezTo>
                    <a:cubicBezTo>
                      <a:pt x="23" y="36"/>
                      <a:pt x="36" y="25"/>
                      <a:pt x="53" y="15"/>
                    </a:cubicBezTo>
                    <a:cubicBezTo>
                      <a:pt x="69" y="6"/>
                      <a:pt x="85" y="0"/>
                      <a:pt x="104" y="0"/>
                    </a:cubicBezTo>
                    <a:cubicBezTo>
                      <a:pt x="123" y="0"/>
                      <a:pt x="140" y="6"/>
                      <a:pt x="157" y="15"/>
                    </a:cubicBezTo>
                    <a:cubicBezTo>
                      <a:pt x="173" y="25"/>
                      <a:pt x="184" y="36"/>
                      <a:pt x="194" y="53"/>
                    </a:cubicBezTo>
                    <a:cubicBezTo>
                      <a:pt x="204" y="70"/>
                      <a:pt x="208" y="86"/>
                      <a:pt x="208" y="106"/>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2" name="Line 198"/>
              <p:cNvSpPr>
                <a:spLocks noChangeShapeType="1"/>
              </p:cNvSpPr>
              <p:nvPr/>
            </p:nvSpPr>
            <p:spPr bwMode="auto">
              <a:xfrm flipV="1">
                <a:off x="2984500" y="1787525"/>
                <a:ext cx="114300" cy="117475"/>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3" name="Line 199"/>
              <p:cNvSpPr>
                <a:spLocks noChangeShapeType="1"/>
              </p:cNvSpPr>
              <p:nvPr/>
            </p:nvSpPr>
            <p:spPr bwMode="auto">
              <a:xfrm>
                <a:off x="2733675" y="1941513"/>
                <a:ext cx="46038" cy="158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4" name="Line 200"/>
              <p:cNvSpPr>
                <a:spLocks noChangeShapeType="1"/>
              </p:cNvSpPr>
              <p:nvPr/>
            </p:nvSpPr>
            <p:spPr bwMode="auto">
              <a:xfrm flipH="1">
                <a:off x="3133725" y="1941513"/>
                <a:ext cx="50800" cy="158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5" name="Line 201"/>
              <p:cNvSpPr>
                <a:spLocks noChangeShapeType="1"/>
              </p:cNvSpPr>
              <p:nvPr/>
            </p:nvSpPr>
            <p:spPr bwMode="auto">
              <a:xfrm flipH="1">
                <a:off x="3119438" y="1844675"/>
                <a:ext cx="47625" cy="17463"/>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3" name="Line 202"/>
              <p:cNvSpPr>
                <a:spLocks noChangeShapeType="1"/>
              </p:cNvSpPr>
              <p:nvPr/>
            </p:nvSpPr>
            <p:spPr bwMode="auto">
              <a:xfrm flipH="1">
                <a:off x="3025775" y="1722438"/>
                <a:ext cx="20638" cy="44450"/>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4" name="Line 203"/>
              <p:cNvSpPr>
                <a:spLocks noChangeShapeType="1"/>
              </p:cNvSpPr>
              <p:nvPr/>
            </p:nvSpPr>
            <p:spPr bwMode="auto">
              <a:xfrm>
                <a:off x="2959100" y="1704975"/>
                <a:ext cx="1588" cy="47625"/>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5" name="Line 204"/>
              <p:cNvSpPr>
                <a:spLocks noChangeShapeType="1"/>
              </p:cNvSpPr>
              <p:nvPr/>
            </p:nvSpPr>
            <p:spPr bwMode="auto">
              <a:xfrm>
                <a:off x="2871788" y="1722438"/>
                <a:ext cx="17462" cy="44450"/>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6" name="Line 205"/>
              <p:cNvSpPr>
                <a:spLocks noChangeShapeType="1"/>
              </p:cNvSpPr>
              <p:nvPr/>
            </p:nvSpPr>
            <p:spPr bwMode="auto">
              <a:xfrm>
                <a:off x="2800350" y="1771650"/>
                <a:ext cx="33338" cy="3333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7" name="Line 206"/>
              <p:cNvSpPr>
                <a:spLocks noChangeShapeType="1"/>
              </p:cNvSpPr>
              <p:nvPr/>
            </p:nvSpPr>
            <p:spPr bwMode="auto">
              <a:xfrm>
                <a:off x="2751138" y="1844675"/>
                <a:ext cx="42862" cy="17463"/>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8" name="Freeform 207"/>
              <p:cNvSpPr>
                <a:spLocks noChangeArrowheads="1"/>
              </p:cNvSpPr>
              <p:nvPr/>
            </p:nvSpPr>
            <p:spPr bwMode="auto">
              <a:xfrm>
                <a:off x="2686050" y="1658938"/>
                <a:ext cx="544513" cy="374650"/>
              </a:xfrm>
              <a:custGeom>
                <a:avLst/>
                <a:gdLst>
                  <a:gd name="T0" fmla="*/ 755 w 1511"/>
                  <a:gd name="T1" fmla="*/ 0 h 1042"/>
                  <a:gd name="T2" fmla="*/ 0 w 1511"/>
                  <a:gd name="T3" fmla="*/ 756 h 1042"/>
                  <a:gd name="T4" fmla="*/ 0 w 1511"/>
                  <a:gd name="T5" fmla="*/ 1041 h 1042"/>
                  <a:gd name="T6" fmla="*/ 1510 w 1511"/>
                  <a:gd name="T7" fmla="*/ 1041 h 1042"/>
                  <a:gd name="T8" fmla="*/ 1510 w 1511"/>
                  <a:gd name="T9" fmla="*/ 756 h 1042"/>
                  <a:gd name="T10" fmla="*/ 755 w 1511"/>
                  <a:gd name="T11" fmla="*/ 0 h 1042"/>
                </a:gdLst>
                <a:ahLst/>
                <a:cxnLst>
                  <a:cxn ang="0">
                    <a:pos x="T0" y="T1"/>
                  </a:cxn>
                  <a:cxn ang="0">
                    <a:pos x="T2" y="T3"/>
                  </a:cxn>
                  <a:cxn ang="0">
                    <a:pos x="T4" y="T5"/>
                  </a:cxn>
                  <a:cxn ang="0">
                    <a:pos x="T6" y="T7"/>
                  </a:cxn>
                  <a:cxn ang="0">
                    <a:pos x="T8" y="T9"/>
                  </a:cxn>
                  <a:cxn ang="0">
                    <a:pos x="T10" y="T11"/>
                  </a:cxn>
                </a:cxnLst>
                <a:rect l="0" t="0" r="r" b="b"/>
                <a:pathLst>
                  <a:path w="1511" h="1042">
                    <a:moveTo>
                      <a:pt x="755" y="0"/>
                    </a:moveTo>
                    <a:cubicBezTo>
                      <a:pt x="339" y="0"/>
                      <a:pt x="0" y="338"/>
                      <a:pt x="0" y="756"/>
                    </a:cubicBezTo>
                    <a:lnTo>
                      <a:pt x="0" y="1041"/>
                    </a:lnTo>
                    <a:lnTo>
                      <a:pt x="1510" y="1041"/>
                    </a:lnTo>
                    <a:lnTo>
                      <a:pt x="1510" y="756"/>
                    </a:lnTo>
                    <a:cubicBezTo>
                      <a:pt x="1510" y="338"/>
                      <a:pt x="1173" y="0"/>
                      <a:pt x="755" y="0"/>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73" name="TextBox 472"/>
            <p:cNvSpPr txBox="1"/>
            <p:nvPr/>
          </p:nvSpPr>
          <p:spPr>
            <a:xfrm>
              <a:off x="2836259" y="528582"/>
              <a:ext cx="1059242" cy="448475"/>
            </a:xfrm>
            <a:prstGeom prst="rect">
              <a:avLst/>
            </a:prstGeom>
            <a:noFill/>
          </p:spPr>
          <p:txBody>
            <a:bodyPr wrap="square" rtlCol="0">
              <a:spAutoFit/>
            </a:bodyPr>
            <a:lstStyle/>
            <a:p>
              <a:r>
                <a:rPr lang="en-US" sz="1000" dirty="0" smtClean="0">
                  <a:solidFill>
                    <a:schemeClr val="bg1"/>
                  </a:solidFill>
                </a:rPr>
                <a:t>Application</a:t>
              </a:r>
              <a:br>
                <a:rPr lang="en-US" sz="1000" dirty="0" smtClean="0">
                  <a:solidFill>
                    <a:schemeClr val="bg1"/>
                  </a:solidFill>
                </a:rPr>
              </a:br>
              <a:r>
                <a:rPr lang="en-US" sz="1000" dirty="0" smtClean="0">
                  <a:solidFill>
                    <a:schemeClr val="bg1"/>
                  </a:solidFill>
                </a:rPr>
                <a:t>Performance</a:t>
              </a:r>
              <a:endParaRPr lang="en-US" sz="1000" dirty="0">
                <a:solidFill>
                  <a:schemeClr val="bg1"/>
                </a:solidFill>
              </a:endParaRPr>
            </a:p>
          </p:txBody>
        </p:sp>
        <p:sp>
          <p:nvSpPr>
            <p:cNvPr id="452" name="Freeform 193"/>
            <p:cNvSpPr>
              <a:spLocks noChangeArrowheads="1"/>
            </p:cNvSpPr>
            <p:nvPr/>
          </p:nvSpPr>
          <p:spPr bwMode="auto">
            <a:xfrm>
              <a:off x="2760886" y="1091304"/>
              <a:ext cx="502824" cy="439775"/>
            </a:xfrm>
            <a:custGeom>
              <a:avLst/>
              <a:gdLst>
                <a:gd name="T0" fmla="*/ 0 w 1408"/>
                <a:gd name="T1" fmla="*/ 0 h 1232"/>
                <a:gd name="T2" fmla="*/ 1407 w 1408"/>
                <a:gd name="T3" fmla="*/ 0 h 1232"/>
                <a:gd name="T4" fmla="*/ 702 w 1408"/>
                <a:gd name="T5" fmla="*/ 1231 h 1232"/>
                <a:gd name="T6" fmla="*/ 0 w 1408"/>
                <a:gd name="T7" fmla="*/ 0 h 1232"/>
              </a:gdLst>
              <a:ahLst/>
              <a:cxnLst>
                <a:cxn ang="0">
                  <a:pos x="T0" y="T1"/>
                </a:cxn>
                <a:cxn ang="0">
                  <a:pos x="T2" y="T3"/>
                </a:cxn>
                <a:cxn ang="0">
                  <a:pos x="T4" y="T5"/>
                </a:cxn>
                <a:cxn ang="0">
                  <a:pos x="T6" y="T7"/>
                </a:cxn>
              </a:cxnLst>
              <a:rect l="0" t="0" r="r" b="b"/>
              <a:pathLst>
                <a:path w="1408" h="1232">
                  <a:moveTo>
                    <a:pt x="0" y="0"/>
                  </a:moveTo>
                  <a:lnTo>
                    <a:pt x="1407" y="0"/>
                  </a:lnTo>
                  <a:lnTo>
                    <a:pt x="702" y="1231"/>
                  </a:lnTo>
                  <a:lnTo>
                    <a:pt x="0" y="0"/>
                  </a:lnTo>
                </a:path>
              </a:pathLst>
            </a:custGeom>
            <a:solidFill>
              <a:srgbClr val="36AEEA">
                <a:alpha val="39000"/>
              </a:srgbClr>
            </a:solidFill>
            <a:ln>
              <a:noFill/>
            </a:ln>
            <a:effectLst/>
          </p:spPr>
          <p:txBody>
            <a:bodyPr wrap="none" anchor="ctr"/>
            <a:lstStyle/>
            <a:p>
              <a:endParaRPr lang="en-US"/>
            </a:p>
          </p:txBody>
        </p:sp>
      </p:grpSp>
      <p:grpSp>
        <p:nvGrpSpPr>
          <p:cNvPr id="5" name="Group 4"/>
          <p:cNvGrpSpPr/>
          <p:nvPr/>
        </p:nvGrpSpPr>
        <p:grpSpPr>
          <a:xfrm>
            <a:off x="3914703" y="372533"/>
            <a:ext cx="1670828" cy="1158546"/>
            <a:chOff x="3914703" y="372533"/>
            <a:chExt cx="1670828" cy="1158546"/>
          </a:xfrm>
        </p:grpSpPr>
        <p:grpSp>
          <p:nvGrpSpPr>
            <p:cNvPr id="8" name="Group 7"/>
            <p:cNvGrpSpPr/>
            <p:nvPr/>
          </p:nvGrpSpPr>
          <p:grpSpPr>
            <a:xfrm>
              <a:off x="3914703" y="372533"/>
              <a:ext cx="1670828" cy="729806"/>
              <a:chOff x="3914703" y="372533"/>
              <a:chExt cx="1670828" cy="729806"/>
            </a:xfrm>
          </p:grpSpPr>
          <p:sp>
            <p:nvSpPr>
              <p:cNvPr id="457" name="Freeform 208"/>
              <p:cNvSpPr>
                <a:spLocks noChangeArrowheads="1"/>
              </p:cNvSpPr>
              <p:nvPr/>
            </p:nvSpPr>
            <p:spPr bwMode="auto">
              <a:xfrm>
                <a:off x="3914703" y="372533"/>
                <a:ext cx="1670828" cy="729806"/>
              </a:xfrm>
              <a:custGeom>
                <a:avLst/>
                <a:gdLst>
                  <a:gd name="T0" fmla="*/ 4486 w 4674"/>
                  <a:gd name="T1" fmla="*/ 2039 h 2040"/>
                  <a:gd name="T2" fmla="*/ 186 w 4674"/>
                  <a:gd name="T3" fmla="*/ 2039 h 2040"/>
                  <a:gd name="T4" fmla="*/ 0 w 4674"/>
                  <a:gd name="T5" fmla="*/ 1853 h 2040"/>
                  <a:gd name="T6" fmla="*/ 0 w 4674"/>
                  <a:gd name="T7" fmla="*/ 186 h 2040"/>
                  <a:gd name="T8" fmla="*/ 186 w 4674"/>
                  <a:gd name="T9" fmla="*/ 0 h 2040"/>
                  <a:gd name="T10" fmla="*/ 4486 w 4674"/>
                  <a:gd name="T11" fmla="*/ 0 h 2040"/>
                  <a:gd name="T12" fmla="*/ 4673 w 4674"/>
                  <a:gd name="T13" fmla="*/ 186 h 2040"/>
                  <a:gd name="T14" fmla="*/ 4673 w 4674"/>
                  <a:gd name="T15" fmla="*/ 1853 h 2040"/>
                  <a:gd name="T16" fmla="*/ 4486 w 4674"/>
                  <a:gd name="T17" fmla="*/ 20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4" h="2040">
                    <a:moveTo>
                      <a:pt x="4486" y="2039"/>
                    </a:moveTo>
                    <a:lnTo>
                      <a:pt x="186" y="2039"/>
                    </a:lnTo>
                    <a:cubicBezTo>
                      <a:pt x="83" y="2039"/>
                      <a:pt x="0" y="1956"/>
                      <a:pt x="0" y="1853"/>
                    </a:cubicBezTo>
                    <a:lnTo>
                      <a:pt x="0" y="186"/>
                    </a:lnTo>
                    <a:cubicBezTo>
                      <a:pt x="0" y="83"/>
                      <a:pt x="83" y="0"/>
                      <a:pt x="186" y="0"/>
                    </a:cubicBezTo>
                    <a:lnTo>
                      <a:pt x="4486" y="0"/>
                    </a:lnTo>
                    <a:cubicBezTo>
                      <a:pt x="4590" y="0"/>
                      <a:pt x="4673" y="83"/>
                      <a:pt x="4673" y="186"/>
                    </a:cubicBezTo>
                    <a:lnTo>
                      <a:pt x="4673" y="1853"/>
                    </a:lnTo>
                    <a:cubicBezTo>
                      <a:pt x="4673" y="1956"/>
                      <a:pt x="4590" y="2039"/>
                      <a:pt x="4486" y="2039"/>
                    </a:cubicBezTo>
                  </a:path>
                </a:pathLst>
              </a:custGeom>
              <a:solidFill>
                <a:srgbClr val="277FC1"/>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60" name="Group 459"/>
              <p:cNvGrpSpPr/>
              <p:nvPr/>
            </p:nvGrpSpPr>
            <p:grpSpPr>
              <a:xfrm>
                <a:off x="4045532" y="528583"/>
                <a:ext cx="395640" cy="441351"/>
                <a:chOff x="4400550" y="1646238"/>
                <a:chExt cx="398463" cy="444500"/>
              </a:xfrm>
            </p:grpSpPr>
            <p:sp>
              <p:nvSpPr>
                <p:cNvPr id="668" name="Freeform 217"/>
                <p:cNvSpPr>
                  <a:spLocks noChangeArrowheads="1"/>
                </p:cNvSpPr>
                <p:nvPr/>
              </p:nvSpPr>
              <p:spPr bwMode="auto">
                <a:xfrm>
                  <a:off x="4633913" y="1916113"/>
                  <a:ext cx="165100" cy="174625"/>
                </a:xfrm>
                <a:custGeom>
                  <a:avLst/>
                  <a:gdLst>
                    <a:gd name="T0" fmla="*/ 229 w 460"/>
                    <a:gd name="T1" fmla="*/ 485 h 486"/>
                    <a:gd name="T2" fmla="*/ 459 w 460"/>
                    <a:gd name="T3" fmla="*/ 153 h 486"/>
                    <a:gd name="T4" fmla="*/ 229 w 460"/>
                    <a:gd name="T5" fmla="*/ 153 h 486"/>
                    <a:gd name="T6" fmla="*/ 0 w 460"/>
                    <a:gd name="T7" fmla="*/ 166 h 486"/>
                    <a:gd name="T8" fmla="*/ 229 w 460"/>
                    <a:gd name="T9" fmla="*/ 485 h 486"/>
                  </a:gdLst>
                  <a:ahLst/>
                  <a:cxnLst>
                    <a:cxn ang="0">
                      <a:pos x="T0" y="T1"/>
                    </a:cxn>
                    <a:cxn ang="0">
                      <a:pos x="T2" y="T3"/>
                    </a:cxn>
                    <a:cxn ang="0">
                      <a:pos x="T4" y="T5"/>
                    </a:cxn>
                    <a:cxn ang="0">
                      <a:pos x="T6" y="T7"/>
                    </a:cxn>
                    <a:cxn ang="0">
                      <a:pos x="T8" y="T9"/>
                    </a:cxn>
                  </a:cxnLst>
                  <a:rect l="0" t="0" r="r" b="b"/>
                  <a:pathLst>
                    <a:path w="460" h="486">
                      <a:moveTo>
                        <a:pt x="229" y="485"/>
                      </a:moveTo>
                      <a:cubicBezTo>
                        <a:pt x="229" y="485"/>
                        <a:pt x="459" y="357"/>
                        <a:pt x="459" y="153"/>
                      </a:cubicBezTo>
                      <a:cubicBezTo>
                        <a:pt x="459" y="0"/>
                        <a:pt x="280" y="0"/>
                        <a:pt x="229" y="153"/>
                      </a:cubicBezTo>
                      <a:cubicBezTo>
                        <a:pt x="179" y="0"/>
                        <a:pt x="0" y="0"/>
                        <a:pt x="0" y="166"/>
                      </a:cubicBezTo>
                      <a:cubicBezTo>
                        <a:pt x="0" y="357"/>
                        <a:pt x="229" y="485"/>
                        <a:pt x="229" y="485"/>
                      </a:cubicBezTo>
                    </a:path>
                  </a:pathLst>
                </a:custGeom>
                <a:noFill/>
                <a:ln w="12700" cap="flat"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9" name="Line 218"/>
                <p:cNvSpPr>
                  <a:spLocks noChangeShapeType="1"/>
                </p:cNvSpPr>
                <p:nvPr/>
              </p:nvSpPr>
              <p:spPr bwMode="auto">
                <a:xfrm flipV="1">
                  <a:off x="4619625" y="1851025"/>
                  <a:ext cx="1588" cy="52388"/>
                </a:xfrm>
                <a:prstGeom prst="line">
                  <a:avLst/>
                </a:prstGeom>
                <a:noFill/>
                <a:ln w="12700" cap="flat"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70" name="Freeform 219"/>
                <p:cNvSpPr>
                  <a:spLocks noChangeArrowheads="1"/>
                </p:cNvSpPr>
                <p:nvPr/>
              </p:nvSpPr>
              <p:spPr bwMode="auto">
                <a:xfrm>
                  <a:off x="4400550" y="1854200"/>
                  <a:ext cx="196850" cy="185738"/>
                </a:xfrm>
                <a:custGeom>
                  <a:avLst/>
                  <a:gdLst>
                    <a:gd name="T0" fmla="*/ 364 w 547"/>
                    <a:gd name="T1" fmla="*/ 0 h 517"/>
                    <a:gd name="T2" fmla="*/ 364 w 547"/>
                    <a:gd name="T3" fmla="*/ 132 h 517"/>
                    <a:gd name="T4" fmla="*/ 102 w 547"/>
                    <a:gd name="T5" fmla="*/ 229 h 517"/>
                    <a:gd name="T6" fmla="*/ 0 w 547"/>
                    <a:gd name="T7" fmla="*/ 373 h 517"/>
                    <a:gd name="T8" fmla="*/ 0 w 547"/>
                    <a:gd name="T9" fmla="*/ 516 h 517"/>
                    <a:gd name="T10" fmla="*/ 546 w 547"/>
                    <a:gd name="T11" fmla="*/ 516 h 517"/>
                  </a:gdLst>
                  <a:ahLst/>
                  <a:cxnLst>
                    <a:cxn ang="0">
                      <a:pos x="T0" y="T1"/>
                    </a:cxn>
                    <a:cxn ang="0">
                      <a:pos x="T2" y="T3"/>
                    </a:cxn>
                    <a:cxn ang="0">
                      <a:pos x="T4" y="T5"/>
                    </a:cxn>
                    <a:cxn ang="0">
                      <a:pos x="T6" y="T7"/>
                    </a:cxn>
                    <a:cxn ang="0">
                      <a:pos x="T8" y="T9"/>
                    </a:cxn>
                    <a:cxn ang="0">
                      <a:pos x="T10" y="T11"/>
                    </a:cxn>
                  </a:cxnLst>
                  <a:rect l="0" t="0" r="r" b="b"/>
                  <a:pathLst>
                    <a:path w="547" h="517">
                      <a:moveTo>
                        <a:pt x="364" y="0"/>
                      </a:moveTo>
                      <a:lnTo>
                        <a:pt x="364" y="132"/>
                      </a:lnTo>
                      <a:lnTo>
                        <a:pt x="102" y="229"/>
                      </a:lnTo>
                      <a:cubicBezTo>
                        <a:pt x="41" y="250"/>
                        <a:pt x="0" y="308"/>
                        <a:pt x="0" y="373"/>
                      </a:cubicBezTo>
                      <a:lnTo>
                        <a:pt x="0" y="516"/>
                      </a:lnTo>
                      <a:lnTo>
                        <a:pt x="546" y="516"/>
                      </a:ln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71" name="Freeform 220"/>
                <p:cNvSpPr>
                  <a:spLocks noChangeArrowheads="1"/>
                </p:cNvSpPr>
                <p:nvPr/>
              </p:nvSpPr>
              <p:spPr bwMode="auto">
                <a:xfrm>
                  <a:off x="4483100" y="1646238"/>
                  <a:ext cx="184150" cy="220662"/>
                </a:xfrm>
                <a:custGeom>
                  <a:avLst/>
                  <a:gdLst>
                    <a:gd name="T0" fmla="*/ 509 w 510"/>
                    <a:gd name="T1" fmla="*/ 306 h 613"/>
                    <a:gd name="T2" fmla="*/ 476 w 510"/>
                    <a:gd name="T3" fmla="*/ 458 h 613"/>
                    <a:gd name="T4" fmla="*/ 382 w 510"/>
                    <a:gd name="T5" fmla="*/ 570 h 613"/>
                    <a:gd name="T6" fmla="*/ 254 w 510"/>
                    <a:gd name="T7" fmla="*/ 612 h 613"/>
                    <a:gd name="T8" fmla="*/ 126 w 510"/>
                    <a:gd name="T9" fmla="*/ 570 h 613"/>
                    <a:gd name="T10" fmla="*/ 34 w 510"/>
                    <a:gd name="T11" fmla="*/ 458 h 613"/>
                    <a:gd name="T12" fmla="*/ 0 w 510"/>
                    <a:gd name="T13" fmla="*/ 306 h 613"/>
                    <a:gd name="T14" fmla="*/ 34 w 510"/>
                    <a:gd name="T15" fmla="*/ 153 h 613"/>
                    <a:gd name="T16" fmla="*/ 126 w 510"/>
                    <a:gd name="T17" fmla="*/ 41 h 613"/>
                    <a:gd name="T18" fmla="*/ 254 w 510"/>
                    <a:gd name="T19" fmla="*/ 0 h 613"/>
                    <a:gd name="T20" fmla="*/ 382 w 510"/>
                    <a:gd name="T21" fmla="*/ 41 h 613"/>
                    <a:gd name="T22" fmla="*/ 476 w 510"/>
                    <a:gd name="T23" fmla="*/ 153 h 613"/>
                    <a:gd name="T24" fmla="*/ 509 w 510"/>
                    <a:gd name="T25" fmla="*/ 30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0" h="613">
                      <a:moveTo>
                        <a:pt x="509" y="306"/>
                      </a:moveTo>
                      <a:cubicBezTo>
                        <a:pt x="509" y="362"/>
                        <a:pt x="499" y="410"/>
                        <a:pt x="476" y="458"/>
                      </a:cubicBezTo>
                      <a:cubicBezTo>
                        <a:pt x="453" y="507"/>
                        <a:pt x="423" y="543"/>
                        <a:pt x="382" y="570"/>
                      </a:cubicBezTo>
                      <a:cubicBezTo>
                        <a:pt x="341" y="598"/>
                        <a:pt x="301" y="612"/>
                        <a:pt x="254" y="612"/>
                      </a:cubicBezTo>
                      <a:cubicBezTo>
                        <a:pt x="208" y="612"/>
                        <a:pt x="167" y="598"/>
                        <a:pt x="126" y="570"/>
                      </a:cubicBezTo>
                      <a:cubicBezTo>
                        <a:pt x="86" y="543"/>
                        <a:pt x="57" y="507"/>
                        <a:pt x="34" y="458"/>
                      </a:cubicBezTo>
                      <a:cubicBezTo>
                        <a:pt x="10" y="410"/>
                        <a:pt x="0" y="362"/>
                        <a:pt x="0" y="306"/>
                      </a:cubicBezTo>
                      <a:cubicBezTo>
                        <a:pt x="0" y="249"/>
                        <a:pt x="10" y="201"/>
                        <a:pt x="34" y="153"/>
                      </a:cubicBezTo>
                      <a:cubicBezTo>
                        <a:pt x="57" y="104"/>
                        <a:pt x="86" y="68"/>
                        <a:pt x="126" y="41"/>
                      </a:cubicBezTo>
                      <a:cubicBezTo>
                        <a:pt x="167" y="13"/>
                        <a:pt x="208" y="0"/>
                        <a:pt x="254" y="0"/>
                      </a:cubicBezTo>
                      <a:cubicBezTo>
                        <a:pt x="301" y="0"/>
                        <a:pt x="341" y="13"/>
                        <a:pt x="382" y="41"/>
                      </a:cubicBezTo>
                      <a:cubicBezTo>
                        <a:pt x="423" y="68"/>
                        <a:pt x="453" y="104"/>
                        <a:pt x="476" y="153"/>
                      </a:cubicBezTo>
                      <a:cubicBezTo>
                        <a:pt x="499" y="201"/>
                        <a:pt x="509" y="249"/>
                        <a:pt x="509" y="306"/>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3" name="Freeform 221"/>
                <p:cNvSpPr>
                  <a:spLocks noChangeArrowheads="1"/>
                </p:cNvSpPr>
                <p:nvPr/>
              </p:nvSpPr>
              <p:spPr bwMode="auto">
                <a:xfrm>
                  <a:off x="4484688" y="1711325"/>
                  <a:ext cx="182562" cy="41275"/>
                </a:xfrm>
                <a:custGeom>
                  <a:avLst/>
                  <a:gdLst>
                    <a:gd name="T0" fmla="*/ 505 w 506"/>
                    <a:gd name="T1" fmla="*/ 97 h 116"/>
                    <a:gd name="T2" fmla="*/ 481 w 506"/>
                    <a:gd name="T3" fmla="*/ 99 h 116"/>
                    <a:gd name="T4" fmla="*/ 291 w 506"/>
                    <a:gd name="T5" fmla="*/ 0 h 116"/>
                    <a:gd name="T6" fmla="*/ 99 w 506"/>
                    <a:gd name="T7" fmla="*/ 99 h 116"/>
                    <a:gd name="T8" fmla="*/ 0 w 506"/>
                    <a:gd name="T9" fmla="*/ 75 h 116"/>
                  </a:gdLst>
                  <a:ahLst/>
                  <a:cxnLst>
                    <a:cxn ang="0">
                      <a:pos x="T0" y="T1"/>
                    </a:cxn>
                    <a:cxn ang="0">
                      <a:pos x="T2" y="T3"/>
                    </a:cxn>
                    <a:cxn ang="0">
                      <a:pos x="T4" y="T5"/>
                    </a:cxn>
                    <a:cxn ang="0">
                      <a:pos x="T6" y="T7"/>
                    </a:cxn>
                    <a:cxn ang="0">
                      <a:pos x="T8" y="T9"/>
                    </a:cxn>
                  </a:cxnLst>
                  <a:rect l="0" t="0" r="r" b="b"/>
                  <a:pathLst>
                    <a:path w="506" h="116">
                      <a:moveTo>
                        <a:pt x="505" y="97"/>
                      </a:moveTo>
                      <a:cubicBezTo>
                        <a:pt x="497" y="97"/>
                        <a:pt x="490" y="96"/>
                        <a:pt x="481" y="99"/>
                      </a:cubicBezTo>
                      <a:cubicBezTo>
                        <a:pt x="394" y="115"/>
                        <a:pt x="339" y="83"/>
                        <a:pt x="291" y="0"/>
                      </a:cubicBezTo>
                      <a:cubicBezTo>
                        <a:pt x="262" y="54"/>
                        <a:pt x="172" y="99"/>
                        <a:pt x="99" y="99"/>
                      </a:cubicBezTo>
                      <a:cubicBezTo>
                        <a:pt x="62" y="99"/>
                        <a:pt x="31" y="90"/>
                        <a:pt x="0" y="75"/>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474" name="TextBox 473"/>
              <p:cNvSpPr txBox="1"/>
              <p:nvPr/>
            </p:nvSpPr>
            <p:spPr>
              <a:xfrm>
                <a:off x="4453781" y="528582"/>
                <a:ext cx="1059241" cy="448475"/>
              </a:xfrm>
              <a:prstGeom prst="rect">
                <a:avLst/>
              </a:prstGeom>
              <a:noFill/>
            </p:spPr>
            <p:txBody>
              <a:bodyPr wrap="square" rtlCol="0">
                <a:spAutoFit/>
              </a:bodyPr>
              <a:lstStyle/>
              <a:p>
                <a:r>
                  <a:rPr lang="en-US" sz="1000" dirty="0" smtClean="0">
                    <a:solidFill>
                      <a:schemeClr val="bg1"/>
                    </a:solidFill>
                  </a:rPr>
                  <a:t>Customer</a:t>
                </a:r>
                <a:br>
                  <a:rPr lang="en-US" sz="1000" dirty="0" smtClean="0">
                    <a:solidFill>
                      <a:schemeClr val="bg1"/>
                    </a:solidFill>
                  </a:rPr>
                </a:br>
                <a:r>
                  <a:rPr lang="en-US" sz="1000" dirty="0" smtClean="0">
                    <a:solidFill>
                      <a:schemeClr val="bg1"/>
                    </a:solidFill>
                  </a:rPr>
                  <a:t>Experience</a:t>
                </a:r>
                <a:endParaRPr lang="en-US" sz="1000" dirty="0">
                  <a:solidFill>
                    <a:schemeClr val="bg1"/>
                  </a:solidFill>
                </a:endParaRPr>
              </a:p>
            </p:txBody>
          </p:sp>
        </p:grpSp>
        <p:sp>
          <p:nvSpPr>
            <p:cNvPr id="453" name="Freeform 194"/>
            <p:cNvSpPr>
              <a:spLocks noChangeArrowheads="1"/>
            </p:cNvSpPr>
            <p:nvPr/>
          </p:nvSpPr>
          <p:spPr bwMode="auto">
            <a:xfrm>
              <a:off x="4497917" y="1091304"/>
              <a:ext cx="504400" cy="439775"/>
            </a:xfrm>
            <a:custGeom>
              <a:avLst/>
              <a:gdLst>
                <a:gd name="T0" fmla="*/ 0 w 1409"/>
                <a:gd name="T1" fmla="*/ 0 h 1232"/>
                <a:gd name="T2" fmla="*/ 1408 w 1409"/>
                <a:gd name="T3" fmla="*/ 0 h 1232"/>
                <a:gd name="T4" fmla="*/ 703 w 1409"/>
                <a:gd name="T5" fmla="*/ 1231 h 1232"/>
                <a:gd name="T6" fmla="*/ 0 w 1409"/>
                <a:gd name="T7" fmla="*/ 0 h 1232"/>
              </a:gdLst>
              <a:ahLst/>
              <a:cxnLst>
                <a:cxn ang="0">
                  <a:pos x="T0" y="T1"/>
                </a:cxn>
                <a:cxn ang="0">
                  <a:pos x="T2" y="T3"/>
                </a:cxn>
                <a:cxn ang="0">
                  <a:pos x="T4" y="T5"/>
                </a:cxn>
                <a:cxn ang="0">
                  <a:pos x="T6" y="T7"/>
                </a:cxn>
              </a:cxnLst>
              <a:rect l="0" t="0" r="r" b="b"/>
              <a:pathLst>
                <a:path w="1409" h="1232">
                  <a:moveTo>
                    <a:pt x="0" y="0"/>
                  </a:moveTo>
                  <a:lnTo>
                    <a:pt x="1408" y="0"/>
                  </a:lnTo>
                  <a:lnTo>
                    <a:pt x="703" y="1231"/>
                  </a:lnTo>
                  <a:lnTo>
                    <a:pt x="0" y="0"/>
                  </a:lnTo>
                </a:path>
              </a:pathLst>
            </a:custGeom>
            <a:solidFill>
              <a:srgbClr val="277FC1">
                <a:alpha val="35000"/>
              </a:srgbClr>
            </a:solidFill>
            <a:ln>
              <a:noFill/>
            </a:ln>
            <a:effectLst/>
          </p:spPr>
          <p:txBody>
            <a:bodyPr wrap="none" anchor="ctr"/>
            <a:lstStyle/>
            <a:p>
              <a:endParaRPr lang="en-US"/>
            </a:p>
          </p:txBody>
        </p:sp>
      </p:grpSp>
      <p:grpSp>
        <p:nvGrpSpPr>
          <p:cNvPr id="7" name="Group 6"/>
          <p:cNvGrpSpPr/>
          <p:nvPr/>
        </p:nvGrpSpPr>
        <p:grpSpPr>
          <a:xfrm>
            <a:off x="5653309" y="372533"/>
            <a:ext cx="1675556" cy="1158546"/>
            <a:chOff x="5653309" y="372533"/>
            <a:chExt cx="1675556" cy="1158546"/>
          </a:xfrm>
        </p:grpSpPr>
        <p:sp>
          <p:nvSpPr>
            <p:cNvPr id="454" name="Freeform 195"/>
            <p:cNvSpPr>
              <a:spLocks noChangeArrowheads="1"/>
            </p:cNvSpPr>
            <p:nvPr/>
          </p:nvSpPr>
          <p:spPr bwMode="auto">
            <a:xfrm>
              <a:off x="6220760" y="1091304"/>
              <a:ext cx="502826" cy="439775"/>
            </a:xfrm>
            <a:custGeom>
              <a:avLst/>
              <a:gdLst>
                <a:gd name="T0" fmla="*/ 0 w 1408"/>
                <a:gd name="T1" fmla="*/ 0 h 1232"/>
                <a:gd name="T2" fmla="*/ 1407 w 1408"/>
                <a:gd name="T3" fmla="*/ 0 h 1232"/>
                <a:gd name="T4" fmla="*/ 704 w 1408"/>
                <a:gd name="T5" fmla="*/ 1231 h 1232"/>
                <a:gd name="T6" fmla="*/ 0 w 1408"/>
                <a:gd name="T7" fmla="*/ 0 h 1232"/>
              </a:gdLst>
              <a:ahLst/>
              <a:cxnLst>
                <a:cxn ang="0">
                  <a:pos x="T0" y="T1"/>
                </a:cxn>
                <a:cxn ang="0">
                  <a:pos x="T2" y="T3"/>
                </a:cxn>
                <a:cxn ang="0">
                  <a:pos x="T4" y="T5"/>
                </a:cxn>
                <a:cxn ang="0">
                  <a:pos x="T6" y="T7"/>
                </a:cxn>
              </a:cxnLst>
              <a:rect l="0" t="0" r="r" b="b"/>
              <a:pathLst>
                <a:path w="1408" h="1232">
                  <a:moveTo>
                    <a:pt x="0" y="0"/>
                  </a:moveTo>
                  <a:lnTo>
                    <a:pt x="1407" y="0"/>
                  </a:lnTo>
                  <a:lnTo>
                    <a:pt x="704" y="1231"/>
                  </a:lnTo>
                  <a:lnTo>
                    <a:pt x="0" y="0"/>
                  </a:lnTo>
                </a:path>
              </a:pathLst>
            </a:custGeom>
            <a:solidFill>
              <a:srgbClr val="185CA0">
                <a:alpha val="40000"/>
              </a:srgbClr>
            </a:solidFill>
            <a:ln>
              <a:noFill/>
            </a:ln>
            <a:effectLst/>
          </p:spPr>
          <p:txBody>
            <a:bodyPr wrap="none" anchor="ctr"/>
            <a:lstStyle/>
            <a:p>
              <a:endParaRPr lang="en-US"/>
            </a:p>
          </p:txBody>
        </p:sp>
        <p:grpSp>
          <p:nvGrpSpPr>
            <p:cNvPr id="12" name="Group 11"/>
            <p:cNvGrpSpPr/>
            <p:nvPr/>
          </p:nvGrpSpPr>
          <p:grpSpPr>
            <a:xfrm>
              <a:off x="5653309" y="372533"/>
              <a:ext cx="1675556" cy="729806"/>
              <a:chOff x="5653309" y="372533"/>
              <a:chExt cx="1675556" cy="729806"/>
            </a:xfrm>
          </p:grpSpPr>
          <p:sp>
            <p:nvSpPr>
              <p:cNvPr id="458" name="Freeform 209"/>
              <p:cNvSpPr>
                <a:spLocks noChangeArrowheads="1"/>
              </p:cNvSpPr>
              <p:nvPr/>
            </p:nvSpPr>
            <p:spPr bwMode="auto">
              <a:xfrm>
                <a:off x="5653309" y="372533"/>
                <a:ext cx="1664523" cy="729806"/>
              </a:xfrm>
              <a:custGeom>
                <a:avLst/>
                <a:gdLst>
                  <a:gd name="T0" fmla="*/ 4470 w 4658"/>
                  <a:gd name="T1" fmla="*/ 2039 h 2040"/>
                  <a:gd name="T2" fmla="*/ 187 w 4658"/>
                  <a:gd name="T3" fmla="*/ 2039 h 2040"/>
                  <a:gd name="T4" fmla="*/ 0 w 4658"/>
                  <a:gd name="T5" fmla="*/ 1853 h 2040"/>
                  <a:gd name="T6" fmla="*/ 0 w 4658"/>
                  <a:gd name="T7" fmla="*/ 187 h 2040"/>
                  <a:gd name="T8" fmla="*/ 187 w 4658"/>
                  <a:gd name="T9" fmla="*/ 0 h 2040"/>
                  <a:gd name="T10" fmla="*/ 4470 w 4658"/>
                  <a:gd name="T11" fmla="*/ 0 h 2040"/>
                  <a:gd name="T12" fmla="*/ 4657 w 4658"/>
                  <a:gd name="T13" fmla="*/ 187 h 2040"/>
                  <a:gd name="T14" fmla="*/ 4657 w 4658"/>
                  <a:gd name="T15" fmla="*/ 1853 h 2040"/>
                  <a:gd name="T16" fmla="*/ 4470 w 4658"/>
                  <a:gd name="T17" fmla="*/ 20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8" h="2040">
                    <a:moveTo>
                      <a:pt x="4470" y="2039"/>
                    </a:moveTo>
                    <a:lnTo>
                      <a:pt x="187" y="2039"/>
                    </a:lnTo>
                    <a:cubicBezTo>
                      <a:pt x="83" y="2039"/>
                      <a:pt x="0" y="1956"/>
                      <a:pt x="0" y="1853"/>
                    </a:cubicBezTo>
                    <a:lnTo>
                      <a:pt x="0" y="187"/>
                    </a:lnTo>
                    <a:cubicBezTo>
                      <a:pt x="0" y="83"/>
                      <a:pt x="83" y="0"/>
                      <a:pt x="187" y="0"/>
                    </a:cubicBezTo>
                    <a:lnTo>
                      <a:pt x="4470" y="0"/>
                    </a:lnTo>
                    <a:cubicBezTo>
                      <a:pt x="4574" y="0"/>
                      <a:pt x="4657" y="83"/>
                      <a:pt x="4657" y="187"/>
                    </a:cubicBezTo>
                    <a:lnTo>
                      <a:pt x="4657" y="1853"/>
                    </a:lnTo>
                    <a:cubicBezTo>
                      <a:pt x="4657" y="1956"/>
                      <a:pt x="4574" y="2039"/>
                      <a:pt x="4470" y="2039"/>
                    </a:cubicBezTo>
                  </a:path>
                </a:pathLst>
              </a:custGeom>
              <a:solidFill>
                <a:srgbClr val="185CA0"/>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59" name="Group 458"/>
              <p:cNvGrpSpPr/>
              <p:nvPr/>
            </p:nvGrpSpPr>
            <p:grpSpPr>
              <a:xfrm>
                <a:off x="5826697" y="528582"/>
                <a:ext cx="427165" cy="414555"/>
                <a:chOff x="6194425" y="1660525"/>
                <a:chExt cx="430213" cy="417513"/>
              </a:xfrm>
            </p:grpSpPr>
            <p:sp>
              <p:nvSpPr>
                <p:cNvPr id="724" name="Line 210"/>
                <p:cNvSpPr>
                  <a:spLocks noChangeShapeType="1"/>
                </p:cNvSpPr>
                <p:nvPr/>
              </p:nvSpPr>
              <p:spPr bwMode="auto">
                <a:xfrm flipV="1">
                  <a:off x="6243638" y="1666875"/>
                  <a:ext cx="334962" cy="22383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5" name="Freeform 211"/>
                <p:cNvSpPr>
                  <a:spLocks noChangeArrowheads="1"/>
                </p:cNvSpPr>
                <p:nvPr/>
              </p:nvSpPr>
              <p:spPr bwMode="auto">
                <a:xfrm>
                  <a:off x="6511925" y="1660525"/>
                  <a:ext cx="66675" cy="74613"/>
                </a:xfrm>
                <a:custGeom>
                  <a:avLst/>
                  <a:gdLst>
                    <a:gd name="T0" fmla="*/ 163 w 185"/>
                    <a:gd name="T1" fmla="*/ 205 h 206"/>
                    <a:gd name="T2" fmla="*/ 184 w 185"/>
                    <a:gd name="T3" fmla="*/ 20 h 206"/>
                    <a:gd name="T4" fmla="*/ 0 w 185"/>
                    <a:gd name="T5" fmla="*/ 0 h 206"/>
                  </a:gdLst>
                  <a:ahLst/>
                  <a:cxnLst>
                    <a:cxn ang="0">
                      <a:pos x="T0" y="T1"/>
                    </a:cxn>
                    <a:cxn ang="0">
                      <a:pos x="T2" y="T3"/>
                    </a:cxn>
                    <a:cxn ang="0">
                      <a:pos x="T4" y="T5"/>
                    </a:cxn>
                  </a:cxnLst>
                  <a:rect l="0" t="0" r="r" b="b"/>
                  <a:pathLst>
                    <a:path w="185" h="206">
                      <a:moveTo>
                        <a:pt x="163" y="205"/>
                      </a:moveTo>
                      <a:lnTo>
                        <a:pt x="184" y="20"/>
                      </a:lnTo>
                      <a:lnTo>
                        <a:pt x="0" y="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6" name="Line 212"/>
                <p:cNvSpPr>
                  <a:spLocks noChangeShapeType="1"/>
                </p:cNvSpPr>
                <p:nvPr/>
              </p:nvSpPr>
              <p:spPr bwMode="auto">
                <a:xfrm>
                  <a:off x="6194425" y="2076450"/>
                  <a:ext cx="430213"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7" name="Freeform 213"/>
                <p:cNvSpPr>
                  <a:spLocks noChangeArrowheads="1"/>
                </p:cNvSpPr>
                <p:nvPr/>
              </p:nvSpPr>
              <p:spPr bwMode="auto">
                <a:xfrm>
                  <a:off x="6223000" y="2016125"/>
                  <a:ext cx="60325" cy="60325"/>
                </a:xfrm>
                <a:custGeom>
                  <a:avLst/>
                  <a:gdLst>
                    <a:gd name="T0" fmla="*/ 84 w 167"/>
                    <a:gd name="T1" fmla="*/ 165 h 166"/>
                    <a:gd name="T2" fmla="*/ 0 w 167"/>
                    <a:gd name="T3" fmla="*/ 165 h 166"/>
                    <a:gd name="T4" fmla="*/ 0 w 167"/>
                    <a:gd name="T5" fmla="*/ 0 h 166"/>
                    <a:gd name="T6" fmla="*/ 166 w 167"/>
                    <a:gd name="T7" fmla="*/ 0 h 166"/>
                    <a:gd name="T8" fmla="*/ 166 w 167"/>
                    <a:gd name="T9" fmla="*/ 165 h 166"/>
                    <a:gd name="T10" fmla="*/ 84 w 167"/>
                    <a:gd name="T11" fmla="*/ 165 h 166"/>
                  </a:gdLst>
                  <a:ahLst/>
                  <a:cxnLst>
                    <a:cxn ang="0">
                      <a:pos x="T0" y="T1"/>
                    </a:cxn>
                    <a:cxn ang="0">
                      <a:pos x="T2" y="T3"/>
                    </a:cxn>
                    <a:cxn ang="0">
                      <a:pos x="T4" y="T5"/>
                    </a:cxn>
                    <a:cxn ang="0">
                      <a:pos x="T6" y="T7"/>
                    </a:cxn>
                    <a:cxn ang="0">
                      <a:pos x="T8" y="T9"/>
                    </a:cxn>
                    <a:cxn ang="0">
                      <a:pos x="T10" y="T11"/>
                    </a:cxn>
                  </a:cxnLst>
                  <a:rect l="0" t="0" r="r" b="b"/>
                  <a:pathLst>
                    <a:path w="167" h="166">
                      <a:moveTo>
                        <a:pt x="84" y="165"/>
                      </a:moveTo>
                      <a:lnTo>
                        <a:pt x="0" y="165"/>
                      </a:lnTo>
                      <a:lnTo>
                        <a:pt x="0" y="0"/>
                      </a:lnTo>
                      <a:lnTo>
                        <a:pt x="166" y="0"/>
                      </a:lnTo>
                      <a:lnTo>
                        <a:pt x="166" y="165"/>
                      </a:lnTo>
                      <a:lnTo>
                        <a:pt x="84" y="165"/>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8" name="Freeform 214"/>
                <p:cNvSpPr>
                  <a:spLocks noChangeArrowheads="1"/>
                </p:cNvSpPr>
                <p:nvPr/>
              </p:nvSpPr>
              <p:spPr bwMode="auto">
                <a:xfrm>
                  <a:off x="6327775" y="1943100"/>
                  <a:ext cx="58738" cy="133350"/>
                </a:xfrm>
                <a:custGeom>
                  <a:avLst/>
                  <a:gdLst>
                    <a:gd name="T0" fmla="*/ 82 w 165"/>
                    <a:gd name="T1" fmla="*/ 370 h 371"/>
                    <a:gd name="T2" fmla="*/ 0 w 165"/>
                    <a:gd name="T3" fmla="*/ 370 h 371"/>
                    <a:gd name="T4" fmla="*/ 0 w 165"/>
                    <a:gd name="T5" fmla="*/ 0 h 371"/>
                    <a:gd name="T6" fmla="*/ 164 w 165"/>
                    <a:gd name="T7" fmla="*/ 0 h 371"/>
                    <a:gd name="T8" fmla="*/ 164 w 165"/>
                    <a:gd name="T9" fmla="*/ 370 h 371"/>
                    <a:gd name="T10" fmla="*/ 82 w 165"/>
                    <a:gd name="T11" fmla="*/ 370 h 371"/>
                  </a:gdLst>
                  <a:ahLst/>
                  <a:cxnLst>
                    <a:cxn ang="0">
                      <a:pos x="T0" y="T1"/>
                    </a:cxn>
                    <a:cxn ang="0">
                      <a:pos x="T2" y="T3"/>
                    </a:cxn>
                    <a:cxn ang="0">
                      <a:pos x="T4" y="T5"/>
                    </a:cxn>
                    <a:cxn ang="0">
                      <a:pos x="T6" y="T7"/>
                    </a:cxn>
                    <a:cxn ang="0">
                      <a:pos x="T8" y="T9"/>
                    </a:cxn>
                    <a:cxn ang="0">
                      <a:pos x="T10" y="T11"/>
                    </a:cxn>
                  </a:cxnLst>
                  <a:rect l="0" t="0" r="r" b="b"/>
                  <a:pathLst>
                    <a:path w="165" h="371">
                      <a:moveTo>
                        <a:pt x="82" y="370"/>
                      </a:moveTo>
                      <a:lnTo>
                        <a:pt x="0" y="370"/>
                      </a:lnTo>
                      <a:lnTo>
                        <a:pt x="0" y="0"/>
                      </a:lnTo>
                      <a:lnTo>
                        <a:pt x="164" y="0"/>
                      </a:lnTo>
                      <a:lnTo>
                        <a:pt x="164" y="370"/>
                      </a:lnTo>
                      <a:lnTo>
                        <a:pt x="82" y="37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9" name="Freeform 215"/>
                <p:cNvSpPr>
                  <a:spLocks noChangeArrowheads="1"/>
                </p:cNvSpPr>
                <p:nvPr/>
              </p:nvSpPr>
              <p:spPr bwMode="auto">
                <a:xfrm>
                  <a:off x="6430963" y="1868488"/>
                  <a:ext cx="60325" cy="207962"/>
                </a:xfrm>
                <a:custGeom>
                  <a:avLst/>
                  <a:gdLst>
                    <a:gd name="T0" fmla="*/ 83 w 166"/>
                    <a:gd name="T1" fmla="*/ 577 h 578"/>
                    <a:gd name="T2" fmla="*/ 0 w 166"/>
                    <a:gd name="T3" fmla="*/ 577 h 578"/>
                    <a:gd name="T4" fmla="*/ 0 w 166"/>
                    <a:gd name="T5" fmla="*/ 0 h 578"/>
                    <a:gd name="T6" fmla="*/ 165 w 166"/>
                    <a:gd name="T7" fmla="*/ 0 h 578"/>
                    <a:gd name="T8" fmla="*/ 165 w 166"/>
                    <a:gd name="T9" fmla="*/ 577 h 578"/>
                    <a:gd name="T10" fmla="*/ 83 w 166"/>
                    <a:gd name="T11" fmla="*/ 577 h 578"/>
                  </a:gdLst>
                  <a:ahLst/>
                  <a:cxnLst>
                    <a:cxn ang="0">
                      <a:pos x="T0" y="T1"/>
                    </a:cxn>
                    <a:cxn ang="0">
                      <a:pos x="T2" y="T3"/>
                    </a:cxn>
                    <a:cxn ang="0">
                      <a:pos x="T4" y="T5"/>
                    </a:cxn>
                    <a:cxn ang="0">
                      <a:pos x="T6" y="T7"/>
                    </a:cxn>
                    <a:cxn ang="0">
                      <a:pos x="T8" y="T9"/>
                    </a:cxn>
                    <a:cxn ang="0">
                      <a:pos x="T10" y="T11"/>
                    </a:cxn>
                  </a:cxnLst>
                  <a:rect l="0" t="0" r="r" b="b"/>
                  <a:pathLst>
                    <a:path w="166" h="578">
                      <a:moveTo>
                        <a:pt x="83" y="577"/>
                      </a:moveTo>
                      <a:lnTo>
                        <a:pt x="0" y="577"/>
                      </a:lnTo>
                      <a:lnTo>
                        <a:pt x="0" y="0"/>
                      </a:lnTo>
                      <a:lnTo>
                        <a:pt x="165" y="0"/>
                      </a:lnTo>
                      <a:lnTo>
                        <a:pt x="165" y="577"/>
                      </a:lnTo>
                      <a:lnTo>
                        <a:pt x="83" y="577"/>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0" name="Freeform 216"/>
                <p:cNvSpPr>
                  <a:spLocks noChangeArrowheads="1"/>
                </p:cNvSpPr>
                <p:nvPr/>
              </p:nvSpPr>
              <p:spPr bwMode="auto">
                <a:xfrm>
                  <a:off x="6534150" y="1793875"/>
                  <a:ext cx="60325" cy="282575"/>
                </a:xfrm>
                <a:custGeom>
                  <a:avLst/>
                  <a:gdLst>
                    <a:gd name="T0" fmla="*/ 82 w 166"/>
                    <a:gd name="T1" fmla="*/ 782 h 783"/>
                    <a:gd name="T2" fmla="*/ 0 w 166"/>
                    <a:gd name="T3" fmla="*/ 782 h 783"/>
                    <a:gd name="T4" fmla="*/ 0 w 166"/>
                    <a:gd name="T5" fmla="*/ 0 h 783"/>
                    <a:gd name="T6" fmla="*/ 165 w 166"/>
                    <a:gd name="T7" fmla="*/ 0 h 783"/>
                    <a:gd name="T8" fmla="*/ 165 w 166"/>
                    <a:gd name="T9" fmla="*/ 782 h 783"/>
                    <a:gd name="T10" fmla="*/ 82 w 166"/>
                    <a:gd name="T11" fmla="*/ 782 h 783"/>
                  </a:gdLst>
                  <a:ahLst/>
                  <a:cxnLst>
                    <a:cxn ang="0">
                      <a:pos x="T0" y="T1"/>
                    </a:cxn>
                    <a:cxn ang="0">
                      <a:pos x="T2" y="T3"/>
                    </a:cxn>
                    <a:cxn ang="0">
                      <a:pos x="T4" y="T5"/>
                    </a:cxn>
                    <a:cxn ang="0">
                      <a:pos x="T6" y="T7"/>
                    </a:cxn>
                    <a:cxn ang="0">
                      <a:pos x="T8" y="T9"/>
                    </a:cxn>
                    <a:cxn ang="0">
                      <a:pos x="T10" y="T11"/>
                    </a:cxn>
                  </a:cxnLst>
                  <a:rect l="0" t="0" r="r" b="b"/>
                  <a:pathLst>
                    <a:path w="166" h="783">
                      <a:moveTo>
                        <a:pt x="82" y="782"/>
                      </a:moveTo>
                      <a:lnTo>
                        <a:pt x="0" y="782"/>
                      </a:lnTo>
                      <a:lnTo>
                        <a:pt x="0" y="0"/>
                      </a:lnTo>
                      <a:lnTo>
                        <a:pt x="165" y="0"/>
                      </a:lnTo>
                      <a:lnTo>
                        <a:pt x="165" y="782"/>
                      </a:lnTo>
                      <a:lnTo>
                        <a:pt x="82" y="782"/>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75" name="TextBox 474"/>
              <p:cNvSpPr txBox="1"/>
              <p:nvPr/>
            </p:nvSpPr>
            <p:spPr>
              <a:xfrm>
                <a:off x="6269624" y="528582"/>
                <a:ext cx="1059241" cy="448475"/>
              </a:xfrm>
              <a:prstGeom prst="rect">
                <a:avLst/>
              </a:prstGeom>
              <a:noFill/>
            </p:spPr>
            <p:txBody>
              <a:bodyPr wrap="square" rtlCol="0">
                <a:spAutoFit/>
              </a:bodyPr>
              <a:lstStyle/>
              <a:p>
                <a:r>
                  <a:rPr lang="en-US" sz="1000" dirty="0" smtClean="0">
                    <a:solidFill>
                      <a:schemeClr val="bg1"/>
                    </a:solidFill>
                  </a:rPr>
                  <a:t>Business</a:t>
                </a:r>
                <a:br>
                  <a:rPr lang="en-US" sz="1000" dirty="0" smtClean="0">
                    <a:solidFill>
                      <a:schemeClr val="bg1"/>
                    </a:solidFill>
                  </a:rPr>
                </a:br>
                <a:r>
                  <a:rPr lang="en-US" sz="1000" dirty="0" smtClean="0">
                    <a:solidFill>
                      <a:schemeClr val="bg1"/>
                    </a:solidFill>
                  </a:rPr>
                  <a:t>Success</a:t>
                </a:r>
                <a:endParaRPr lang="en-US" sz="1000" dirty="0">
                  <a:solidFill>
                    <a:schemeClr val="bg1"/>
                  </a:solidFill>
                </a:endParaRPr>
              </a:p>
            </p:txBody>
          </p:sp>
        </p:grpSp>
      </p:grpSp>
    </p:spTree>
    <p:extLst>
      <p:ext uri="{BB962C8B-B14F-4D97-AF65-F5344CB8AC3E}">
        <p14:creationId xmlns:p14="http://schemas.microsoft.com/office/powerpoint/2010/main" val="16210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algn="ctr"/>
            <a:r>
              <a:rPr lang="en-US" dirty="0"/>
              <a:t>In one minute at New </a:t>
            </a:r>
            <a:r>
              <a:rPr lang="en-US" dirty="0" smtClean="0"/>
              <a:t>Relic…</a:t>
            </a:r>
            <a:endParaRPr lang="en-US" dirty="0"/>
          </a:p>
        </p:txBody>
      </p:sp>
      <p:sp>
        <p:nvSpPr>
          <p:cNvPr id="3" name="Slide Number Placeholder 2"/>
          <p:cNvSpPr>
            <a:spLocks noGrp="1"/>
          </p:cNvSpPr>
          <p:nvPr>
            <p:ph type="sldNum" sz="quarter" idx="4"/>
          </p:nvPr>
        </p:nvSpPr>
        <p:spPr/>
        <p:txBody>
          <a:bodyPr/>
          <a:lstStyle/>
          <a:p>
            <a:fld id="{9A68FE36-BDA6-4A87-8648-115964FC2835}" type="slidenum">
              <a:rPr lang="en-US" smtClean="0"/>
              <a:pPr/>
              <a:t>8</a:t>
            </a:fld>
            <a:endParaRPr lang="en-US" dirty="0"/>
          </a:p>
        </p:txBody>
      </p:sp>
      <p:grpSp>
        <p:nvGrpSpPr>
          <p:cNvPr id="74" name="Group 73"/>
          <p:cNvGrpSpPr/>
          <p:nvPr/>
        </p:nvGrpSpPr>
        <p:grpSpPr>
          <a:xfrm>
            <a:off x="1066800" y="1047750"/>
            <a:ext cx="3733800" cy="3733800"/>
            <a:chOff x="990600" y="1047750"/>
            <a:chExt cx="3733800" cy="3733800"/>
          </a:xfrm>
        </p:grpSpPr>
        <p:sp>
          <p:nvSpPr>
            <p:cNvPr id="27" name="Oval 26"/>
            <p:cNvSpPr/>
            <p:nvPr/>
          </p:nvSpPr>
          <p:spPr>
            <a:xfrm>
              <a:off x="990600" y="1047750"/>
              <a:ext cx="3733800" cy="3733800"/>
            </a:xfrm>
            <a:prstGeom prst="ellipse">
              <a:avLst/>
            </a:prstGeom>
            <a:noFill/>
            <a:ln>
              <a:solidFill>
                <a:srgbClr val="277FC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219200" y="2716237"/>
              <a:ext cx="1539527" cy="769913"/>
              <a:chOff x="20339025" y="2982543"/>
              <a:chExt cx="4105940" cy="2053367"/>
            </a:xfrm>
          </p:grpSpPr>
          <p:sp>
            <p:nvSpPr>
              <p:cNvPr id="5" name="AutoShape 4"/>
              <p:cNvSpPr>
                <a:spLocks/>
              </p:cNvSpPr>
              <p:nvPr/>
            </p:nvSpPr>
            <p:spPr bwMode="auto">
              <a:xfrm>
                <a:off x="20339025" y="2982543"/>
                <a:ext cx="4105940" cy="1543051"/>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w="12700">
                <a:noFill/>
                <a:miter lim="0"/>
                <a:headEnd/>
                <a:tailEnd/>
              </a:ln>
              <a:effectLst/>
            </p:spPr>
            <p:txBody>
              <a:bodyPr lIns="0" tIns="0" rIns="0" bIns="0" anchor="b" anchorCtr="0">
                <a:prstTxWarp prst="textNoShape">
                  <a:avLst/>
                </a:prstTxWarp>
                <a:noAutofit/>
              </a:bodyPr>
              <a:lstStyle/>
              <a:p>
                <a:pPr algn="ctr"/>
                <a:r>
                  <a:rPr lang="en-US" sz="8000" b="1" spc="-64" dirty="0" smtClean="0">
                    <a:solidFill>
                      <a:srgbClr val="36AEEA"/>
                    </a:solidFill>
                    <a:latin typeface="Helvetica Neue"/>
                    <a:cs typeface="Helvetica Neue"/>
                    <a:sym typeface="Helvetica Neue Medium" charset="0"/>
                  </a:rPr>
                  <a:t>54</a:t>
                </a:r>
                <a:endParaRPr lang="en-US" sz="8000" b="1" spc="-64" dirty="0">
                  <a:solidFill>
                    <a:srgbClr val="36AEEA"/>
                  </a:solidFill>
                  <a:latin typeface="Helvetica Neue"/>
                  <a:cs typeface="Helvetica Neue"/>
                </a:endParaRPr>
              </a:p>
            </p:txBody>
          </p:sp>
          <p:sp>
            <p:nvSpPr>
              <p:cNvPr id="6" name="AutoShape 5"/>
              <p:cNvSpPr>
                <a:spLocks/>
              </p:cNvSpPr>
              <p:nvPr/>
            </p:nvSpPr>
            <p:spPr bwMode="auto">
              <a:xfrm>
                <a:off x="20583665" y="4405127"/>
                <a:ext cx="3454850" cy="630783"/>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p:spPr>
            <p:txBody>
              <a:bodyPr wrap="square" lIns="51349" tIns="25673" rIns="51349" bIns="25673">
                <a:spAutoFit/>
              </a:bodyPr>
              <a:lstStyle/>
              <a:p>
                <a:pPr algn="ctr"/>
                <a:r>
                  <a:rPr lang="en-US" sz="1200" spc="-31" dirty="0">
                    <a:solidFill>
                      <a:schemeClr val="tx2"/>
                    </a:solidFill>
                    <a:cs typeface="Helvetica Neue"/>
                    <a:sym typeface="Helvetica Neue Light" charset="0"/>
                  </a:rPr>
                  <a:t>Gigabytes of data</a:t>
                </a:r>
                <a:endParaRPr lang="en-US" sz="1200" spc="-31" dirty="0">
                  <a:solidFill>
                    <a:schemeClr val="tx2"/>
                  </a:solidFill>
                  <a:latin typeface="Helvetica Neue"/>
                  <a:cs typeface="Helvetica Neue"/>
                </a:endParaRPr>
              </a:p>
            </p:txBody>
          </p:sp>
        </p:grpSp>
        <p:grpSp>
          <p:nvGrpSpPr>
            <p:cNvPr id="8" name="Group 7"/>
            <p:cNvGrpSpPr/>
            <p:nvPr/>
          </p:nvGrpSpPr>
          <p:grpSpPr>
            <a:xfrm>
              <a:off x="2743200" y="1558290"/>
              <a:ext cx="1149913" cy="763984"/>
              <a:chOff x="20177212" y="2921574"/>
              <a:chExt cx="3066834" cy="2037557"/>
            </a:xfrm>
          </p:grpSpPr>
          <p:sp>
            <p:nvSpPr>
              <p:cNvPr id="9" name="AutoShape 4"/>
              <p:cNvSpPr>
                <a:spLocks/>
              </p:cNvSpPr>
              <p:nvPr/>
            </p:nvSpPr>
            <p:spPr bwMode="auto">
              <a:xfrm>
                <a:off x="20401118" y="2921574"/>
                <a:ext cx="2743200" cy="1543052"/>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w="12700">
                <a:noFill/>
                <a:miter lim="0"/>
                <a:headEnd/>
                <a:tailEnd/>
              </a:ln>
              <a:effectLst/>
            </p:spPr>
            <p:txBody>
              <a:bodyPr lIns="0" tIns="0" rIns="0" bIns="0" anchor="b" anchorCtr="0">
                <a:prstTxWarp prst="textNoShape">
                  <a:avLst/>
                </a:prstTxWarp>
                <a:noAutofit/>
              </a:bodyPr>
              <a:lstStyle/>
              <a:p>
                <a:pPr algn="ctr"/>
                <a:r>
                  <a:rPr lang="en-US" sz="4000" b="1" spc="-64" dirty="0">
                    <a:solidFill>
                      <a:srgbClr val="36AEEA"/>
                    </a:solidFill>
                    <a:cs typeface="Helvetica Neue"/>
                    <a:sym typeface="Helvetica Neue Medium" charset="0"/>
                  </a:rPr>
                  <a:t>219</a:t>
                </a:r>
                <a:endParaRPr lang="en-US" sz="4000" b="1" spc="-64" dirty="0">
                  <a:solidFill>
                    <a:srgbClr val="36AEEA"/>
                  </a:solidFill>
                  <a:latin typeface="Helvetica Neue"/>
                  <a:cs typeface="Helvetica Neue"/>
                </a:endParaRPr>
              </a:p>
            </p:txBody>
          </p:sp>
          <p:sp>
            <p:nvSpPr>
              <p:cNvPr id="10" name="AutoShape 5"/>
              <p:cNvSpPr>
                <a:spLocks/>
              </p:cNvSpPr>
              <p:nvPr/>
            </p:nvSpPr>
            <p:spPr bwMode="auto">
              <a:xfrm>
                <a:off x="20177212" y="4405128"/>
                <a:ext cx="3066834" cy="554003"/>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p:spPr>
            <p:txBody>
              <a:bodyPr wrap="square" lIns="51349" tIns="25673" rIns="51349" bIns="25673">
                <a:spAutoFit/>
              </a:bodyPr>
              <a:lstStyle/>
              <a:p>
                <a:pPr algn="ctr"/>
                <a:r>
                  <a:rPr lang="en-US" sz="1013" spc="-31" dirty="0">
                    <a:solidFill>
                      <a:schemeClr val="tx2"/>
                    </a:solidFill>
                    <a:cs typeface="Helvetica Neue"/>
                    <a:sym typeface="Helvetica Neue Light" charset="0"/>
                  </a:rPr>
                  <a:t>Million </a:t>
                </a:r>
                <a:r>
                  <a:rPr lang="en-US" sz="1013" spc="-31" dirty="0" smtClean="0">
                    <a:solidFill>
                      <a:schemeClr val="tx2"/>
                    </a:solidFill>
                    <a:cs typeface="Helvetica Neue"/>
                    <a:sym typeface="Helvetica Neue Light" charset="0"/>
                  </a:rPr>
                  <a:t>time slices</a:t>
                </a:r>
                <a:endParaRPr lang="en-US" sz="1013" spc="-31" dirty="0">
                  <a:solidFill>
                    <a:schemeClr val="tx2"/>
                  </a:solidFill>
                  <a:cs typeface="Helvetica Neue"/>
                  <a:sym typeface="Helvetica Neue Light" charset="0"/>
                </a:endParaRPr>
              </a:p>
            </p:txBody>
          </p:sp>
        </p:grpSp>
        <p:grpSp>
          <p:nvGrpSpPr>
            <p:cNvPr id="11" name="Group 10"/>
            <p:cNvGrpSpPr/>
            <p:nvPr/>
          </p:nvGrpSpPr>
          <p:grpSpPr>
            <a:xfrm>
              <a:off x="2743200" y="2571750"/>
              <a:ext cx="1149913" cy="896999"/>
              <a:chOff x="20251499" y="2982543"/>
              <a:chExt cx="3066835" cy="2392308"/>
            </a:xfrm>
          </p:grpSpPr>
          <p:sp>
            <p:nvSpPr>
              <p:cNvPr id="12" name="AutoShape 4"/>
              <p:cNvSpPr>
                <a:spLocks/>
              </p:cNvSpPr>
              <p:nvPr/>
            </p:nvSpPr>
            <p:spPr bwMode="auto">
              <a:xfrm>
                <a:off x="20339029" y="2982543"/>
                <a:ext cx="2743201" cy="1543051"/>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w="12700">
                <a:noFill/>
                <a:miter lim="0"/>
                <a:headEnd/>
                <a:tailEnd/>
              </a:ln>
              <a:effectLst/>
            </p:spPr>
            <p:txBody>
              <a:bodyPr lIns="0" tIns="0" rIns="0" bIns="0" anchor="b" anchorCtr="0">
                <a:prstTxWarp prst="textNoShape">
                  <a:avLst/>
                </a:prstTxWarp>
                <a:noAutofit/>
              </a:bodyPr>
              <a:lstStyle/>
              <a:p>
                <a:pPr algn="ctr"/>
                <a:r>
                  <a:rPr lang="en-US" sz="4000" b="1" spc="-64" dirty="0">
                    <a:solidFill>
                      <a:srgbClr val="36AEEA"/>
                    </a:solidFill>
                    <a:cs typeface="Helvetica Neue"/>
                    <a:sym typeface="Helvetica Neue Medium" charset="0"/>
                  </a:rPr>
                  <a:t>113</a:t>
                </a:r>
                <a:endParaRPr lang="en-US" sz="4000" b="1" spc="-64" dirty="0">
                  <a:solidFill>
                    <a:srgbClr val="36AEEA"/>
                  </a:solidFill>
                  <a:cs typeface="Helvetica Neue"/>
                </a:endParaRPr>
              </a:p>
            </p:txBody>
          </p:sp>
          <p:sp>
            <p:nvSpPr>
              <p:cNvPr id="13" name="AutoShape 5"/>
              <p:cNvSpPr>
                <a:spLocks/>
              </p:cNvSpPr>
              <p:nvPr/>
            </p:nvSpPr>
            <p:spPr bwMode="auto">
              <a:xfrm>
                <a:off x="20251499" y="4405128"/>
                <a:ext cx="3066835" cy="969723"/>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p:spPr>
            <p:txBody>
              <a:bodyPr wrap="square" lIns="51349" tIns="25673" rIns="51349" bIns="25673">
                <a:spAutoFit/>
              </a:bodyPr>
              <a:lstStyle/>
              <a:p>
                <a:pPr algn="ctr"/>
                <a:r>
                  <a:rPr lang="en-US" sz="1013" spc="-31" dirty="0" smtClean="0">
                    <a:solidFill>
                      <a:schemeClr val="tx2"/>
                    </a:solidFill>
                    <a:cs typeface="Helvetica Neue"/>
                    <a:sym typeface="Helvetica Neue Light" charset="0"/>
                  </a:rPr>
                  <a:t>Million analytics </a:t>
                </a:r>
                <a:r>
                  <a:rPr lang="en-US" sz="1013" spc="-31" dirty="0">
                    <a:solidFill>
                      <a:schemeClr val="tx2"/>
                    </a:solidFill>
                    <a:cs typeface="Helvetica Neue"/>
                    <a:sym typeface="Helvetica Neue Light" charset="0"/>
                  </a:rPr>
                  <a:t>events</a:t>
                </a:r>
              </a:p>
            </p:txBody>
          </p:sp>
        </p:grpSp>
        <p:grpSp>
          <p:nvGrpSpPr>
            <p:cNvPr id="14" name="Group 13"/>
            <p:cNvGrpSpPr/>
            <p:nvPr/>
          </p:nvGrpSpPr>
          <p:grpSpPr>
            <a:xfrm>
              <a:off x="2712723" y="3562350"/>
              <a:ext cx="1149913" cy="893313"/>
              <a:chOff x="20095924" y="2982543"/>
              <a:chExt cx="3066833" cy="2382477"/>
            </a:xfrm>
          </p:grpSpPr>
          <p:sp>
            <p:nvSpPr>
              <p:cNvPr id="15" name="AutoShape 4"/>
              <p:cNvSpPr>
                <a:spLocks/>
              </p:cNvSpPr>
              <p:nvPr/>
            </p:nvSpPr>
            <p:spPr bwMode="auto">
              <a:xfrm>
                <a:off x="20339029" y="2982543"/>
                <a:ext cx="2743201" cy="1543051"/>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w="12700">
                <a:noFill/>
                <a:miter lim="0"/>
                <a:headEnd/>
                <a:tailEnd/>
              </a:ln>
              <a:effectLst/>
            </p:spPr>
            <p:txBody>
              <a:bodyPr lIns="0" tIns="0" rIns="0" bIns="0" anchor="b" anchorCtr="0">
                <a:prstTxWarp prst="textNoShape">
                  <a:avLst/>
                </a:prstTxWarp>
                <a:noAutofit/>
              </a:bodyPr>
              <a:lstStyle/>
              <a:p>
                <a:pPr algn="ctr"/>
                <a:r>
                  <a:rPr lang="en-US" sz="4000" b="1" spc="-64" dirty="0">
                    <a:solidFill>
                      <a:srgbClr val="36AEEA"/>
                    </a:solidFill>
                    <a:cs typeface="Helvetica Neue"/>
                    <a:sym typeface="Helvetica Neue Medium" charset="0"/>
                  </a:rPr>
                  <a:t>70</a:t>
                </a:r>
                <a:endParaRPr lang="en-US" sz="4000" b="1" spc="-64" dirty="0">
                  <a:solidFill>
                    <a:srgbClr val="36AEEA"/>
                  </a:solidFill>
                  <a:cs typeface="Helvetica Neue"/>
                </a:endParaRPr>
              </a:p>
            </p:txBody>
          </p:sp>
          <p:sp>
            <p:nvSpPr>
              <p:cNvPr id="16" name="AutoShape 5"/>
              <p:cNvSpPr>
                <a:spLocks/>
              </p:cNvSpPr>
              <p:nvPr/>
            </p:nvSpPr>
            <p:spPr bwMode="auto">
              <a:xfrm>
                <a:off x="20095924" y="4395297"/>
                <a:ext cx="3066833" cy="969723"/>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p:spPr>
            <p:txBody>
              <a:bodyPr wrap="square" lIns="51349" tIns="25673" rIns="51349" bIns="25673">
                <a:spAutoFit/>
              </a:bodyPr>
              <a:lstStyle/>
              <a:p>
                <a:pPr algn="ctr"/>
                <a:r>
                  <a:rPr lang="en-US" sz="1013" spc="-31" dirty="0" smtClean="0">
                    <a:solidFill>
                      <a:schemeClr val="tx2"/>
                    </a:solidFill>
                    <a:cs typeface="Helvetica Neue"/>
                    <a:sym typeface="Helvetica Neue Light" charset="0"/>
                  </a:rPr>
                  <a:t>Billion </a:t>
                </a:r>
                <a:r>
                  <a:rPr lang="en-US" sz="1013" spc="-31" dirty="0">
                    <a:solidFill>
                      <a:schemeClr val="tx2"/>
                    </a:solidFill>
                    <a:cs typeface="Helvetica Neue"/>
                    <a:sym typeface="Helvetica Neue Light" charset="0"/>
                  </a:rPr>
                  <a:t>analytic </a:t>
                </a:r>
                <a:r>
                  <a:rPr lang="en-US" sz="1013" spc="-31" dirty="0" smtClean="0">
                    <a:solidFill>
                      <a:schemeClr val="tx2"/>
                    </a:solidFill>
                    <a:cs typeface="Helvetica Neue"/>
                    <a:sym typeface="Helvetica Neue Light" charset="0"/>
                  </a:rPr>
                  <a:t>events scanned</a:t>
                </a:r>
                <a:endParaRPr lang="en-US" sz="1013" spc="-31" dirty="0">
                  <a:solidFill>
                    <a:schemeClr val="tx2"/>
                  </a:solidFill>
                  <a:cs typeface="Helvetica Neue"/>
                  <a:sym typeface="Helvetica Neue Light" charset="0"/>
                </a:endParaRPr>
              </a:p>
            </p:txBody>
          </p:sp>
        </p:grpSp>
      </p:grpSp>
      <p:grpSp>
        <p:nvGrpSpPr>
          <p:cNvPr id="75" name="Group 74"/>
          <p:cNvGrpSpPr/>
          <p:nvPr/>
        </p:nvGrpSpPr>
        <p:grpSpPr>
          <a:xfrm>
            <a:off x="4267200" y="1057275"/>
            <a:ext cx="3733800" cy="3733800"/>
            <a:chOff x="4191000" y="1057275"/>
            <a:chExt cx="3733800" cy="3733800"/>
          </a:xfrm>
        </p:grpSpPr>
        <p:sp>
          <p:nvSpPr>
            <p:cNvPr id="23" name="Oval 22"/>
            <p:cNvSpPr/>
            <p:nvPr/>
          </p:nvSpPr>
          <p:spPr>
            <a:xfrm>
              <a:off x="4191000" y="1057275"/>
              <a:ext cx="3733800" cy="3733800"/>
            </a:xfrm>
            <a:prstGeom prst="ellipse">
              <a:avLst/>
            </a:prstGeom>
            <a:solidFill>
              <a:srgbClr val="277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utoShape 4"/>
            <p:cNvSpPr>
              <a:spLocks/>
            </p:cNvSpPr>
            <p:nvPr/>
          </p:nvSpPr>
          <p:spPr bwMode="auto">
            <a:xfrm>
              <a:off x="4419600" y="2724150"/>
              <a:ext cx="1463327" cy="578569"/>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w="12700">
              <a:noFill/>
              <a:miter lim="0"/>
              <a:headEnd/>
              <a:tailEnd/>
            </a:ln>
            <a:effectLst/>
          </p:spPr>
          <p:txBody>
            <a:bodyPr lIns="0" tIns="0" rIns="0" bIns="0" anchor="b" anchorCtr="0">
              <a:prstTxWarp prst="textNoShape">
                <a:avLst/>
              </a:prstTxWarp>
              <a:noAutofit/>
            </a:bodyPr>
            <a:lstStyle/>
            <a:p>
              <a:pPr algn="ctr"/>
              <a:r>
                <a:rPr lang="en-US" sz="8000" b="1" spc="-64" dirty="0" smtClean="0">
                  <a:solidFill>
                    <a:schemeClr val="bg1"/>
                  </a:solidFill>
                  <a:cs typeface="Helvetica Neue"/>
                  <a:sym typeface="Helvetica Neue Medium" charset="0"/>
                </a:rPr>
                <a:t>16</a:t>
              </a:r>
              <a:endParaRPr lang="en-US" sz="8000" b="1" spc="-64" dirty="0">
                <a:solidFill>
                  <a:schemeClr val="bg1"/>
                </a:solidFill>
                <a:latin typeface="Helvetica Neue"/>
                <a:cs typeface="Helvetica Neue"/>
              </a:endParaRPr>
            </a:p>
          </p:txBody>
        </p:sp>
        <p:sp>
          <p:nvSpPr>
            <p:cNvPr id="19" name="AutoShape 5"/>
            <p:cNvSpPr>
              <a:spLocks/>
            </p:cNvSpPr>
            <p:nvPr/>
          </p:nvSpPr>
          <p:spPr bwMode="auto">
            <a:xfrm>
              <a:off x="4663728" y="3257550"/>
              <a:ext cx="1149913" cy="421179"/>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p:spPr>
          <p:txBody>
            <a:bodyPr wrap="square" lIns="51349" tIns="25673" rIns="51349" bIns="25673">
              <a:spAutoFit/>
            </a:bodyPr>
            <a:lstStyle/>
            <a:p>
              <a:pPr algn="ctr"/>
              <a:r>
                <a:rPr lang="en-US" sz="1200" spc="-31" dirty="0">
                  <a:solidFill>
                    <a:schemeClr val="bg1"/>
                  </a:solidFill>
                  <a:cs typeface="Helvetica Neue"/>
                  <a:sym typeface="Helvetica Neue Light" charset="0"/>
                </a:rPr>
                <a:t>Million external HTTP requests</a:t>
              </a:r>
            </a:p>
          </p:txBody>
        </p:sp>
        <p:sp>
          <p:nvSpPr>
            <p:cNvPr id="21" name="AutoShape 4"/>
            <p:cNvSpPr>
              <a:spLocks/>
            </p:cNvSpPr>
            <p:nvPr/>
          </p:nvSpPr>
          <p:spPr bwMode="auto">
            <a:xfrm>
              <a:off x="5715000" y="2059226"/>
              <a:ext cx="1828798" cy="578569"/>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w="12700">
              <a:noFill/>
              <a:miter lim="0"/>
              <a:headEnd/>
              <a:tailEnd/>
            </a:ln>
            <a:effectLst/>
          </p:spPr>
          <p:txBody>
            <a:bodyPr lIns="0" tIns="0" rIns="0" bIns="0" anchor="b" anchorCtr="0">
              <a:prstTxWarp prst="textNoShape">
                <a:avLst/>
              </a:prstTxWarp>
              <a:noAutofit/>
            </a:bodyPr>
            <a:lstStyle/>
            <a:p>
              <a:pPr algn="ctr"/>
              <a:r>
                <a:rPr lang="en-US" sz="4000" b="1" spc="-64" dirty="0">
                  <a:solidFill>
                    <a:schemeClr val="bg1"/>
                  </a:solidFill>
                  <a:cs typeface="Helvetica Neue"/>
                  <a:sym typeface="Helvetica Neue Medium" charset="0"/>
                </a:rPr>
                <a:t>14,223</a:t>
              </a:r>
              <a:endParaRPr lang="en-US" sz="4000" b="1" spc="-64" dirty="0">
                <a:solidFill>
                  <a:schemeClr val="bg1"/>
                </a:solidFill>
                <a:cs typeface="Helvetica Neue"/>
              </a:endParaRPr>
            </a:p>
          </p:txBody>
        </p:sp>
        <p:sp>
          <p:nvSpPr>
            <p:cNvPr id="22" name="AutoShape 5"/>
            <p:cNvSpPr>
              <a:spLocks/>
            </p:cNvSpPr>
            <p:nvPr/>
          </p:nvSpPr>
          <p:spPr bwMode="auto">
            <a:xfrm>
              <a:off x="6050280" y="2653586"/>
              <a:ext cx="1149913" cy="207724"/>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p:spPr>
          <p:txBody>
            <a:bodyPr wrap="square" lIns="51349" tIns="25673" rIns="51349" bIns="25673">
              <a:spAutoFit/>
            </a:bodyPr>
            <a:lstStyle/>
            <a:p>
              <a:pPr algn="ctr"/>
              <a:r>
                <a:rPr lang="en-US" sz="1013" spc="-31" dirty="0" smtClean="0">
                  <a:solidFill>
                    <a:schemeClr val="bg1"/>
                  </a:solidFill>
                  <a:cs typeface="Helvetica Neue"/>
                  <a:sym typeface="Helvetica Neue Light" charset="0"/>
                </a:rPr>
                <a:t>Queries answered</a:t>
              </a:r>
              <a:endParaRPr lang="en-US" sz="1013" spc="-31" dirty="0">
                <a:solidFill>
                  <a:schemeClr val="bg1"/>
                </a:solidFill>
                <a:cs typeface="Helvetica Neue"/>
                <a:sym typeface="Helvetica Neue Light" charset="0"/>
              </a:endParaRPr>
            </a:p>
          </p:txBody>
        </p:sp>
        <p:sp>
          <p:nvSpPr>
            <p:cNvPr id="25" name="AutoShape 4"/>
            <p:cNvSpPr>
              <a:spLocks/>
            </p:cNvSpPr>
            <p:nvPr/>
          </p:nvSpPr>
          <p:spPr bwMode="auto">
            <a:xfrm>
              <a:off x="5730242" y="3181350"/>
              <a:ext cx="1622640" cy="578569"/>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w="12700">
              <a:noFill/>
              <a:miter lim="0"/>
              <a:headEnd/>
              <a:tailEnd/>
            </a:ln>
            <a:effectLst/>
          </p:spPr>
          <p:txBody>
            <a:bodyPr lIns="0" tIns="0" rIns="0" bIns="0" anchor="b" anchorCtr="0">
              <a:prstTxWarp prst="textNoShape">
                <a:avLst/>
              </a:prstTxWarp>
              <a:noAutofit/>
            </a:bodyPr>
            <a:lstStyle/>
            <a:p>
              <a:pPr algn="ctr"/>
              <a:r>
                <a:rPr lang="en-US" sz="4000" b="1" spc="-64" dirty="0" smtClean="0">
                  <a:solidFill>
                    <a:schemeClr val="bg1"/>
                  </a:solidFill>
                  <a:cs typeface="Helvetica Neue"/>
                  <a:sym typeface="Helvetica Neue Medium" charset="0"/>
                </a:rPr>
                <a:t>32</a:t>
              </a:r>
              <a:r>
                <a:rPr lang="en-US" sz="2000" b="1" spc="-64" dirty="0" smtClean="0">
                  <a:solidFill>
                    <a:schemeClr val="bg1"/>
                  </a:solidFill>
                  <a:cs typeface="Helvetica Neue"/>
                  <a:sym typeface="Helvetica Neue Medium" charset="0"/>
                </a:rPr>
                <a:t>/</a:t>
              </a:r>
              <a:r>
                <a:rPr lang="en-US" sz="2000" b="1" spc="-64" dirty="0" err="1" smtClean="0">
                  <a:solidFill>
                    <a:schemeClr val="bg1"/>
                  </a:solidFill>
                  <a:cs typeface="Helvetica Neue"/>
                  <a:sym typeface="Helvetica Neue Medium" charset="0"/>
                </a:rPr>
                <a:t>ms</a:t>
              </a:r>
              <a:endParaRPr lang="en-US" sz="4000" b="1" spc="-64" dirty="0">
                <a:solidFill>
                  <a:schemeClr val="bg1"/>
                </a:solidFill>
                <a:cs typeface="Helvetica Neue"/>
              </a:endParaRPr>
            </a:p>
          </p:txBody>
        </p:sp>
        <p:sp>
          <p:nvSpPr>
            <p:cNvPr id="26" name="AutoShape 5"/>
            <p:cNvSpPr>
              <a:spLocks/>
            </p:cNvSpPr>
            <p:nvPr/>
          </p:nvSpPr>
          <p:spPr bwMode="auto">
            <a:xfrm>
              <a:off x="5661662" y="3735626"/>
              <a:ext cx="1759512" cy="207724"/>
            </a:xfrm>
            <a:custGeom>
              <a:avLst/>
              <a:gdLst>
                <a:gd name="T0" fmla="*/ 2147483647 w 21600"/>
                <a:gd name="T1" fmla="*/ 1193831531 h 21600"/>
                <a:gd name="T2" fmla="*/ 2147483647 w 21600"/>
                <a:gd name="T3" fmla="*/ 1193831531 h 21600"/>
                <a:gd name="T4" fmla="*/ 2147483647 w 21600"/>
                <a:gd name="T5" fmla="*/ 1193831531 h 21600"/>
                <a:gd name="T6" fmla="*/ 2147483647 w 21600"/>
                <a:gd name="T7" fmla="*/ 119383153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p:spPr>
          <p:txBody>
            <a:bodyPr wrap="square" lIns="51349" tIns="25673" rIns="51349" bIns="25673">
              <a:spAutoFit/>
            </a:bodyPr>
            <a:lstStyle/>
            <a:p>
              <a:pPr algn="ctr"/>
              <a:r>
                <a:rPr lang="en-US" sz="1013" spc="-31" dirty="0">
                  <a:solidFill>
                    <a:schemeClr val="bg1"/>
                  </a:solidFill>
                  <a:cs typeface="Helvetica Neue"/>
                  <a:sym typeface="Helvetica Neue Light" charset="0"/>
                </a:rPr>
                <a:t>Average </a:t>
              </a:r>
              <a:r>
                <a:rPr lang="en-US" sz="1013" spc="-31" dirty="0" smtClean="0">
                  <a:solidFill>
                    <a:schemeClr val="bg1"/>
                  </a:solidFill>
                  <a:cs typeface="Helvetica Neue"/>
                  <a:sym typeface="Helvetica Neue Light" charset="0"/>
                </a:rPr>
                <a:t>query </a:t>
              </a:r>
              <a:r>
                <a:rPr lang="en-US" sz="1013" spc="-31" dirty="0">
                  <a:solidFill>
                    <a:schemeClr val="bg1"/>
                  </a:solidFill>
                  <a:cs typeface="Helvetica Neue"/>
                  <a:sym typeface="Helvetica Neue Light" charset="0"/>
                </a:rPr>
                <a:t>time </a:t>
              </a:r>
            </a:p>
          </p:txBody>
        </p:sp>
      </p:grpSp>
      <p:grpSp>
        <p:nvGrpSpPr>
          <p:cNvPr id="92" name="Group 91"/>
          <p:cNvGrpSpPr/>
          <p:nvPr/>
        </p:nvGrpSpPr>
        <p:grpSpPr>
          <a:xfrm>
            <a:off x="1219200" y="1200150"/>
            <a:ext cx="838200" cy="838200"/>
            <a:chOff x="1143000" y="1200150"/>
            <a:chExt cx="838200" cy="838200"/>
          </a:xfrm>
        </p:grpSpPr>
        <p:sp>
          <p:nvSpPr>
            <p:cNvPr id="76" name="Oval 75"/>
            <p:cNvSpPr/>
            <p:nvPr/>
          </p:nvSpPr>
          <p:spPr>
            <a:xfrm>
              <a:off x="1143000" y="1200150"/>
              <a:ext cx="838200" cy="838200"/>
            </a:xfrm>
            <a:prstGeom prst="ellipse">
              <a:avLst/>
            </a:prstGeom>
            <a:solidFill>
              <a:srgbClr val="36AEEA"/>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1362154" y="1379136"/>
              <a:ext cx="399892" cy="464989"/>
              <a:chOff x="3183888" y="1957545"/>
              <a:chExt cx="291015" cy="338389"/>
            </a:xfrm>
          </p:grpSpPr>
          <p:sp>
            <p:nvSpPr>
              <p:cNvPr id="78" name="Line 164"/>
              <p:cNvSpPr>
                <a:spLocks noChangeShapeType="1"/>
              </p:cNvSpPr>
              <p:nvPr/>
            </p:nvSpPr>
            <p:spPr bwMode="auto">
              <a:xfrm>
                <a:off x="3316168" y="1957545"/>
                <a:ext cx="35070"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165"/>
              <p:cNvSpPr>
                <a:spLocks noChangeShapeType="1"/>
              </p:cNvSpPr>
              <p:nvPr/>
            </p:nvSpPr>
            <p:spPr bwMode="auto">
              <a:xfrm>
                <a:off x="3334010" y="1957545"/>
                <a:ext cx="0" cy="46759"/>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166"/>
              <p:cNvSpPr>
                <a:spLocks noChangeShapeType="1"/>
              </p:cNvSpPr>
              <p:nvPr/>
            </p:nvSpPr>
            <p:spPr bwMode="auto">
              <a:xfrm>
                <a:off x="3447217" y="2001228"/>
                <a:ext cx="21534" cy="22149"/>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167"/>
              <p:cNvSpPr>
                <a:spLocks noChangeShapeType="1"/>
              </p:cNvSpPr>
              <p:nvPr/>
            </p:nvSpPr>
            <p:spPr bwMode="auto">
              <a:xfrm flipH="1">
                <a:off x="3428144" y="2012918"/>
                <a:ext cx="29532" cy="28917"/>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168"/>
              <p:cNvSpPr>
                <a:spLocks noChangeShapeType="1"/>
              </p:cNvSpPr>
              <p:nvPr/>
            </p:nvSpPr>
            <p:spPr bwMode="auto">
              <a:xfrm>
                <a:off x="3226341" y="2143967"/>
                <a:ext cx="28917"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169"/>
              <p:cNvSpPr>
                <a:spLocks noChangeShapeType="1"/>
              </p:cNvSpPr>
              <p:nvPr/>
            </p:nvSpPr>
            <p:spPr bwMode="auto">
              <a:xfrm>
                <a:off x="3255258" y="2075674"/>
                <a:ext cx="23380" cy="21534"/>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170"/>
              <p:cNvSpPr>
                <a:spLocks noChangeShapeType="1"/>
              </p:cNvSpPr>
              <p:nvPr/>
            </p:nvSpPr>
            <p:spPr bwMode="auto">
              <a:xfrm flipV="1">
                <a:off x="3255258" y="2199340"/>
                <a:ext cx="23380" cy="2338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171"/>
              <p:cNvSpPr>
                <a:spLocks noChangeShapeType="1"/>
              </p:cNvSpPr>
              <p:nvPr/>
            </p:nvSpPr>
            <p:spPr bwMode="auto">
              <a:xfrm flipH="1">
                <a:off x="3402304" y="2143967"/>
                <a:ext cx="28917"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172"/>
              <p:cNvSpPr>
                <a:spLocks noChangeShapeType="1"/>
              </p:cNvSpPr>
              <p:nvPr/>
            </p:nvSpPr>
            <p:spPr bwMode="auto">
              <a:xfrm flipV="1">
                <a:off x="3334010" y="2222720"/>
                <a:ext cx="0" cy="29532"/>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173"/>
              <p:cNvSpPr>
                <a:spLocks noChangeShapeType="1"/>
              </p:cNvSpPr>
              <p:nvPr/>
            </p:nvSpPr>
            <p:spPr bwMode="auto">
              <a:xfrm>
                <a:off x="3334010" y="2046757"/>
                <a:ext cx="0" cy="28917"/>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174"/>
              <p:cNvSpPr>
                <a:spLocks noChangeShapeType="1"/>
              </p:cNvSpPr>
              <p:nvPr/>
            </p:nvSpPr>
            <p:spPr bwMode="auto">
              <a:xfrm flipH="1" flipV="1">
                <a:off x="3380154" y="2199340"/>
                <a:ext cx="22149" cy="2338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175"/>
              <p:cNvSpPr>
                <a:spLocks noChangeShapeType="1"/>
              </p:cNvSpPr>
              <p:nvPr/>
            </p:nvSpPr>
            <p:spPr bwMode="auto">
              <a:xfrm flipH="1">
                <a:off x="3380154" y="2075674"/>
                <a:ext cx="22149" cy="21534"/>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Oval 89"/>
              <p:cNvSpPr>
                <a:spLocks noChangeArrowheads="1"/>
              </p:cNvSpPr>
              <p:nvPr/>
            </p:nvSpPr>
            <p:spPr bwMode="auto">
              <a:xfrm>
                <a:off x="3183888" y="2004304"/>
                <a:ext cx="291015" cy="29163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00057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p:tgtEl>
                                          <p:spTgt spid="74"/>
                                        </p:tgtEl>
                                        <p:attrNameLst>
                                          <p:attrName>ppt_x</p:attrName>
                                        </p:attrNameLst>
                                      </p:cBhvr>
                                      <p:tavLst>
                                        <p:tav tm="0">
                                          <p:val>
                                            <p:strVal val="#ppt_x-#ppt_w*1.125000"/>
                                          </p:val>
                                        </p:tav>
                                        <p:tav tm="100000">
                                          <p:val>
                                            <p:strVal val="#ppt_x"/>
                                          </p:val>
                                        </p:tav>
                                      </p:tavLst>
                                    </p:anim>
                                    <p:animEffect transition="in" filter="wipe(right)">
                                      <p:cBhvr>
                                        <p:cTn id="8" dur="500"/>
                                        <p:tgtEl>
                                          <p:spTgt spid="74"/>
                                        </p:tgtEl>
                                      </p:cBhvr>
                                    </p:animEffect>
                                  </p:childTnLst>
                                </p:cTn>
                              </p:par>
                              <p:par>
                                <p:cTn id="9" presetID="1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p:tgtEl>
                                          <p:spTgt spid="75"/>
                                        </p:tgtEl>
                                        <p:attrNameLst>
                                          <p:attrName>ppt_x</p:attrName>
                                        </p:attrNameLst>
                                      </p:cBhvr>
                                      <p:tavLst>
                                        <p:tav tm="0">
                                          <p:val>
                                            <p:strVal val="#ppt_x+#ppt_w*1.125000"/>
                                          </p:val>
                                        </p:tav>
                                        <p:tav tm="100000">
                                          <p:val>
                                            <p:strVal val="#ppt_x"/>
                                          </p:val>
                                        </p:tav>
                                      </p:tavLst>
                                    </p:anim>
                                    <p:animEffect transition="in" filter="wipe(left)">
                                      <p:cBhvr>
                                        <p:cTn id="12" dur="500"/>
                                        <p:tgtEl>
                                          <p:spTgt spid="75"/>
                                        </p:tgtEl>
                                      </p:cBhvr>
                                    </p:animEffect>
                                  </p:childTnLst>
                                </p:cTn>
                              </p:par>
                              <p:par>
                                <p:cTn id="13" presetID="53" presetClass="entr" presetSubtype="16" fill="hold" nodeType="withEffect">
                                  <p:stCondLst>
                                    <p:cond delay="400"/>
                                  </p:stCondLst>
                                  <p:childTnLst>
                                    <p:set>
                                      <p:cBhvr>
                                        <p:cTn id="14" dur="1" fill="hold">
                                          <p:stCondLst>
                                            <p:cond delay="0"/>
                                          </p:stCondLst>
                                        </p:cTn>
                                        <p:tgtEl>
                                          <p:spTgt spid="92"/>
                                        </p:tgtEl>
                                        <p:attrNameLst>
                                          <p:attrName>style.visibility</p:attrName>
                                        </p:attrNameLst>
                                      </p:cBhvr>
                                      <p:to>
                                        <p:strVal val="visible"/>
                                      </p:to>
                                    </p:set>
                                    <p:anim calcmode="lin" valueType="num">
                                      <p:cBhvr>
                                        <p:cTn id="15" dur="500" fill="hold"/>
                                        <p:tgtEl>
                                          <p:spTgt spid="92"/>
                                        </p:tgtEl>
                                        <p:attrNameLst>
                                          <p:attrName>ppt_w</p:attrName>
                                        </p:attrNameLst>
                                      </p:cBhvr>
                                      <p:tavLst>
                                        <p:tav tm="0">
                                          <p:val>
                                            <p:fltVal val="0"/>
                                          </p:val>
                                        </p:tav>
                                        <p:tav tm="100000">
                                          <p:val>
                                            <p:strVal val="#ppt_w"/>
                                          </p:val>
                                        </p:tav>
                                      </p:tavLst>
                                    </p:anim>
                                    <p:anim calcmode="lin" valueType="num">
                                      <p:cBhvr>
                                        <p:cTn id="16" dur="500" fill="hold"/>
                                        <p:tgtEl>
                                          <p:spTgt spid="92"/>
                                        </p:tgtEl>
                                        <p:attrNameLst>
                                          <p:attrName>ppt_h</p:attrName>
                                        </p:attrNameLst>
                                      </p:cBhvr>
                                      <p:tavLst>
                                        <p:tav tm="0">
                                          <p:val>
                                            <p:fltVal val="0"/>
                                          </p:val>
                                        </p:tav>
                                        <p:tav tm="100000">
                                          <p:val>
                                            <p:strVal val="#ppt_h"/>
                                          </p:val>
                                        </p:tav>
                                      </p:tavLst>
                                    </p:anim>
                                    <p:animEffect transition="in" filter="fade">
                                      <p:cBhvr>
                                        <p:cTn id="1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372908201"/>
              </p:ext>
            </p:extLst>
          </p:nvPr>
        </p:nvGraphicFramePr>
        <p:xfrm>
          <a:off x="1066801" y="578597"/>
          <a:ext cx="7150099" cy="4031085"/>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6282211" y="2023949"/>
            <a:ext cx="2471989" cy="1077173"/>
            <a:chOff x="6282211" y="2023949"/>
            <a:chExt cx="2471989" cy="1077173"/>
          </a:xfrm>
        </p:grpSpPr>
        <p:grpSp>
          <p:nvGrpSpPr>
            <p:cNvPr id="11" name="Group 10"/>
            <p:cNvGrpSpPr/>
            <p:nvPr/>
          </p:nvGrpSpPr>
          <p:grpSpPr>
            <a:xfrm>
              <a:off x="6282211" y="2023949"/>
              <a:ext cx="2471989" cy="1077173"/>
              <a:chOff x="6282211" y="2023949"/>
              <a:chExt cx="2471989" cy="1077173"/>
            </a:xfrm>
          </p:grpSpPr>
          <p:sp>
            <p:nvSpPr>
              <p:cNvPr id="7" name="Isosceles Triangle 6"/>
              <p:cNvSpPr/>
              <p:nvPr/>
            </p:nvSpPr>
            <p:spPr>
              <a:xfrm rot="16200000">
                <a:off x="6299216" y="2290410"/>
                <a:ext cx="453546" cy="487555"/>
              </a:xfrm>
              <a:prstGeom prst="triangle">
                <a:avLst/>
              </a:prstGeom>
              <a:solidFill>
                <a:schemeClr val="accent5">
                  <a:lumMod val="75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656368" y="2023949"/>
                <a:ext cx="2097832" cy="107717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6769767" y="2216286"/>
              <a:ext cx="1871964" cy="691728"/>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b="1" dirty="0" smtClean="0">
                  <a:solidFill>
                    <a:schemeClr val="bg1"/>
                  </a:solidFill>
                </a:rPr>
                <a:t>Developer 89%</a:t>
              </a:r>
            </a:p>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b="1" dirty="0" smtClean="0">
                  <a:solidFill>
                    <a:schemeClr val="bg1"/>
                  </a:solidFill>
                </a:rPr>
                <a:t>Architect 11%</a:t>
              </a:r>
            </a:p>
          </p:txBody>
        </p:sp>
      </p:grpSp>
      <p:grpSp>
        <p:nvGrpSpPr>
          <p:cNvPr id="15" name="Group 14"/>
          <p:cNvGrpSpPr/>
          <p:nvPr/>
        </p:nvGrpSpPr>
        <p:grpSpPr>
          <a:xfrm>
            <a:off x="464928" y="2222373"/>
            <a:ext cx="2506932" cy="1077173"/>
            <a:chOff x="464928" y="2222373"/>
            <a:chExt cx="2506932" cy="1077173"/>
          </a:xfrm>
        </p:grpSpPr>
        <p:grpSp>
          <p:nvGrpSpPr>
            <p:cNvPr id="10" name="Group 9"/>
            <p:cNvGrpSpPr/>
            <p:nvPr/>
          </p:nvGrpSpPr>
          <p:grpSpPr>
            <a:xfrm rot="10800000">
              <a:off x="464929" y="2222373"/>
              <a:ext cx="2506931" cy="1077173"/>
              <a:chOff x="692644" y="2023949"/>
              <a:chExt cx="2199838" cy="1077173"/>
            </a:xfrm>
          </p:grpSpPr>
          <p:sp>
            <p:nvSpPr>
              <p:cNvPr id="8" name="Isosceles Triangle 7"/>
              <p:cNvSpPr/>
              <p:nvPr/>
            </p:nvSpPr>
            <p:spPr>
              <a:xfrm rot="16200000">
                <a:off x="709649" y="2290410"/>
                <a:ext cx="453546" cy="487555"/>
              </a:xfrm>
              <a:prstGeom prst="triangle">
                <a:avLst/>
              </a:prstGeom>
              <a:solidFill>
                <a:schemeClr val="accent1">
                  <a:lumMod val="5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1" y="2023949"/>
                <a:ext cx="1825681" cy="10771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464928" y="2409394"/>
              <a:ext cx="1871964" cy="691728"/>
            </a:xfrm>
            <a:prstGeom prst="rect">
              <a:avLst/>
            </a:prstGeom>
            <a:noFill/>
          </p:spPr>
          <p:txBody>
            <a:bodyPr wrap="square" rtlCol="0">
              <a:spAutoFit/>
            </a:bodyPr>
            <a:lstStyle/>
            <a:p>
              <a:pPr algn="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b="1" dirty="0" err="1" smtClean="0">
                  <a:solidFill>
                    <a:schemeClr val="bg1"/>
                  </a:solidFill>
                </a:rPr>
                <a:t>DevOps</a:t>
              </a:r>
              <a:r>
                <a:rPr lang="en-US" sz="1800" b="1" dirty="0" smtClean="0">
                  <a:solidFill>
                    <a:schemeClr val="bg1"/>
                  </a:solidFill>
                </a:rPr>
                <a:t> 45%</a:t>
              </a:r>
            </a:p>
            <a:p>
              <a:pPr algn="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b="1" dirty="0" smtClean="0">
                  <a:solidFill>
                    <a:schemeClr val="bg1"/>
                  </a:solidFill>
                </a:rPr>
                <a:t>Ops 55%</a:t>
              </a:r>
            </a:p>
          </p:txBody>
        </p:sp>
      </p:grpSp>
    </p:spTree>
    <p:extLst>
      <p:ext uri="{BB962C8B-B14F-4D97-AF65-F5344CB8AC3E}">
        <p14:creationId xmlns:p14="http://schemas.microsoft.com/office/powerpoint/2010/main" val="286448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ew Relic 15">
  <a:themeElements>
    <a:clrScheme name="Custom 14">
      <a:dk1>
        <a:sysClr val="windowText" lastClr="000000"/>
      </a:dk1>
      <a:lt1>
        <a:sysClr val="window" lastClr="FFFFFF"/>
      </a:lt1>
      <a:dk2>
        <a:srgbClr val="44546A"/>
      </a:dk2>
      <a:lt2>
        <a:srgbClr val="E7E6E6"/>
      </a:lt2>
      <a:accent1>
        <a:srgbClr val="46BEDD"/>
      </a:accent1>
      <a:accent2>
        <a:srgbClr val="DC2A19"/>
      </a:accent2>
      <a:accent3>
        <a:srgbClr val="F18F32"/>
      </a:accent3>
      <a:accent4>
        <a:srgbClr val="7A5AA6"/>
      </a:accent4>
      <a:accent5>
        <a:srgbClr val="8DC642"/>
      </a:accent5>
      <a:accent6>
        <a:srgbClr val="358899"/>
      </a:accent6>
      <a:hlink>
        <a:srgbClr val="46BEDD"/>
      </a:hlink>
      <a:folHlink>
        <a:srgbClr val="226582"/>
      </a:folHlink>
    </a:clrScheme>
    <a:fontScheme name="Neue Relic">
      <a:majorFont>
        <a:latin typeface="Helvetica Neue"/>
        <a:ea typeface=""/>
        <a:cs typeface=""/>
      </a:majorFont>
      <a:minorFont>
        <a:latin typeface="Helvetica Neu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spcBef>
            <a:spcPts val="750"/>
          </a:spcBef>
          <a:buClr>
            <a:srgbClr val="FA492B"/>
          </a:buClr>
          <a:buSzPct val="80000"/>
          <a:tabLst>
            <a:tab pos="230188" algn="l"/>
            <a:tab pos="460375" algn="l"/>
            <a:tab pos="684213" algn="l"/>
            <a:tab pos="914400" algn="l"/>
            <a:tab pos="1144588" algn="l"/>
            <a:tab pos="1374775" algn="l"/>
          </a:tabLst>
          <a:defRPr sz="1800" dirty="0" smtClean="0">
            <a:solidFill>
              <a:srgbClr val="53585F"/>
            </a:solidFill>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i5 Headers">
      <a:majorFont>
        <a:latin typeface="Gotham Medium"/>
        <a:ea typeface=""/>
        <a:cs typeface=""/>
      </a:majorFont>
      <a:minorFont>
        <a:latin typeface="Gotha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22516</TotalTime>
  <Words>1340</Words>
  <Application>Microsoft Macintosh PowerPoint</Application>
  <PresentationFormat>On-screen Show (16:9)</PresentationFormat>
  <Paragraphs>272</Paragraphs>
  <Slides>30</Slides>
  <Notes>24</Notes>
  <HiddenSlides>0</HiddenSlides>
  <MMClips>2</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New Relic 15</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 Core Template</dc:title>
  <dc:creator>Deckhand</dc:creator>
  <cp:lastModifiedBy>SdZ</cp:lastModifiedBy>
  <cp:revision>892</cp:revision>
  <dcterms:created xsi:type="dcterms:W3CDTF">2015-01-19T20:20:08Z</dcterms:created>
  <dcterms:modified xsi:type="dcterms:W3CDTF">2015-04-15T12:55:48Z</dcterms:modified>
</cp:coreProperties>
</file>